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8" r:id="rId3"/>
    <p:sldMasterId id="2147483712" r:id="rId4"/>
  </p:sldMasterIdLst>
  <p:notesMasterIdLst>
    <p:notesMasterId r:id="rId49"/>
  </p:notesMasterIdLst>
  <p:sldIdLst>
    <p:sldId id="258" r:id="rId5"/>
    <p:sldId id="476" r:id="rId6"/>
    <p:sldId id="448" r:id="rId7"/>
    <p:sldId id="304" r:id="rId8"/>
    <p:sldId id="473" r:id="rId9"/>
    <p:sldId id="385" r:id="rId10"/>
    <p:sldId id="387" r:id="rId11"/>
    <p:sldId id="441" r:id="rId12"/>
    <p:sldId id="422" r:id="rId13"/>
    <p:sldId id="413" r:id="rId14"/>
    <p:sldId id="414" r:id="rId15"/>
    <p:sldId id="417" r:id="rId16"/>
    <p:sldId id="458" r:id="rId17"/>
    <p:sldId id="481" r:id="rId18"/>
    <p:sldId id="480" r:id="rId19"/>
    <p:sldId id="277" r:id="rId20"/>
    <p:sldId id="433" r:id="rId21"/>
    <p:sldId id="362" r:id="rId22"/>
    <p:sldId id="305" r:id="rId23"/>
    <p:sldId id="360" r:id="rId24"/>
    <p:sldId id="308" r:id="rId25"/>
    <p:sldId id="467" r:id="rId26"/>
    <p:sldId id="464" r:id="rId27"/>
    <p:sldId id="468" r:id="rId28"/>
    <p:sldId id="477" r:id="rId29"/>
    <p:sldId id="469" r:id="rId30"/>
    <p:sldId id="475" r:id="rId31"/>
    <p:sldId id="445" r:id="rId32"/>
    <p:sldId id="443" r:id="rId33"/>
    <p:sldId id="436" r:id="rId34"/>
    <p:sldId id="437" r:id="rId35"/>
    <p:sldId id="438" r:id="rId36"/>
    <p:sldId id="439" r:id="rId37"/>
    <p:sldId id="440" r:id="rId38"/>
    <p:sldId id="450" r:id="rId39"/>
    <p:sldId id="451" r:id="rId40"/>
    <p:sldId id="452" r:id="rId41"/>
    <p:sldId id="453" r:id="rId42"/>
    <p:sldId id="454" r:id="rId43"/>
    <p:sldId id="463" r:id="rId44"/>
    <p:sldId id="482" r:id="rId45"/>
    <p:sldId id="462" r:id="rId46"/>
    <p:sldId id="471" r:id="rId47"/>
    <p:sldId id="301" r:id="rId48"/>
  </p:sldIdLst>
  <p:sldSz cx="9144000" cy="6858000" type="screen4x3"/>
  <p:notesSz cx="6858000" cy="9144000"/>
  <p:defaultTex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B6"/>
    <a:srgbClr val="00FF99"/>
    <a:srgbClr val="339933"/>
    <a:srgbClr val="004FEE"/>
    <a:srgbClr val="000000"/>
    <a:srgbClr val="660033"/>
    <a:srgbClr val="A50021"/>
    <a:srgbClr val="990000"/>
    <a:srgbClr val="CC3300"/>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12" autoAdjust="0"/>
    <p:restoredTop sz="94613" autoAdjust="0"/>
  </p:normalViewPr>
  <p:slideViewPr>
    <p:cSldViewPr snapToGrid="0" showGuides="1">
      <p:cViewPr>
        <p:scale>
          <a:sx n="79" d="100"/>
          <a:sy n="79" d="100"/>
        </p:scale>
        <p:origin x="-2586" y="-774"/>
      </p:cViewPr>
      <p:guideLst>
        <p:guide orient="horz" pos="2160"/>
        <p:guide pos="2880"/>
      </p:guideLst>
    </p:cSldViewPr>
  </p:slideViewPr>
  <p:outlineViewPr>
    <p:cViewPr>
      <p:scale>
        <a:sx n="33" d="100"/>
        <a:sy n="33" d="100"/>
      </p:scale>
      <p:origin x="18" y="378390"/>
    </p:cViewPr>
  </p:outlineViewPr>
  <p:notesTextViewPr>
    <p:cViewPr>
      <p:scale>
        <a:sx n="1" d="1"/>
        <a:sy n="1" d="1"/>
      </p:scale>
      <p:origin x="0" y="0"/>
    </p:cViewPr>
  </p:notesTextViewPr>
  <p:sorterViewPr>
    <p:cViewPr>
      <p:scale>
        <a:sx n="100" d="100"/>
        <a:sy n="100" d="100"/>
      </p:scale>
      <p:origin x="0" y="30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33DD61-84ED-4E86-83BA-86F3AFFC167F}" type="doc">
      <dgm:prSet loTypeId="urn:microsoft.com/office/officeart/2005/8/layout/bProcess4" loCatId="process" qsTypeId="urn:microsoft.com/office/officeart/2005/8/quickstyle/3d3" qsCatId="3D" csTypeId="urn:microsoft.com/office/officeart/2005/8/colors/colorful1#1" csCatId="colorful" phldr="1"/>
      <dgm:spPr/>
      <dgm:t>
        <a:bodyPr/>
        <a:lstStyle/>
        <a:p>
          <a:endParaRPr lang="bg-BG"/>
        </a:p>
      </dgm:t>
    </dgm:pt>
    <dgm:pt modelId="{1FD5104E-1EE8-4CFD-9945-83289ED4FBB5}">
      <dgm:prSet phldrT="[Text]"/>
      <dgm:spPr/>
      <dgm:t>
        <a:bodyPr/>
        <a:lstStyle/>
        <a:p>
          <a:r>
            <a:rPr lang="en-US" b="1" dirty="0" smtClean="0">
              <a:solidFill>
                <a:srgbClr val="002060"/>
              </a:solidFill>
              <a:latin typeface="Times New Roman" pitchFamily="18" charset="0"/>
              <a:cs typeface="Times New Roman" pitchFamily="18" charset="0"/>
            </a:rPr>
            <a:t>Sustainability of the quality</a:t>
          </a:r>
        </a:p>
        <a:p>
          <a:r>
            <a:rPr lang="en-US" b="1" dirty="0" smtClean="0">
              <a:solidFill>
                <a:srgbClr val="002060"/>
              </a:solidFill>
              <a:latin typeface="Times New Roman" pitchFamily="18" charset="0"/>
              <a:cs typeface="Times New Roman" pitchFamily="18" charset="0"/>
            </a:rPr>
            <a:t>of the educational and </a:t>
          </a:r>
        </a:p>
        <a:p>
          <a:r>
            <a:rPr lang="en-US" b="1" dirty="0" smtClean="0">
              <a:solidFill>
                <a:srgbClr val="002060"/>
              </a:solidFill>
              <a:latin typeface="Times New Roman" pitchFamily="18" charset="0"/>
              <a:cs typeface="Times New Roman" pitchFamily="18" charset="0"/>
            </a:rPr>
            <a:t>research work and </a:t>
          </a:r>
        </a:p>
        <a:p>
          <a:r>
            <a:rPr lang="en-US" b="1" dirty="0" smtClean="0">
              <a:solidFill>
                <a:srgbClr val="002060"/>
              </a:solidFill>
              <a:latin typeface="Times New Roman" pitchFamily="18" charset="0"/>
              <a:cs typeface="Times New Roman" pitchFamily="18" charset="0"/>
            </a:rPr>
            <a:t>university management</a:t>
          </a:r>
          <a:endParaRPr lang="bg-BG" dirty="0">
            <a:solidFill>
              <a:srgbClr val="002060"/>
            </a:solidFill>
            <a:latin typeface="Times New Roman" pitchFamily="18" charset="0"/>
            <a:cs typeface="Times New Roman" pitchFamily="18" charset="0"/>
          </a:endParaRPr>
        </a:p>
      </dgm:t>
    </dgm:pt>
    <dgm:pt modelId="{CCB1E250-84D6-421E-B4CB-2D1C8B6826B6}" type="parTrans" cxnId="{FB9086A8-6084-4FA5-A2AA-312EA6CAFB35}">
      <dgm:prSet/>
      <dgm:spPr/>
      <dgm:t>
        <a:bodyPr/>
        <a:lstStyle/>
        <a:p>
          <a:endParaRPr lang="bg-BG"/>
        </a:p>
      </dgm:t>
    </dgm:pt>
    <dgm:pt modelId="{2CFCAE2C-73E8-4C82-B44D-DB37C956A9E8}" type="sibTrans" cxnId="{FB9086A8-6084-4FA5-A2AA-312EA6CAFB35}">
      <dgm:prSet/>
      <dgm:spPr/>
      <dgm:t>
        <a:bodyPr/>
        <a:lstStyle/>
        <a:p>
          <a:endParaRPr lang="bg-BG"/>
        </a:p>
      </dgm:t>
    </dgm:pt>
    <dgm:pt modelId="{FE298BCB-479B-49AF-8E10-EA6D8FCC00C7}">
      <dgm:prSet phldrT="[Text]"/>
      <dgm:spPr/>
      <dgm:t>
        <a:bodyPr/>
        <a:lstStyle/>
        <a:p>
          <a:r>
            <a:rPr lang="en-US" b="1" dirty="0" smtClean="0">
              <a:solidFill>
                <a:srgbClr val="002060"/>
              </a:solidFill>
              <a:latin typeface="Times New Roman" pitchFamily="18" charset="0"/>
              <a:cs typeface="Times New Roman" pitchFamily="18" charset="0"/>
            </a:rPr>
            <a:t>Research and highly</a:t>
          </a:r>
        </a:p>
        <a:p>
          <a:r>
            <a:rPr lang="en-US" b="1" dirty="0" smtClean="0">
              <a:solidFill>
                <a:srgbClr val="002060"/>
              </a:solidFill>
              <a:latin typeface="Times New Roman" pitchFamily="18" charset="0"/>
              <a:cs typeface="Times New Roman" pitchFamily="18" charset="0"/>
            </a:rPr>
            <a:t>technological type </a:t>
          </a:r>
        </a:p>
        <a:p>
          <a:r>
            <a:rPr lang="en-US" b="1" dirty="0" smtClean="0">
              <a:solidFill>
                <a:srgbClr val="002060"/>
              </a:solidFill>
              <a:latin typeface="Times New Roman" pitchFamily="18" charset="0"/>
              <a:cs typeface="Times New Roman" pitchFamily="18" charset="0"/>
            </a:rPr>
            <a:t>of university</a:t>
          </a:r>
          <a:r>
            <a:rPr lang="bg-BG" b="1" dirty="0" smtClean="0">
              <a:solidFill>
                <a:srgbClr val="002060"/>
              </a:solidFill>
              <a:latin typeface="Times New Roman" pitchFamily="18" charset="0"/>
              <a:cs typeface="Times New Roman" pitchFamily="18" charset="0"/>
            </a:rPr>
            <a:t> </a:t>
          </a:r>
        </a:p>
        <a:p>
          <a:endParaRPr lang="bg-BG" dirty="0"/>
        </a:p>
      </dgm:t>
    </dgm:pt>
    <dgm:pt modelId="{E8367695-221E-4C12-BB6D-7D551EC48E0F}" type="parTrans" cxnId="{4AB9F869-DD2E-49CF-B4D1-D5906D97718F}">
      <dgm:prSet/>
      <dgm:spPr/>
      <dgm:t>
        <a:bodyPr/>
        <a:lstStyle/>
        <a:p>
          <a:endParaRPr lang="bg-BG"/>
        </a:p>
      </dgm:t>
    </dgm:pt>
    <dgm:pt modelId="{64F7FECA-7BD0-4A16-BDF6-E98C295BEC5D}" type="sibTrans" cxnId="{4AB9F869-DD2E-49CF-B4D1-D5906D97718F}">
      <dgm:prSet/>
      <dgm:spPr/>
      <dgm:t>
        <a:bodyPr/>
        <a:lstStyle/>
        <a:p>
          <a:endParaRPr lang="bg-BG"/>
        </a:p>
      </dgm:t>
    </dgm:pt>
    <dgm:pt modelId="{6515B185-1EE8-49B6-BFBA-F4310312D6FD}">
      <dgm:prSet phldrT="[Text]"/>
      <dgm:spPr>
        <a:solidFill>
          <a:srgbClr val="E183E1"/>
        </a:solidFill>
      </dgm:spPr>
      <dgm:t>
        <a:bodyPr/>
        <a:lstStyle/>
        <a:p>
          <a:r>
            <a:rPr lang="en-US" b="1" dirty="0" smtClean="0">
              <a:solidFill>
                <a:srgbClr val="002060"/>
              </a:solidFill>
              <a:latin typeface="Times New Roman" pitchFamily="18" charset="0"/>
              <a:cs typeface="Times New Roman" pitchFamily="18" charset="0"/>
            </a:rPr>
            <a:t>Flexible and adaptive </a:t>
          </a:r>
        </a:p>
        <a:p>
          <a:r>
            <a:rPr lang="en-US" b="1" dirty="0" smtClean="0">
              <a:solidFill>
                <a:srgbClr val="002060"/>
              </a:solidFill>
              <a:latin typeface="Times New Roman" pitchFamily="18" charset="0"/>
              <a:cs typeface="Times New Roman" pitchFamily="18" charset="0"/>
            </a:rPr>
            <a:t>to the dynamics of </a:t>
          </a:r>
          <a:r>
            <a:rPr lang="en-US" b="1" dirty="0" err="1" smtClean="0">
              <a:solidFill>
                <a:srgbClr val="002060"/>
              </a:solidFill>
              <a:latin typeface="Times New Roman" pitchFamily="18" charset="0"/>
              <a:cs typeface="Times New Roman" pitchFamily="18" charset="0"/>
            </a:rPr>
            <a:t>labour</a:t>
          </a:r>
          <a:r>
            <a:rPr lang="en-US" b="1" dirty="0" smtClean="0">
              <a:solidFill>
                <a:srgbClr val="002060"/>
              </a:solidFill>
              <a:latin typeface="Times New Roman" pitchFamily="18" charset="0"/>
              <a:cs typeface="Times New Roman" pitchFamily="18" charset="0"/>
            </a:rPr>
            <a:t> </a:t>
          </a:r>
        </a:p>
        <a:p>
          <a:r>
            <a:rPr lang="en-US" b="1" dirty="0" smtClean="0">
              <a:solidFill>
                <a:srgbClr val="002060"/>
              </a:solidFill>
              <a:latin typeface="Times New Roman" pitchFamily="18" charset="0"/>
              <a:cs typeface="Times New Roman" pitchFamily="18" charset="0"/>
            </a:rPr>
            <a:t>market and  the needs of </a:t>
          </a:r>
        </a:p>
        <a:p>
          <a:r>
            <a:rPr lang="en-US" b="1" dirty="0" smtClean="0">
              <a:solidFill>
                <a:srgbClr val="002060"/>
              </a:solidFill>
              <a:latin typeface="Times New Roman" pitchFamily="18" charset="0"/>
              <a:cs typeface="Times New Roman" pitchFamily="18" charset="0"/>
            </a:rPr>
            <a:t>the society</a:t>
          </a:r>
          <a:endParaRPr lang="bg-BG" dirty="0">
            <a:solidFill>
              <a:srgbClr val="002060"/>
            </a:solidFill>
          </a:endParaRPr>
        </a:p>
      </dgm:t>
    </dgm:pt>
    <dgm:pt modelId="{F99652E3-1E50-4C99-8711-0E52E78FF05B}" type="parTrans" cxnId="{48E3BFC3-8A9C-4850-9CB3-366D794E7624}">
      <dgm:prSet/>
      <dgm:spPr/>
      <dgm:t>
        <a:bodyPr/>
        <a:lstStyle/>
        <a:p>
          <a:endParaRPr lang="bg-BG"/>
        </a:p>
      </dgm:t>
    </dgm:pt>
    <dgm:pt modelId="{7092C5E0-F182-461A-8C5A-D2256273F278}" type="sibTrans" cxnId="{48E3BFC3-8A9C-4850-9CB3-366D794E7624}">
      <dgm:prSet/>
      <dgm:spPr/>
      <dgm:t>
        <a:bodyPr/>
        <a:lstStyle/>
        <a:p>
          <a:endParaRPr lang="bg-BG"/>
        </a:p>
      </dgm:t>
    </dgm:pt>
    <dgm:pt modelId="{DD4BCE35-BE24-482A-8021-A0A475806E45}">
      <dgm:prSet/>
      <dgm:spPr/>
      <dgm:t>
        <a:bodyPr/>
        <a:lstStyle/>
        <a:p>
          <a:r>
            <a:rPr lang="en-US" b="1" dirty="0" smtClean="0">
              <a:solidFill>
                <a:srgbClr val="002060"/>
              </a:solidFill>
              <a:latin typeface="Times New Roman" pitchFamily="18" charset="0"/>
              <a:cs typeface="Times New Roman" pitchFamily="18" charset="0"/>
            </a:rPr>
            <a:t>Responsible </a:t>
          </a:r>
          <a:r>
            <a:rPr lang="en-AU" b="1" dirty="0" smtClean="0">
              <a:solidFill>
                <a:srgbClr val="002060"/>
              </a:solidFill>
              <a:latin typeface="Times New Roman" pitchFamily="18" charset="0"/>
              <a:cs typeface="Times New Roman" pitchFamily="18" charset="0"/>
            </a:rPr>
            <a:t>for the </a:t>
          </a:r>
        </a:p>
        <a:p>
          <a:r>
            <a:rPr lang="en-US" b="1" dirty="0" smtClean="0">
              <a:solidFill>
                <a:srgbClr val="002060"/>
              </a:solidFill>
              <a:latin typeface="Times New Roman" pitchFamily="18" charset="0"/>
              <a:cs typeface="Times New Roman" pitchFamily="18" charset="0"/>
            </a:rPr>
            <a:t>permanent </a:t>
          </a:r>
        </a:p>
        <a:p>
          <a:r>
            <a:rPr lang="en-US" b="1" dirty="0" smtClean="0">
              <a:solidFill>
                <a:srgbClr val="002060"/>
              </a:solidFill>
              <a:latin typeface="Times New Roman" pitchFamily="18" charset="0"/>
              <a:cs typeface="Times New Roman" pitchFamily="18" charset="0"/>
            </a:rPr>
            <a:t>implementation of </a:t>
          </a:r>
        </a:p>
        <a:p>
          <a:r>
            <a:rPr lang="en-US" b="1" dirty="0" smtClean="0">
              <a:solidFill>
                <a:srgbClr val="002060"/>
              </a:solidFill>
              <a:latin typeface="Times New Roman" pitchFamily="18" charset="0"/>
              <a:cs typeface="Times New Roman" pitchFamily="18" charset="0"/>
            </a:rPr>
            <a:t>the “total quality” </a:t>
          </a:r>
        </a:p>
        <a:p>
          <a:r>
            <a:rPr lang="en-US" b="1" dirty="0" smtClean="0">
              <a:solidFill>
                <a:srgbClr val="002060"/>
              </a:solidFill>
              <a:latin typeface="Times New Roman" pitchFamily="18" charset="0"/>
              <a:cs typeface="Times New Roman" pitchFamily="18" charset="0"/>
            </a:rPr>
            <a:t>philosophy </a:t>
          </a:r>
          <a:endParaRPr lang="bg-BG" dirty="0">
            <a:solidFill>
              <a:srgbClr val="002060"/>
            </a:solidFill>
          </a:endParaRPr>
        </a:p>
      </dgm:t>
    </dgm:pt>
    <dgm:pt modelId="{3176086E-E9BB-48FB-B925-7ABC7120928F}" type="parTrans" cxnId="{883564CD-E7CA-42F7-9BC2-49C955332DE3}">
      <dgm:prSet/>
      <dgm:spPr/>
      <dgm:t>
        <a:bodyPr/>
        <a:lstStyle/>
        <a:p>
          <a:endParaRPr lang="bg-BG"/>
        </a:p>
      </dgm:t>
    </dgm:pt>
    <dgm:pt modelId="{86118CE1-2F44-4697-8802-CDD1FCC6C71B}" type="sibTrans" cxnId="{883564CD-E7CA-42F7-9BC2-49C955332DE3}">
      <dgm:prSet/>
      <dgm:spPr/>
      <dgm:t>
        <a:bodyPr/>
        <a:lstStyle/>
        <a:p>
          <a:endParaRPr lang="bg-BG"/>
        </a:p>
      </dgm:t>
    </dgm:pt>
    <dgm:pt modelId="{8395EDF1-3ED4-408E-A8DB-DCBEE1A1B28C}">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000" b="1" dirty="0" smtClean="0">
              <a:solidFill>
                <a:srgbClr val="002060"/>
              </a:solidFill>
              <a:latin typeface="Times New Roman" pitchFamily="18" charset="0"/>
              <a:cs typeface="Times New Roman" pitchFamily="18" charset="0"/>
            </a:rPr>
            <a:t>Private higher education -</a:t>
          </a:r>
          <a:endParaRPr lang="bg-BG" sz="2000" dirty="0" smtClean="0">
            <a:solidFill>
              <a:srgbClr val="002060"/>
            </a:solidFill>
          </a:endParaRPr>
        </a:p>
        <a:p>
          <a:pPr defTabSz="889000">
            <a:lnSpc>
              <a:spcPct val="100000"/>
            </a:lnSpc>
            <a:spcBef>
              <a:spcPct val="0"/>
            </a:spcBef>
            <a:spcAft>
              <a:spcPct val="35000"/>
            </a:spcAft>
          </a:pPr>
          <a:r>
            <a:rPr lang="en-US" sz="2000" b="1" dirty="0" smtClean="0">
              <a:solidFill>
                <a:srgbClr val="002060"/>
              </a:solidFill>
              <a:latin typeface="Times New Roman" pitchFamily="18" charset="0"/>
              <a:cs typeface="Times New Roman" pitchFamily="18" charset="0"/>
            </a:rPr>
            <a:t>21</a:t>
          </a:r>
          <a:r>
            <a:rPr lang="en-US" sz="2000" b="1" baseline="30000" dirty="0" smtClean="0">
              <a:solidFill>
                <a:srgbClr val="002060"/>
              </a:solidFill>
              <a:latin typeface="Times New Roman" pitchFamily="18" charset="0"/>
              <a:cs typeface="Times New Roman" pitchFamily="18" charset="0"/>
            </a:rPr>
            <a:t>st</a:t>
          </a:r>
          <a:r>
            <a:rPr lang="en-US" sz="2000" b="1" dirty="0" smtClean="0">
              <a:solidFill>
                <a:srgbClr val="002060"/>
              </a:solidFill>
              <a:latin typeface="Times New Roman" pitchFamily="18" charset="0"/>
              <a:cs typeface="Times New Roman" pitchFamily="18" charset="0"/>
            </a:rPr>
            <a:t> century model  </a:t>
          </a:r>
        </a:p>
      </dgm:t>
    </dgm:pt>
    <dgm:pt modelId="{69FA62AF-CF5A-4FF2-9AFB-F24A294FE696}" type="parTrans" cxnId="{BBBE3A5A-FF4F-4815-BF10-23331045B1F8}">
      <dgm:prSet/>
      <dgm:spPr/>
      <dgm:t>
        <a:bodyPr/>
        <a:lstStyle/>
        <a:p>
          <a:endParaRPr lang="bg-BG"/>
        </a:p>
      </dgm:t>
    </dgm:pt>
    <dgm:pt modelId="{2562893E-B419-4359-A121-3D8E0F4C1D2E}" type="sibTrans" cxnId="{BBBE3A5A-FF4F-4815-BF10-23331045B1F8}">
      <dgm:prSet/>
      <dgm:spPr/>
      <dgm:t>
        <a:bodyPr/>
        <a:lstStyle/>
        <a:p>
          <a:endParaRPr lang="bg-BG"/>
        </a:p>
      </dgm:t>
    </dgm:pt>
    <dgm:pt modelId="{8125A3D6-0461-40D4-8EDB-DE4A00D52DCE}">
      <dgm:prSet/>
      <dgm:spPr>
        <a:solidFill>
          <a:schemeClr val="accent2">
            <a:lumMod val="60000"/>
            <a:lumOff val="40000"/>
          </a:schemeClr>
        </a:solidFill>
      </dgm:spPr>
      <dgm:t>
        <a:bodyPr/>
        <a:lstStyle/>
        <a:p>
          <a:r>
            <a:rPr lang="en-US" b="1" dirty="0" smtClean="0">
              <a:solidFill>
                <a:srgbClr val="002060"/>
              </a:solidFill>
              <a:latin typeface="Times New Roman" pitchFamily="18" charset="0"/>
              <a:cs typeface="Times New Roman" pitchFamily="18" charset="0"/>
            </a:rPr>
            <a:t>Oriented towards students </a:t>
          </a:r>
        </a:p>
        <a:p>
          <a:r>
            <a:rPr lang="en-US" b="1" dirty="0" smtClean="0">
              <a:solidFill>
                <a:srgbClr val="002060"/>
              </a:solidFill>
              <a:latin typeface="Times New Roman" pitchFamily="18" charset="0"/>
              <a:cs typeface="Times New Roman" pitchFamily="18" charset="0"/>
            </a:rPr>
            <a:t>and their professional </a:t>
          </a:r>
        </a:p>
        <a:p>
          <a:r>
            <a:rPr lang="en-US" b="1" dirty="0" smtClean="0">
              <a:solidFill>
                <a:srgbClr val="002060"/>
              </a:solidFill>
              <a:latin typeface="Times New Roman" pitchFamily="18" charset="0"/>
              <a:cs typeface="Times New Roman" pitchFamily="18" charset="0"/>
            </a:rPr>
            <a:t>suitability</a:t>
          </a:r>
          <a:endParaRPr lang="bg-BG" dirty="0">
            <a:solidFill>
              <a:srgbClr val="002060"/>
            </a:solidFill>
          </a:endParaRPr>
        </a:p>
      </dgm:t>
    </dgm:pt>
    <dgm:pt modelId="{2C288B35-98A1-444D-89AA-2CF174780D67}" type="parTrans" cxnId="{A7F60CF0-AF26-4530-8712-5D16B20FE82D}">
      <dgm:prSet/>
      <dgm:spPr/>
      <dgm:t>
        <a:bodyPr/>
        <a:lstStyle/>
        <a:p>
          <a:endParaRPr lang="bg-BG"/>
        </a:p>
      </dgm:t>
    </dgm:pt>
    <dgm:pt modelId="{0C4334D9-C866-4178-8F25-07921E13621D}" type="sibTrans" cxnId="{A7F60CF0-AF26-4530-8712-5D16B20FE82D}">
      <dgm:prSet/>
      <dgm:spPr/>
      <dgm:t>
        <a:bodyPr/>
        <a:lstStyle/>
        <a:p>
          <a:endParaRPr lang="bg-BG"/>
        </a:p>
      </dgm:t>
    </dgm:pt>
    <dgm:pt modelId="{DE299AF7-96F1-428E-B3EA-8FBB5BB37AFF}">
      <dgm:prSet/>
      <dgm:spPr>
        <a:solidFill>
          <a:schemeClr val="tx2">
            <a:lumMod val="40000"/>
            <a:lumOff val="60000"/>
          </a:schemeClr>
        </a:solidFill>
      </dgm:spPr>
      <dgm:t>
        <a:bodyPr/>
        <a:lstStyle/>
        <a:p>
          <a:r>
            <a:rPr lang="en-US" b="1" dirty="0" smtClean="0">
              <a:solidFill>
                <a:srgbClr val="002060"/>
              </a:solidFill>
              <a:latin typeface="Times New Roman" pitchFamily="18" charset="0"/>
              <a:cs typeface="Times New Roman" pitchFamily="18" charset="0"/>
            </a:rPr>
            <a:t>Competitive around </a:t>
          </a:r>
        </a:p>
        <a:p>
          <a:r>
            <a:rPr lang="en-US" b="1" dirty="0" smtClean="0">
              <a:solidFill>
                <a:srgbClr val="002060"/>
              </a:solidFill>
              <a:latin typeface="Times New Roman" pitchFamily="18" charset="0"/>
              <a:cs typeface="Times New Roman" pitchFamily="18" charset="0"/>
            </a:rPr>
            <a:t>the world and in the </a:t>
          </a:r>
        </a:p>
        <a:p>
          <a:r>
            <a:rPr lang="en-US" b="1" dirty="0" smtClean="0">
              <a:solidFill>
                <a:srgbClr val="002060"/>
              </a:solidFill>
              <a:latin typeface="Times New Roman" pitchFamily="18" charset="0"/>
              <a:cs typeface="Times New Roman" pitchFamily="18" charset="0"/>
            </a:rPr>
            <a:t>European educational</a:t>
          </a:r>
        </a:p>
        <a:p>
          <a:r>
            <a:rPr lang="en-US" b="1" dirty="0" smtClean="0">
              <a:solidFill>
                <a:srgbClr val="002060"/>
              </a:solidFill>
              <a:latin typeface="Times New Roman" pitchFamily="18" charset="0"/>
              <a:cs typeface="Times New Roman" pitchFamily="18" charset="0"/>
            </a:rPr>
            <a:t>space</a:t>
          </a:r>
          <a:endParaRPr lang="bg-BG" dirty="0">
            <a:solidFill>
              <a:srgbClr val="002060"/>
            </a:solidFill>
          </a:endParaRPr>
        </a:p>
      </dgm:t>
    </dgm:pt>
    <dgm:pt modelId="{951ED89F-D3FD-4FAD-88FD-C4138CFD784C}" type="parTrans" cxnId="{D9246BFC-249D-40FF-80D0-4C36D68E840E}">
      <dgm:prSet/>
      <dgm:spPr/>
      <dgm:t>
        <a:bodyPr/>
        <a:lstStyle/>
        <a:p>
          <a:endParaRPr lang="bg-BG"/>
        </a:p>
      </dgm:t>
    </dgm:pt>
    <dgm:pt modelId="{C7F4AA29-FD59-4726-8B39-D94E936F15FA}" type="sibTrans" cxnId="{D9246BFC-249D-40FF-80D0-4C36D68E840E}">
      <dgm:prSet/>
      <dgm:spPr/>
      <dgm:t>
        <a:bodyPr/>
        <a:lstStyle/>
        <a:p>
          <a:endParaRPr lang="bg-BG"/>
        </a:p>
      </dgm:t>
    </dgm:pt>
    <dgm:pt modelId="{E9C75084-C23E-4590-BDCA-2F4241B2D9F3}">
      <dgm:prSet/>
      <dgm:spPr>
        <a:solidFill>
          <a:schemeClr val="accent6">
            <a:lumMod val="60000"/>
            <a:lumOff val="40000"/>
          </a:schemeClr>
        </a:solidFill>
      </dgm:spPr>
      <dgm:t>
        <a:bodyPr/>
        <a:lstStyle/>
        <a:p>
          <a:endParaRPr lang="en-US"/>
        </a:p>
      </dgm:t>
    </dgm:pt>
    <dgm:pt modelId="{8F74D17C-29AE-4580-8F69-1681A013E80F}" type="parTrans" cxnId="{34012085-AC98-40B8-B083-EE3FB5810DDF}">
      <dgm:prSet/>
      <dgm:spPr/>
      <dgm:t>
        <a:bodyPr/>
        <a:lstStyle/>
        <a:p>
          <a:endParaRPr lang="en-US"/>
        </a:p>
      </dgm:t>
    </dgm:pt>
    <dgm:pt modelId="{A630C331-1087-4F78-95A1-40DDEAEE9497}" type="sibTrans" cxnId="{34012085-AC98-40B8-B083-EE3FB5810DDF}">
      <dgm:prSet/>
      <dgm:spPr/>
      <dgm:t>
        <a:bodyPr/>
        <a:lstStyle/>
        <a:p>
          <a:endParaRPr lang="en-US"/>
        </a:p>
      </dgm:t>
    </dgm:pt>
    <dgm:pt modelId="{1A427464-FF66-475E-8D42-084CEE4FEB80}">
      <dgm:prSet/>
      <dgm:spPr>
        <a:solidFill>
          <a:srgbClr val="A4AF11"/>
        </a:solidFill>
      </dgm:spPr>
      <dgm:t>
        <a:bodyPr/>
        <a:lstStyle/>
        <a:p>
          <a:r>
            <a:rPr lang="en-US" b="1" dirty="0" smtClean="0">
              <a:solidFill>
                <a:srgbClr val="002060"/>
              </a:solidFill>
              <a:latin typeface="Times New Roman" pitchFamily="18" charset="0"/>
              <a:cs typeface="Times New Roman" pitchFamily="18" charset="0"/>
            </a:rPr>
            <a:t>With highly qualified and </a:t>
          </a:r>
        </a:p>
        <a:p>
          <a:r>
            <a:rPr lang="en-US" b="1" dirty="0" smtClean="0">
              <a:solidFill>
                <a:srgbClr val="002060"/>
              </a:solidFill>
              <a:latin typeface="Times New Roman" pitchFamily="18" charset="0"/>
              <a:cs typeface="Times New Roman" pitchFamily="18" charset="0"/>
            </a:rPr>
            <a:t>internationally convertible </a:t>
          </a:r>
        </a:p>
        <a:p>
          <a:r>
            <a:rPr lang="en-US" b="1" dirty="0" smtClean="0">
              <a:solidFill>
                <a:srgbClr val="002060"/>
              </a:solidFill>
              <a:latin typeface="Times New Roman" pitchFamily="18" charset="0"/>
              <a:cs typeface="Times New Roman" pitchFamily="18" charset="0"/>
            </a:rPr>
            <a:t>academic staff</a:t>
          </a:r>
          <a:endParaRPr lang="en-US" dirty="0">
            <a:solidFill>
              <a:srgbClr val="002060"/>
            </a:solidFill>
          </a:endParaRPr>
        </a:p>
      </dgm:t>
    </dgm:pt>
    <dgm:pt modelId="{5781B5FE-2000-40AB-BF9C-90B224612776}" type="parTrans" cxnId="{935BFA75-F3F5-403B-97FF-7325335A1FA2}">
      <dgm:prSet/>
      <dgm:spPr/>
      <dgm:t>
        <a:bodyPr/>
        <a:lstStyle/>
        <a:p>
          <a:endParaRPr lang="en-US"/>
        </a:p>
      </dgm:t>
    </dgm:pt>
    <dgm:pt modelId="{4F3729A2-9565-4756-A53C-99B930446D16}" type="sibTrans" cxnId="{935BFA75-F3F5-403B-97FF-7325335A1FA2}">
      <dgm:prSet/>
      <dgm:spPr/>
      <dgm:t>
        <a:bodyPr/>
        <a:lstStyle/>
        <a:p>
          <a:endParaRPr lang="en-US"/>
        </a:p>
      </dgm:t>
    </dgm:pt>
    <dgm:pt modelId="{8684A328-165D-4265-92DA-10A6C84B6A2D}" type="pres">
      <dgm:prSet presAssocID="{EF33DD61-84ED-4E86-83BA-86F3AFFC167F}" presName="Name0" presStyleCnt="0">
        <dgm:presLayoutVars>
          <dgm:dir/>
          <dgm:resizeHandles/>
        </dgm:presLayoutVars>
      </dgm:prSet>
      <dgm:spPr/>
      <dgm:t>
        <a:bodyPr/>
        <a:lstStyle/>
        <a:p>
          <a:endParaRPr lang="en-US"/>
        </a:p>
      </dgm:t>
    </dgm:pt>
    <dgm:pt modelId="{EA6D8D95-8576-4016-B411-205D95B819A0}" type="pres">
      <dgm:prSet presAssocID="{1FD5104E-1EE8-4CFD-9945-83289ED4FBB5}" presName="compNode" presStyleCnt="0"/>
      <dgm:spPr/>
    </dgm:pt>
    <dgm:pt modelId="{E7A603C9-A0AC-49FB-97A0-973B8DD75B35}" type="pres">
      <dgm:prSet presAssocID="{1FD5104E-1EE8-4CFD-9945-83289ED4FBB5}" presName="dummyConnPt" presStyleCnt="0"/>
      <dgm:spPr/>
    </dgm:pt>
    <dgm:pt modelId="{B637BFB2-6BC5-466A-BD81-02B56915F767}" type="pres">
      <dgm:prSet presAssocID="{1FD5104E-1EE8-4CFD-9945-83289ED4FBB5}" presName="node" presStyleLbl="node1" presStyleIdx="0" presStyleCnt="9">
        <dgm:presLayoutVars>
          <dgm:bulletEnabled val="1"/>
        </dgm:presLayoutVars>
      </dgm:prSet>
      <dgm:spPr/>
      <dgm:t>
        <a:bodyPr/>
        <a:lstStyle/>
        <a:p>
          <a:endParaRPr lang="en-US"/>
        </a:p>
      </dgm:t>
    </dgm:pt>
    <dgm:pt modelId="{71EA4C1F-FCB8-4612-AC35-D84BA984FA92}" type="pres">
      <dgm:prSet presAssocID="{2CFCAE2C-73E8-4C82-B44D-DB37C956A9E8}" presName="sibTrans" presStyleLbl="bgSibTrans2D1" presStyleIdx="0" presStyleCnt="8"/>
      <dgm:spPr/>
      <dgm:t>
        <a:bodyPr/>
        <a:lstStyle/>
        <a:p>
          <a:endParaRPr lang="en-US"/>
        </a:p>
      </dgm:t>
    </dgm:pt>
    <dgm:pt modelId="{7EAE05B5-270B-41AF-A502-59A2AE3D8B64}" type="pres">
      <dgm:prSet presAssocID="{FE298BCB-479B-49AF-8E10-EA6D8FCC00C7}" presName="compNode" presStyleCnt="0"/>
      <dgm:spPr/>
    </dgm:pt>
    <dgm:pt modelId="{6B4C2282-F756-4E76-8DF5-FF5D10A149AD}" type="pres">
      <dgm:prSet presAssocID="{FE298BCB-479B-49AF-8E10-EA6D8FCC00C7}" presName="dummyConnPt" presStyleCnt="0"/>
      <dgm:spPr/>
    </dgm:pt>
    <dgm:pt modelId="{C63A3BBE-68D6-455C-BBF1-2F8557077F1F}" type="pres">
      <dgm:prSet presAssocID="{FE298BCB-479B-49AF-8E10-EA6D8FCC00C7}" presName="node" presStyleLbl="node1" presStyleIdx="1" presStyleCnt="9">
        <dgm:presLayoutVars>
          <dgm:bulletEnabled val="1"/>
        </dgm:presLayoutVars>
      </dgm:prSet>
      <dgm:spPr/>
      <dgm:t>
        <a:bodyPr/>
        <a:lstStyle/>
        <a:p>
          <a:endParaRPr lang="en-US"/>
        </a:p>
      </dgm:t>
    </dgm:pt>
    <dgm:pt modelId="{BEA395B7-9349-4E21-A221-B5C4776327C6}" type="pres">
      <dgm:prSet presAssocID="{64F7FECA-7BD0-4A16-BDF6-E98C295BEC5D}" presName="sibTrans" presStyleLbl="bgSibTrans2D1" presStyleIdx="1" presStyleCnt="8"/>
      <dgm:spPr/>
      <dgm:t>
        <a:bodyPr/>
        <a:lstStyle/>
        <a:p>
          <a:endParaRPr lang="en-US"/>
        </a:p>
      </dgm:t>
    </dgm:pt>
    <dgm:pt modelId="{703EB5D3-614C-4035-AD40-1B17513BE81D}" type="pres">
      <dgm:prSet presAssocID="{6515B185-1EE8-49B6-BFBA-F4310312D6FD}" presName="compNode" presStyleCnt="0"/>
      <dgm:spPr/>
    </dgm:pt>
    <dgm:pt modelId="{11F85B44-702F-4746-A655-450BAF6EB7F7}" type="pres">
      <dgm:prSet presAssocID="{6515B185-1EE8-49B6-BFBA-F4310312D6FD}" presName="dummyConnPt" presStyleCnt="0"/>
      <dgm:spPr/>
    </dgm:pt>
    <dgm:pt modelId="{FE49E577-D5A2-4143-96C6-51FF86A44F3A}" type="pres">
      <dgm:prSet presAssocID="{6515B185-1EE8-49B6-BFBA-F4310312D6FD}" presName="node" presStyleLbl="node1" presStyleIdx="2" presStyleCnt="9">
        <dgm:presLayoutVars>
          <dgm:bulletEnabled val="1"/>
        </dgm:presLayoutVars>
      </dgm:prSet>
      <dgm:spPr/>
      <dgm:t>
        <a:bodyPr/>
        <a:lstStyle/>
        <a:p>
          <a:endParaRPr lang="en-US"/>
        </a:p>
      </dgm:t>
    </dgm:pt>
    <dgm:pt modelId="{197FBE01-E88A-4E38-B426-7A748C46CF73}" type="pres">
      <dgm:prSet presAssocID="{7092C5E0-F182-461A-8C5A-D2256273F278}" presName="sibTrans" presStyleLbl="bgSibTrans2D1" presStyleIdx="2" presStyleCnt="8"/>
      <dgm:spPr/>
      <dgm:t>
        <a:bodyPr/>
        <a:lstStyle/>
        <a:p>
          <a:endParaRPr lang="en-US"/>
        </a:p>
      </dgm:t>
    </dgm:pt>
    <dgm:pt modelId="{A2314175-CCCD-4471-8F73-E757D064B8E7}" type="pres">
      <dgm:prSet presAssocID="{DD4BCE35-BE24-482A-8021-A0A475806E45}" presName="compNode" presStyleCnt="0"/>
      <dgm:spPr/>
    </dgm:pt>
    <dgm:pt modelId="{B88A90A4-980B-4D01-8EE7-7D23BD8CD580}" type="pres">
      <dgm:prSet presAssocID="{DD4BCE35-BE24-482A-8021-A0A475806E45}" presName="dummyConnPt" presStyleCnt="0"/>
      <dgm:spPr/>
    </dgm:pt>
    <dgm:pt modelId="{D42047AC-C3DD-4F1E-8DB4-586977D7B3CC}" type="pres">
      <dgm:prSet presAssocID="{DD4BCE35-BE24-482A-8021-A0A475806E45}" presName="node" presStyleLbl="node1" presStyleIdx="3" presStyleCnt="9">
        <dgm:presLayoutVars>
          <dgm:bulletEnabled val="1"/>
        </dgm:presLayoutVars>
      </dgm:prSet>
      <dgm:spPr/>
      <dgm:t>
        <a:bodyPr/>
        <a:lstStyle/>
        <a:p>
          <a:endParaRPr lang="en-US"/>
        </a:p>
      </dgm:t>
    </dgm:pt>
    <dgm:pt modelId="{478B5DF6-6208-41D9-80C6-95A3AF4B2936}" type="pres">
      <dgm:prSet presAssocID="{86118CE1-2F44-4697-8802-CDD1FCC6C71B}" presName="sibTrans" presStyleLbl="bgSibTrans2D1" presStyleIdx="3" presStyleCnt="8"/>
      <dgm:spPr/>
      <dgm:t>
        <a:bodyPr/>
        <a:lstStyle/>
        <a:p>
          <a:endParaRPr lang="en-US"/>
        </a:p>
      </dgm:t>
    </dgm:pt>
    <dgm:pt modelId="{10E0E18C-01B5-4B2B-BFB0-63BEDA37CFAF}" type="pres">
      <dgm:prSet presAssocID="{8395EDF1-3ED4-408E-A8DB-DCBEE1A1B28C}" presName="compNode" presStyleCnt="0"/>
      <dgm:spPr/>
    </dgm:pt>
    <dgm:pt modelId="{139F3A81-FB98-4405-A2F8-062B454A1CE2}" type="pres">
      <dgm:prSet presAssocID="{8395EDF1-3ED4-408E-A8DB-DCBEE1A1B28C}" presName="dummyConnPt" presStyleCnt="0"/>
      <dgm:spPr/>
    </dgm:pt>
    <dgm:pt modelId="{E184DD98-907B-4D86-8C4C-A73DFE9C4DE0}" type="pres">
      <dgm:prSet presAssocID="{8395EDF1-3ED4-408E-A8DB-DCBEE1A1B28C}" presName="node" presStyleLbl="node1" presStyleIdx="4" presStyleCnt="9">
        <dgm:presLayoutVars>
          <dgm:bulletEnabled val="1"/>
        </dgm:presLayoutVars>
      </dgm:prSet>
      <dgm:spPr/>
      <dgm:t>
        <a:bodyPr/>
        <a:lstStyle/>
        <a:p>
          <a:endParaRPr lang="en-US"/>
        </a:p>
      </dgm:t>
    </dgm:pt>
    <dgm:pt modelId="{8DCED2BD-36F6-4106-BD16-76A376E244F4}" type="pres">
      <dgm:prSet presAssocID="{2562893E-B419-4359-A121-3D8E0F4C1D2E}" presName="sibTrans" presStyleLbl="bgSibTrans2D1" presStyleIdx="4" presStyleCnt="8"/>
      <dgm:spPr/>
      <dgm:t>
        <a:bodyPr/>
        <a:lstStyle/>
        <a:p>
          <a:endParaRPr lang="en-US"/>
        </a:p>
      </dgm:t>
    </dgm:pt>
    <dgm:pt modelId="{6FF41F86-520D-473A-826A-1A468EE5F7F8}" type="pres">
      <dgm:prSet presAssocID="{8125A3D6-0461-40D4-8EDB-DE4A00D52DCE}" presName="compNode" presStyleCnt="0"/>
      <dgm:spPr/>
    </dgm:pt>
    <dgm:pt modelId="{1B938644-7A3A-46C3-9B44-297C606E76C5}" type="pres">
      <dgm:prSet presAssocID="{8125A3D6-0461-40D4-8EDB-DE4A00D52DCE}" presName="dummyConnPt" presStyleCnt="0"/>
      <dgm:spPr/>
    </dgm:pt>
    <dgm:pt modelId="{69323BF1-3FF3-4948-B654-C506CF0A8504}" type="pres">
      <dgm:prSet presAssocID="{8125A3D6-0461-40D4-8EDB-DE4A00D52DCE}" presName="node" presStyleLbl="node1" presStyleIdx="5" presStyleCnt="9" custLinFactNeighborX="0">
        <dgm:presLayoutVars>
          <dgm:bulletEnabled val="1"/>
        </dgm:presLayoutVars>
      </dgm:prSet>
      <dgm:spPr/>
      <dgm:t>
        <a:bodyPr/>
        <a:lstStyle/>
        <a:p>
          <a:endParaRPr lang="en-US"/>
        </a:p>
      </dgm:t>
    </dgm:pt>
    <dgm:pt modelId="{A0D4D09F-A576-4507-A119-A9ED6A29E79B}" type="pres">
      <dgm:prSet presAssocID="{0C4334D9-C866-4178-8F25-07921E13621D}" presName="sibTrans" presStyleLbl="bgSibTrans2D1" presStyleIdx="5" presStyleCnt="8"/>
      <dgm:spPr/>
      <dgm:t>
        <a:bodyPr/>
        <a:lstStyle/>
        <a:p>
          <a:endParaRPr lang="en-US"/>
        </a:p>
      </dgm:t>
    </dgm:pt>
    <dgm:pt modelId="{080E4285-36DC-43DB-9BA5-736E84612AFD}" type="pres">
      <dgm:prSet presAssocID="{DE299AF7-96F1-428E-B3EA-8FBB5BB37AFF}" presName="compNode" presStyleCnt="0"/>
      <dgm:spPr/>
    </dgm:pt>
    <dgm:pt modelId="{BB3102A5-8B45-4DC7-AAC5-44ED29F13B4F}" type="pres">
      <dgm:prSet presAssocID="{DE299AF7-96F1-428E-B3EA-8FBB5BB37AFF}" presName="dummyConnPt" presStyleCnt="0"/>
      <dgm:spPr/>
    </dgm:pt>
    <dgm:pt modelId="{228D69EC-D3B0-4D43-8ADB-0F0A4D9CCF80}" type="pres">
      <dgm:prSet presAssocID="{DE299AF7-96F1-428E-B3EA-8FBB5BB37AFF}" presName="node" presStyleLbl="node1" presStyleIdx="6" presStyleCnt="9">
        <dgm:presLayoutVars>
          <dgm:bulletEnabled val="1"/>
        </dgm:presLayoutVars>
      </dgm:prSet>
      <dgm:spPr/>
      <dgm:t>
        <a:bodyPr/>
        <a:lstStyle/>
        <a:p>
          <a:endParaRPr lang="en-US"/>
        </a:p>
      </dgm:t>
    </dgm:pt>
    <dgm:pt modelId="{CF02E277-97AC-4483-81CB-3D36B535D44D}" type="pres">
      <dgm:prSet presAssocID="{C7F4AA29-FD59-4726-8B39-D94E936F15FA}" presName="sibTrans" presStyleLbl="bgSibTrans2D1" presStyleIdx="6" presStyleCnt="8" custLinFactY="69188" custLinFactNeighborX="1620" custLinFactNeighborY="100000"/>
      <dgm:spPr/>
      <dgm:t>
        <a:bodyPr/>
        <a:lstStyle/>
        <a:p>
          <a:endParaRPr lang="en-US"/>
        </a:p>
      </dgm:t>
    </dgm:pt>
    <dgm:pt modelId="{C39AC613-3E27-457F-93E5-C222D4B75B2A}" type="pres">
      <dgm:prSet presAssocID="{E9C75084-C23E-4590-BDCA-2F4241B2D9F3}" presName="compNode" presStyleCnt="0"/>
      <dgm:spPr/>
    </dgm:pt>
    <dgm:pt modelId="{16DE8495-0D69-4FBA-BA38-7E054B8C4758}" type="pres">
      <dgm:prSet presAssocID="{E9C75084-C23E-4590-BDCA-2F4241B2D9F3}" presName="dummyConnPt" presStyleCnt="0"/>
      <dgm:spPr/>
    </dgm:pt>
    <dgm:pt modelId="{A77E8887-41A4-43FD-8C88-3B09CEC73787}" type="pres">
      <dgm:prSet presAssocID="{E9C75084-C23E-4590-BDCA-2F4241B2D9F3}" presName="node" presStyleLbl="node1" presStyleIdx="7" presStyleCnt="9">
        <dgm:presLayoutVars>
          <dgm:bulletEnabled val="1"/>
        </dgm:presLayoutVars>
      </dgm:prSet>
      <dgm:spPr/>
      <dgm:t>
        <a:bodyPr/>
        <a:lstStyle/>
        <a:p>
          <a:endParaRPr lang="en-US"/>
        </a:p>
      </dgm:t>
    </dgm:pt>
    <dgm:pt modelId="{08426BAD-7C41-4D8F-B90E-136CCF52B9F7}" type="pres">
      <dgm:prSet presAssocID="{A630C331-1087-4F78-95A1-40DDEAEE9497}" presName="sibTrans" presStyleLbl="bgSibTrans2D1" presStyleIdx="7" presStyleCnt="8"/>
      <dgm:spPr/>
      <dgm:t>
        <a:bodyPr/>
        <a:lstStyle/>
        <a:p>
          <a:endParaRPr lang="en-US"/>
        </a:p>
      </dgm:t>
    </dgm:pt>
    <dgm:pt modelId="{4A292564-5C93-4F9D-ACBB-2D07229B2ABC}" type="pres">
      <dgm:prSet presAssocID="{1A427464-FF66-475E-8D42-084CEE4FEB80}" presName="compNode" presStyleCnt="0"/>
      <dgm:spPr/>
    </dgm:pt>
    <dgm:pt modelId="{DC7D31CB-EDB8-4EB3-9401-507642343A52}" type="pres">
      <dgm:prSet presAssocID="{1A427464-FF66-475E-8D42-084CEE4FEB80}" presName="dummyConnPt" presStyleCnt="0"/>
      <dgm:spPr/>
    </dgm:pt>
    <dgm:pt modelId="{43292E9B-9E9A-4E7E-BD7A-6EF1B9C07CB8}" type="pres">
      <dgm:prSet presAssocID="{1A427464-FF66-475E-8D42-084CEE4FEB80}" presName="node" presStyleLbl="node1" presStyleIdx="8" presStyleCnt="9">
        <dgm:presLayoutVars>
          <dgm:bulletEnabled val="1"/>
        </dgm:presLayoutVars>
      </dgm:prSet>
      <dgm:spPr/>
      <dgm:t>
        <a:bodyPr/>
        <a:lstStyle/>
        <a:p>
          <a:endParaRPr lang="en-US"/>
        </a:p>
      </dgm:t>
    </dgm:pt>
  </dgm:ptLst>
  <dgm:cxnLst>
    <dgm:cxn modelId="{FDD25001-B83B-4206-BCE1-A810E92A2A27}" type="presOf" srcId="{1A427464-FF66-475E-8D42-084CEE4FEB80}" destId="{43292E9B-9E9A-4E7E-BD7A-6EF1B9C07CB8}" srcOrd="0" destOrd="0" presId="urn:microsoft.com/office/officeart/2005/8/layout/bProcess4"/>
    <dgm:cxn modelId="{7984AF30-6B83-4000-BCB9-BC13F5D8899E}" type="presOf" srcId="{DD4BCE35-BE24-482A-8021-A0A475806E45}" destId="{D42047AC-C3DD-4F1E-8DB4-586977D7B3CC}" srcOrd="0" destOrd="0" presId="urn:microsoft.com/office/officeart/2005/8/layout/bProcess4"/>
    <dgm:cxn modelId="{B85B0A3F-31D0-42E5-9579-D0F70148978E}" type="presOf" srcId="{8125A3D6-0461-40D4-8EDB-DE4A00D52DCE}" destId="{69323BF1-3FF3-4948-B654-C506CF0A8504}" srcOrd="0" destOrd="0" presId="urn:microsoft.com/office/officeart/2005/8/layout/bProcess4"/>
    <dgm:cxn modelId="{D9246BFC-249D-40FF-80D0-4C36D68E840E}" srcId="{EF33DD61-84ED-4E86-83BA-86F3AFFC167F}" destId="{DE299AF7-96F1-428E-B3EA-8FBB5BB37AFF}" srcOrd="6" destOrd="0" parTransId="{951ED89F-D3FD-4FAD-88FD-C4138CFD784C}" sibTransId="{C7F4AA29-FD59-4726-8B39-D94E936F15FA}"/>
    <dgm:cxn modelId="{8AF5D594-3357-4B58-9A13-361560CE1EF3}" type="presOf" srcId="{6515B185-1EE8-49B6-BFBA-F4310312D6FD}" destId="{FE49E577-D5A2-4143-96C6-51FF86A44F3A}" srcOrd="0" destOrd="0" presId="urn:microsoft.com/office/officeart/2005/8/layout/bProcess4"/>
    <dgm:cxn modelId="{BBBE3A5A-FF4F-4815-BF10-23331045B1F8}" srcId="{EF33DD61-84ED-4E86-83BA-86F3AFFC167F}" destId="{8395EDF1-3ED4-408E-A8DB-DCBEE1A1B28C}" srcOrd="4" destOrd="0" parTransId="{69FA62AF-CF5A-4FF2-9AFB-F24A294FE696}" sibTransId="{2562893E-B419-4359-A121-3D8E0F4C1D2E}"/>
    <dgm:cxn modelId="{B8EFDA36-1464-4B3A-A6CF-214B679F4A11}" type="presOf" srcId="{64F7FECA-7BD0-4A16-BDF6-E98C295BEC5D}" destId="{BEA395B7-9349-4E21-A221-B5C4776327C6}" srcOrd="0" destOrd="0" presId="urn:microsoft.com/office/officeart/2005/8/layout/bProcess4"/>
    <dgm:cxn modelId="{BF26F3AE-7011-4E0D-9128-465585E81863}" type="presOf" srcId="{7092C5E0-F182-461A-8C5A-D2256273F278}" destId="{197FBE01-E88A-4E38-B426-7A748C46CF73}" srcOrd="0" destOrd="0" presId="urn:microsoft.com/office/officeart/2005/8/layout/bProcess4"/>
    <dgm:cxn modelId="{D5E1E316-C8AF-46D3-A5B5-5141BD7265C3}" type="presOf" srcId="{2CFCAE2C-73E8-4C82-B44D-DB37C956A9E8}" destId="{71EA4C1F-FCB8-4612-AC35-D84BA984FA92}" srcOrd="0" destOrd="0" presId="urn:microsoft.com/office/officeart/2005/8/layout/bProcess4"/>
    <dgm:cxn modelId="{0ACFF1B2-787D-4BB0-8885-B14CF6DF200F}" type="presOf" srcId="{1FD5104E-1EE8-4CFD-9945-83289ED4FBB5}" destId="{B637BFB2-6BC5-466A-BD81-02B56915F767}" srcOrd="0" destOrd="0" presId="urn:microsoft.com/office/officeart/2005/8/layout/bProcess4"/>
    <dgm:cxn modelId="{CA6C4003-DF69-4985-B7C2-D5BFD21BA2CE}" type="presOf" srcId="{FE298BCB-479B-49AF-8E10-EA6D8FCC00C7}" destId="{C63A3BBE-68D6-455C-BBF1-2F8557077F1F}" srcOrd="0" destOrd="0" presId="urn:microsoft.com/office/officeart/2005/8/layout/bProcess4"/>
    <dgm:cxn modelId="{A7F60CF0-AF26-4530-8712-5D16B20FE82D}" srcId="{EF33DD61-84ED-4E86-83BA-86F3AFFC167F}" destId="{8125A3D6-0461-40D4-8EDB-DE4A00D52DCE}" srcOrd="5" destOrd="0" parTransId="{2C288B35-98A1-444D-89AA-2CF174780D67}" sibTransId="{0C4334D9-C866-4178-8F25-07921E13621D}"/>
    <dgm:cxn modelId="{5795C5C7-D3A9-41AD-AC30-DFBABB71D12E}" type="presOf" srcId="{E9C75084-C23E-4590-BDCA-2F4241B2D9F3}" destId="{A77E8887-41A4-43FD-8C88-3B09CEC73787}" srcOrd="0" destOrd="0" presId="urn:microsoft.com/office/officeart/2005/8/layout/bProcess4"/>
    <dgm:cxn modelId="{F6D537F0-920C-4074-B5BD-A02411D5C8C6}" type="presOf" srcId="{8395EDF1-3ED4-408E-A8DB-DCBEE1A1B28C}" destId="{E184DD98-907B-4D86-8C4C-A73DFE9C4DE0}" srcOrd="0" destOrd="0" presId="urn:microsoft.com/office/officeart/2005/8/layout/bProcess4"/>
    <dgm:cxn modelId="{FB9086A8-6084-4FA5-A2AA-312EA6CAFB35}" srcId="{EF33DD61-84ED-4E86-83BA-86F3AFFC167F}" destId="{1FD5104E-1EE8-4CFD-9945-83289ED4FBB5}" srcOrd="0" destOrd="0" parTransId="{CCB1E250-84D6-421E-B4CB-2D1C8B6826B6}" sibTransId="{2CFCAE2C-73E8-4C82-B44D-DB37C956A9E8}"/>
    <dgm:cxn modelId="{D715871C-C316-4A5B-8450-E66B62A10696}" type="presOf" srcId="{EF33DD61-84ED-4E86-83BA-86F3AFFC167F}" destId="{8684A328-165D-4265-92DA-10A6C84B6A2D}" srcOrd="0" destOrd="0" presId="urn:microsoft.com/office/officeart/2005/8/layout/bProcess4"/>
    <dgm:cxn modelId="{CE7F2691-8EF8-4A5C-A1F2-BAE0FBA7171E}" type="presOf" srcId="{DE299AF7-96F1-428E-B3EA-8FBB5BB37AFF}" destId="{228D69EC-D3B0-4D43-8ADB-0F0A4D9CCF80}" srcOrd="0" destOrd="0" presId="urn:microsoft.com/office/officeart/2005/8/layout/bProcess4"/>
    <dgm:cxn modelId="{A058D4CE-B4A2-4441-87AA-181AC4FB0691}" type="presOf" srcId="{2562893E-B419-4359-A121-3D8E0F4C1D2E}" destId="{8DCED2BD-36F6-4106-BD16-76A376E244F4}" srcOrd="0" destOrd="0" presId="urn:microsoft.com/office/officeart/2005/8/layout/bProcess4"/>
    <dgm:cxn modelId="{934EB651-96AD-4973-8FF3-FACA27E9A140}" type="presOf" srcId="{0C4334D9-C866-4178-8F25-07921E13621D}" destId="{A0D4D09F-A576-4507-A119-A9ED6A29E79B}" srcOrd="0" destOrd="0" presId="urn:microsoft.com/office/officeart/2005/8/layout/bProcess4"/>
    <dgm:cxn modelId="{34012085-AC98-40B8-B083-EE3FB5810DDF}" srcId="{EF33DD61-84ED-4E86-83BA-86F3AFFC167F}" destId="{E9C75084-C23E-4590-BDCA-2F4241B2D9F3}" srcOrd="7" destOrd="0" parTransId="{8F74D17C-29AE-4580-8F69-1681A013E80F}" sibTransId="{A630C331-1087-4F78-95A1-40DDEAEE9497}"/>
    <dgm:cxn modelId="{B3814F5A-8920-4CDE-A11C-A596794BB416}" type="presOf" srcId="{C7F4AA29-FD59-4726-8B39-D94E936F15FA}" destId="{CF02E277-97AC-4483-81CB-3D36B535D44D}" srcOrd="0" destOrd="0" presId="urn:microsoft.com/office/officeart/2005/8/layout/bProcess4"/>
    <dgm:cxn modelId="{883564CD-E7CA-42F7-9BC2-49C955332DE3}" srcId="{EF33DD61-84ED-4E86-83BA-86F3AFFC167F}" destId="{DD4BCE35-BE24-482A-8021-A0A475806E45}" srcOrd="3" destOrd="0" parTransId="{3176086E-E9BB-48FB-B925-7ABC7120928F}" sibTransId="{86118CE1-2F44-4697-8802-CDD1FCC6C71B}"/>
    <dgm:cxn modelId="{48E3BFC3-8A9C-4850-9CB3-366D794E7624}" srcId="{EF33DD61-84ED-4E86-83BA-86F3AFFC167F}" destId="{6515B185-1EE8-49B6-BFBA-F4310312D6FD}" srcOrd="2" destOrd="0" parTransId="{F99652E3-1E50-4C99-8711-0E52E78FF05B}" sibTransId="{7092C5E0-F182-461A-8C5A-D2256273F278}"/>
    <dgm:cxn modelId="{08A2740F-C88F-4826-9807-1757AFBE173B}" type="presOf" srcId="{86118CE1-2F44-4697-8802-CDD1FCC6C71B}" destId="{478B5DF6-6208-41D9-80C6-95A3AF4B2936}" srcOrd="0" destOrd="0" presId="urn:microsoft.com/office/officeart/2005/8/layout/bProcess4"/>
    <dgm:cxn modelId="{77DFBF2C-2EF0-4663-8935-C9C8FC0D26D5}" type="presOf" srcId="{A630C331-1087-4F78-95A1-40DDEAEE9497}" destId="{08426BAD-7C41-4D8F-B90E-136CCF52B9F7}" srcOrd="0" destOrd="0" presId="urn:microsoft.com/office/officeart/2005/8/layout/bProcess4"/>
    <dgm:cxn modelId="{4AB9F869-DD2E-49CF-B4D1-D5906D97718F}" srcId="{EF33DD61-84ED-4E86-83BA-86F3AFFC167F}" destId="{FE298BCB-479B-49AF-8E10-EA6D8FCC00C7}" srcOrd="1" destOrd="0" parTransId="{E8367695-221E-4C12-BB6D-7D551EC48E0F}" sibTransId="{64F7FECA-7BD0-4A16-BDF6-E98C295BEC5D}"/>
    <dgm:cxn modelId="{935BFA75-F3F5-403B-97FF-7325335A1FA2}" srcId="{EF33DD61-84ED-4E86-83BA-86F3AFFC167F}" destId="{1A427464-FF66-475E-8D42-084CEE4FEB80}" srcOrd="8" destOrd="0" parTransId="{5781B5FE-2000-40AB-BF9C-90B224612776}" sibTransId="{4F3729A2-9565-4756-A53C-99B930446D16}"/>
    <dgm:cxn modelId="{9DE715F9-1E4A-4A8C-8E15-F655003FA6C6}" type="presParOf" srcId="{8684A328-165D-4265-92DA-10A6C84B6A2D}" destId="{EA6D8D95-8576-4016-B411-205D95B819A0}" srcOrd="0" destOrd="0" presId="urn:microsoft.com/office/officeart/2005/8/layout/bProcess4"/>
    <dgm:cxn modelId="{F10E9EF0-541A-4259-B6BA-80216C5A4BBB}" type="presParOf" srcId="{EA6D8D95-8576-4016-B411-205D95B819A0}" destId="{E7A603C9-A0AC-49FB-97A0-973B8DD75B35}" srcOrd="0" destOrd="0" presId="urn:microsoft.com/office/officeart/2005/8/layout/bProcess4"/>
    <dgm:cxn modelId="{9A8D469D-8F92-4236-B78C-52EF5707F380}" type="presParOf" srcId="{EA6D8D95-8576-4016-B411-205D95B819A0}" destId="{B637BFB2-6BC5-466A-BD81-02B56915F767}" srcOrd="1" destOrd="0" presId="urn:microsoft.com/office/officeart/2005/8/layout/bProcess4"/>
    <dgm:cxn modelId="{B7A345C4-9E76-444B-89FC-F557A31F33B6}" type="presParOf" srcId="{8684A328-165D-4265-92DA-10A6C84B6A2D}" destId="{71EA4C1F-FCB8-4612-AC35-D84BA984FA92}" srcOrd="1" destOrd="0" presId="urn:microsoft.com/office/officeart/2005/8/layout/bProcess4"/>
    <dgm:cxn modelId="{145F4D53-7431-45C0-B399-37E2C0B334BD}" type="presParOf" srcId="{8684A328-165D-4265-92DA-10A6C84B6A2D}" destId="{7EAE05B5-270B-41AF-A502-59A2AE3D8B64}" srcOrd="2" destOrd="0" presId="urn:microsoft.com/office/officeart/2005/8/layout/bProcess4"/>
    <dgm:cxn modelId="{26842C38-9FDF-49F0-B8A5-94BA6FF8191A}" type="presParOf" srcId="{7EAE05B5-270B-41AF-A502-59A2AE3D8B64}" destId="{6B4C2282-F756-4E76-8DF5-FF5D10A149AD}" srcOrd="0" destOrd="0" presId="urn:microsoft.com/office/officeart/2005/8/layout/bProcess4"/>
    <dgm:cxn modelId="{3EA07AAD-5563-4451-94B7-A9966A343083}" type="presParOf" srcId="{7EAE05B5-270B-41AF-A502-59A2AE3D8B64}" destId="{C63A3BBE-68D6-455C-BBF1-2F8557077F1F}" srcOrd="1" destOrd="0" presId="urn:microsoft.com/office/officeart/2005/8/layout/bProcess4"/>
    <dgm:cxn modelId="{80A491B3-7610-4301-AEBF-28025473C0FB}" type="presParOf" srcId="{8684A328-165D-4265-92DA-10A6C84B6A2D}" destId="{BEA395B7-9349-4E21-A221-B5C4776327C6}" srcOrd="3" destOrd="0" presId="urn:microsoft.com/office/officeart/2005/8/layout/bProcess4"/>
    <dgm:cxn modelId="{2FC68644-3723-4061-AE41-CC39C64F1D3E}" type="presParOf" srcId="{8684A328-165D-4265-92DA-10A6C84B6A2D}" destId="{703EB5D3-614C-4035-AD40-1B17513BE81D}" srcOrd="4" destOrd="0" presId="urn:microsoft.com/office/officeart/2005/8/layout/bProcess4"/>
    <dgm:cxn modelId="{DE1A97C7-1B19-4378-86A9-2E71AB05D85E}" type="presParOf" srcId="{703EB5D3-614C-4035-AD40-1B17513BE81D}" destId="{11F85B44-702F-4746-A655-450BAF6EB7F7}" srcOrd="0" destOrd="0" presId="urn:microsoft.com/office/officeart/2005/8/layout/bProcess4"/>
    <dgm:cxn modelId="{6CE9AF02-6B4D-4C48-8F2E-0505E6C306F7}" type="presParOf" srcId="{703EB5D3-614C-4035-AD40-1B17513BE81D}" destId="{FE49E577-D5A2-4143-96C6-51FF86A44F3A}" srcOrd="1" destOrd="0" presId="urn:microsoft.com/office/officeart/2005/8/layout/bProcess4"/>
    <dgm:cxn modelId="{CD07A607-AD6F-4F47-90BA-377467E4917C}" type="presParOf" srcId="{8684A328-165D-4265-92DA-10A6C84B6A2D}" destId="{197FBE01-E88A-4E38-B426-7A748C46CF73}" srcOrd="5" destOrd="0" presId="urn:microsoft.com/office/officeart/2005/8/layout/bProcess4"/>
    <dgm:cxn modelId="{AC255F47-DBBB-4031-98B9-ABCA61BC0D9F}" type="presParOf" srcId="{8684A328-165D-4265-92DA-10A6C84B6A2D}" destId="{A2314175-CCCD-4471-8F73-E757D064B8E7}" srcOrd="6" destOrd="0" presId="urn:microsoft.com/office/officeart/2005/8/layout/bProcess4"/>
    <dgm:cxn modelId="{F2B1BDA1-952C-4C26-A1AF-D9F674305036}" type="presParOf" srcId="{A2314175-CCCD-4471-8F73-E757D064B8E7}" destId="{B88A90A4-980B-4D01-8EE7-7D23BD8CD580}" srcOrd="0" destOrd="0" presId="urn:microsoft.com/office/officeart/2005/8/layout/bProcess4"/>
    <dgm:cxn modelId="{1AFA4A19-5361-4AD8-895A-F143DC5C59A1}" type="presParOf" srcId="{A2314175-CCCD-4471-8F73-E757D064B8E7}" destId="{D42047AC-C3DD-4F1E-8DB4-586977D7B3CC}" srcOrd="1" destOrd="0" presId="urn:microsoft.com/office/officeart/2005/8/layout/bProcess4"/>
    <dgm:cxn modelId="{CC4A1EA4-ED82-4FF2-A662-3F892113DEBE}" type="presParOf" srcId="{8684A328-165D-4265-92DA-10A6C84B6A2D}" destId="{478B5DF6-6208-41D9-80C6-95A3AF4B2936}" srcOrd="7" destOrd="0" presId="urn:microsoft.com/office/officeart/2005/8/layout/bProcess4"/>
    <dgm:cxn modelId="{C64F61E5-3978-48CF-8509-45D8C20CA2C8}" type="presParOf" srcId="{8684A328-165D-4265-92DA-10A6C84B6A2D}" destId="{10E0E18C-01B5-4B2B-BFB0-63BEDA37CFAF}" srcOrd="8" destOrd="0" presId="urn:microsoft.com/office/officeart/2005/8/layout/bProcess4"/>
    <dgm:cxn modelId="{71DBCE2F-6844-433B-94DB-762F75319B2B}" type="presParOf" srcId="{10E0E18C-01B5-4B2B-BFB0-63BEDA37CFAF}" destId="{139F3A81-FB98-4405-A2F8-062B454A1CE2}" srcOrd="0" destOrd="0" presId="urn:microsoft.com/office/officeart/2005/8/layout/bProcess4"/>
    <dgm:cxn modelId="{2503679E-F19A-44E6-80F2-2270D096495D}" type="presParOf" srcId="{10E0E18C-01B5-4B2B-BFB0-63BEDA37CFAF}" destId="{E184DD98-907B-4D86-8C4C-A73DFE9C4DE0}" srcOrd="1" destOrd="0" presId="urn:microsoft.com/office/officeart/2005/8/layout/bProcess4"/>
    <dgm:cxn modelId="{225D09CB-AB18-4DC4-9391-5D48CC48382C}" type="presParOf" srcId="{8684A328-165D-4265-92DA-10A6C84B6A2D}" destId="{8DCED2BD-36F6-4106-BD16-76A376E244F4}" srcOrd="9" destOrd="0" presId="urn:microsoft.com/office/officeart/2005/8/layout/bProcess4"/>
    <dgm:cxn modelId="{7B1B84C8-A060-4245-83A3-F8FAD5B27C40}" type="presParOf" srcId="{8684A328-165D-4265-92DA-10A6C84B6A2D}" destId="{6FF41F86-520D-473A-826A-1A468EE5F7F8}" srcOrd="10" destOrd="0" presId="urn:microsoft.com/office/officeart/2005/8/layout/bProcess4"/>
    <dgm:cxn modelId="{16AA3904-C0EB-4805-9D49-26E4C9A2437D}" type="presParOf" srcId="{6FF41F86-520D-473A-826A-1A468EE5F7F8}" destId="{1B938644-7A3A-46C3-9B44-297C606E76C5}" srcOrd="0" destOrd="0" presId="urn:microsoft.com/office/officeart/2005/8/layout/bProcess4"/>
    <dgm:cxn modelId="{B0D8B9CC-58CA-4DD4-AD25-A4AC69313804}" type="presParOf" srcId="{6FF41F86-520D-473A-826A-1A468EE5F7F8}" destId="{69323BF1-3FF3-4948-B654-C506CF0A8504}" srcOrd="1" destOrd="0" presId="urn:microsoft.com/office/officeart/2005/8/layout/bProcess4"/>
    <dgm:cxn modelId="{215BCA4D-2C40-404D-B321-1E649BC88E3D}" type="presParOf" srcId="{8684A328-165D-4265-92DA-10A6C84B6A2D}" destId="{A0D4D09F-A576-4507-A119-A9ED6A29E79B}" srcOrd="11" destOrd="0" presId="urn:microsoft.com/office/officeart/2005/8/layout/bProcess4"/>
    <dgm:cxn modelId="{3024F794-B55A-4BA6-88DD-8E8E58755F82}" type="presParOf" srcId="{8684A328-165D-4265-92DA-10A6C84B6A2D}" destId="{080E4285-36DC-43DB-9BA5-736E84612AFD}" srcOrd="12" destOrd="0" presId="urn:microsoft.com/office/officeart/2005/8/layout/bProcess4"/>
    <dgm:cxn modelId="{DF0DDC6E-5C0B-409A-9A76-2A7583DC6A59}" type="presParOf" srcId="{080E4285-36DC-43DB-9BA5-736E84612AFD}" destId="{BB3102A5-8B45-4DC7-AAC5-44ED29F13B4F}" srcOrd="0" destOrd="0" presId="urn:microsoft.com/office/officeart/2005/8/layout/bProcess4"/>
    <dgm:cxn modelId="{1EE4C179-E2FF-41E4-BA2A-5174F951B55E}" type="presParOf" srcId="{080E4285-36DC-43DB-9BA5-736E84612AFD}" destId="{228D69EC-D3B0-4D43-8ADB-0F0A4D9CCF80}" srcOrd="1" destOrd="0" presId="urn:microsoft.com/office/officeart/2005/8/layout/bProcess4"/>
    <dgm:cxn modelId="{F6D7107C-44A6-4D20-A49B-960400067DA0}" type="presParOf" srcId="{8684A328-165D-4265-92DA-10A6C84B6A2D}" destId="{CF02E277-97AC-4483-81CB-3D36B535D44D}" srcOrd="13" destOrd="0" presId="urn:microsoft.com/office/officeart/2005/8/layout/bProcess4"/>
    <dgm:cxn modelId="{47413B2E-C594-4D83-B292-FFF95ADB8375}" type="presParOf" srcId="{8684A328-165D-4265-92DA-10A6C84B6A2D}" destId="{C39AC613-3E27-457F-93E5-C222D4B75B2A}" srcOrd="14" destOrd="0" presId="urn:microsoft.com/office/officeart/2005/8/layout/bProcess4"/>
    <dgm:cxn modelId="{4463501A-B8E9-4C58-81BE-9AEC1060C68B}" type="presParOf" srcId="{C39AC613-3E27-457F-93E5-C222D4B75B2A}" destId="{16DE8495-0D69-4FBA-BA38-7E054B8C4758}" srcOrd="0" destOrd="0" presId="urn:microsoft.com/office/officeart/2005/8/layout/bProcess4"/>
    <dgm:cxn modelId="{D24C4C3B-B8ED-45F6-9582-53B8D2B300ED}" type="presParOf" srcId="{C39AC613-3E27-457F-93E5-C222D4B75B2A}" destId="{A77E8887-41A4-43FD-8C88-3B09CEC73787}" srcOrd="1" destOrd="0" presId="urn:microsoft.com/office/officeart/2005/8/layout/bProcess4"/>
    <dgm:cxn modelId="{F8852D38-2AD3-4CE5-88D1-9E47C3005D9C}" type="presParOf" srcId="{8684A328-165D-4265-92DA-10A6C84B6A2D}" destId="{08426BAD-7C41-4D8F-B90E-136CCF52B9F7}" srcOrd="15" destOrd="0" presId="urn:microsoft.com/office/officeart/2005/8/layout/bProcess4"/>
    <dgm:cxn modelId="{8BAFDDC5-0594-4369-9DB7-1F2BB39056A6}" type="presParOf" srcId="{8684A328-165D-4265-92DA-10A6C84B6A2D}" destId="{4A292564-5C93-4F9D-ACBB-2D07229B2ABC}" srcOrd="16" destOrd="0" presId="urn:microsoft.com/office/officeart/2005/8/layout/bProcess4"/>
    <dgm:cxn modelId="{A61594DE-2ED9-4206-A6BE-8D3592FA4F05}" type="presParOf" srcId="{4A292564-5C93-4F9D-ACBB-2D07229B2ABC}" destId="{DC7D31CB-EDB8-4EB3-9401-507642343A52}" srcOrd="0" destOrd="0" presId="urn:microsoft.com/office/officeart/2005/8/layout/bProcess4"/>
    <dgm:cxn modelId="{547686AD-632E-4FA7-9138-42E5D5A21961}" type="presParOf" srcId="{4A292564-5C93-4F9D-ACBB-2D07229B2ABC}" destId="{43292E9B-9E9A-4E7E-BD7A-6EF1B9C07CB8}"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66F948-FD5C-49DF-A157-FE7AC8374358}" type="doc">
      <dgm:prSet loTypeId="urn:microsoft.com/office/officeart/2005/8/layout/default#1" loCatId="list" qsTypeId="urn:microsoft.com/office/officeart/2005/8/quickstyle/3d2" qsCatId="3D" csTypeId="urn:microsoft.com/office/officeart/2005/8/colors/colorful1#3" csCatId="colorful" phldr="1"/>
      <dgm:spPr/>
      <dgm:t>
        <a:bodyPr/>
        <a:lstStyle/>
        <a:p>
          <a:endParaRPr lang="bg-BG"/>
        </a:p>
      </dgm:t>
    </dgm:pt>
    <dgm:pt modelId="{7A18F439-91F0-4609-8468-2CD07334430C}">
      <dgm:prSet phldrT="[Text]"/>
      <dgm:spPr/>
      <dgm:t>
        <a:bodyPr/>
        <a:lstStyle/>
        <a:p>
          <a:r>
            <a:rPr lang="en-US" b="1" i="0" dirty="0" smtClean="0">
              <a:latin typeface="Times New Roman" pitchFamily="18" charset="0"/>
              <a:cs typeface="Times New Roman" pitchFamily="18" charset="0"/>
            </a:rPr>
            <a:t>ERASMUS PLUS (2018-2020)</a:t>
          </a:r>
          <a:endParaRPr lang="bg-BG" b="1" dirty="0">
            <a:latin typeface="Times New Roman" pitchFamily="18" charset="0"/>
            <a:cs typeface="Times New Roman" pitchFamily="18" charset="0"/>
          </a:endParaRPr>
        </a:p>
      </dgm:t>
    </dgm:pt>
    <dgm:pt modelId="{20FDEAF5-5CD7-4555-8CE4-47DEA52A29FC}" type="sibTrans" cxnId="{4DE7BCD0-F1C7-4F78-BF99-9A9788882662}">
      <dgm:prSet/>
      <dgm:spPr/>
      <dgm:t>
        <a:bodyPr/>
        <a:lstStyle/>
        <a:p>
          <a:endParaRPr lang="bg-BG">
            <a:latin typeface="Times New Roman" pitchFamily="18" charset="0"/>
            <a:cs typeface="Times New Roman" pitchFamily="18" charset="0"/>
          </a:endParaRPr>
        </a:p>
      </dgm:t>
    </dgm:pt>
    <dgm:pt modelId="{195546B3-D05F-42B8-9738-7320A1C8D8AC}" type="parTrans" cxnId="{4DE7BCD0-F1C7-4F78-BF99-9A9788882662}">
      <dgm:prSet/>
      <dgm:spPr/>
      <dgm:t>
        <a:bodyPr/>
        <a:lstStyle/>
        <a:p>
          <a:endParaRPr lang="bg-BG">
            <a:latin typeface="Times New Roman" pitchFamily="18" charset="0"/>
            <a:cs typeface="Times New Roman" pitchFamily="18" charset="0"/>
          </a:endParaRPr>
        </a:p>
      </dgm:t>
    </dgm:pt>
    <dgm:pt modelId="{06F31C20-358F-486E-ADCC-4B54D9D7A286}">
      <dgm:prSet/>
      <dgm:spPr/>
      <dgm:t>
        <a:bodyPr/>
        <a:lstStyle/>
        <a:p>
          <a:r>
            <a:rPr lang="en-US" b="1" dirty="0" smtClean="0">
              <a:latin typeface="Times New Roman" pitchFamily="18" charset="0"/>
              <a:cs typeface="Times New Roman" pitchFamily="18" charset="0"/>
            </a:rPr>
            <a:t>Structural Funds 2018-2020</a:t>
          </a:r>
          <a:endParaRPr lang="bg-BG" b="1" dirty="0">
            <a:latin typeface="Times New Roman" pitchFamily="18" charset="0"/>
            <a:cs typeface="Times New Roman" pitchFamily="18" charset="0"/>
          </a:endParaRPr>
        </a:p>
      </dgm:t>
    </dgm:pt>
    <dgm:pt modelId="{FED35497-7A90-48FE-8400-1A64416D0C97}" type="sibTrans" cxnId="{5B42BC1E-5598-4452-8F5A-8F5CC3ABEA4E}">
      <dgm:prSet/>
      <dgm:spPr/>
      <dgm:t>
        <a:bodyPr/>
        <a:lstStyle/>
        <a:p>
          <a:endParaRPr lang="bg-BG">
            <a:latin typeface="Times New Roman" pitchFamily="18" charset="0"/>
            <a:cs typeface="Times New Roman" pitchFamily="18" charset="0"/>
          </a:endParaRPr>
        </a:p>
      </dgm:t>
    </dgm:pt>
    <dgm:pt modelId="{471322DB-3741-4C88-85BB-CD0161FD1C91}" type="parTrans" cxnId="{5B42BC1E-5598-4452-8F5A-8F5CC3ABEA4E}">
      <dgm:prSet/>
      <dgm:spPr/>
      <dgm:t>
        <a:bodyPr/>
        <a:lstStyle/>
        <a:p>
          <a:endParaRPr lang="bg-BG">
            <a:latin typeface="Times New Roman" pitchFamily="18" charset="0"/>
            <a:cs typeface="Times New Roman" pitchFamily="18" charset="0"/>
          </a:endParaRPr>
        </a:p>
      </dgm:t>
    </dgm:pt>
    <dgm:pt modelId="{79EEE028-DE8E-491F-BCE4-3999ED8F7D72}">
      <dgm:prSet/>
      <dgm:spPr/>
      <dgm:t>
        <a:bodyPr/>
        <a:lstStyle/>
        <a:p>
          <a:r>
            <a:rPr lang="en-US" b="1" dirty="0">
              <a:latin typeface="Times New Roman" pitchFamily="18" charset="0"/>
              <a:cs typeface="Times New Roman" pitchFamily="18" charset="0"/>
            </a:rPr>
            <a:t>Danube Transnational Programme</a:t>
          </a:r>
          <a:endParaRPr lang="bg-BG" b="1" dirty="0">
            <a:latin typeface="Times New Roman" pitchFamily="18" charset="0"/>
            <a:cs typeface="Times New Roman" pitchFamily="18" charset="0"/>
          </a:endParaRPr>
        </a:p>
      </dgm:t>
    </dgm:pt>
    <dgm:pt modelId="{50C14C91-4A13-4D2F-BCCF-69F69826D619}" type="parTrans" cxnId="{C994A77C-28D7-4F43-8475-8BFE48CCE4C3}">
      <dgm:prSet/>
      <dgm:spPr/>
      <dgm:t>
        <a:bodyPr/>
        <a:lstStyle/>
        <a:p>
          <a:endParaRPr lang="bg-BG"/>
        </a:p>
      </dgm:t>
    </dgm:pt>
    <dgm:pt modelId="{DA1AEC07-D714-4825-9DD8-BBFDD4F06BAA}" type="sibTrans" cxnId="{C994A77C-28D7-4F43-8475-8BFE48CCE4C3}">
      <dgm:prSet/>
      <dgm:spPr/>
      <dgm:t>
        <a:bodyPr/>
        <a:lstStyle/>
        <a:p>
          <a:endParaRPr lang="bg-BG"/>
        </a:p>
      </dgm:t>
    </dgm:pt>
    <dgm:pt modelId="{6F0D8329-B4B7-471D-BFAC-5AAFA61847BA}">
      <dgm:prSet/>
      <dgm:spPr/>
      <dgm:t>
        <a:bodyPr/>
        <a:lstStyle/>
        <a:p>
          <a:r>
            <a:rPr lang="en-US" b="1" dirty="0">
              <a:latin typeface="Times New Roman" pitchFamily="18" charset="0"/>
              <a:cs typeface="Times New Roman" pitchFamily="18" charset="0"/>
            </a:rPr>
            <a:t>Norway Grants</a:t>
          </a:r>
          <a:endParaRPr lang="bg-BG" b="1" dirty="0">
            <a:latin typeface="Times New Roman" pitchFamily="18" charset="0"/>
            <a:cs typeface="Times New Roman" pitchFamily="18" charset="0"/>
          </a:endParaRPr>
        </a:p>
      </dgm:t>
    </dgm:pt>
    <dgm:pt modelId="{DEF2D99D-136B-45F7-BD6A-2D4CBDAAC4CE}" type="parTrans" cxnId="{7FD35F73-CBAD-40BC-A798-D1A3A0134695}">
      <dgm:prSet/>
      <dgm:spPr/>
      <dgm:t>
        <a:bodyPr/>
        <a:lstStyle/>
        <a:p>
          <a:endParaRPr lang="bg-BG"/>
        </a:p>
      </dgm:t>
    </dgm:pt>
    <dgm:pt modelId="{C94D248C-8C7A-47C7-B682-24A21D2045EA}" type="sibTrans" cxnId="{7FD35F73-CBAD-40BC-A798-D1A3A0134695}">
      <dgm:prSet/>
      <dgm:spPr/>
      <dgm:t>
        <a:bodyPr/>
        <a:lstStyle/>
        <a:p>
          <a:endParaRPr lang="bg-BG"/>
        </a:p>
      </dgm:t>
    </dgm:pt>
    <dgm:pt modelId="{D88AA3EF-AC7F-4678-8A4F-663F46C1A6C6}">
      <dgm:prSet/>
      <dgm:spPr/>
      <dgm:t>
        <a:bodyPr/>
        <a:lstStyle/>
        <a:p>
          <a:r>
            <a:rPr lang="en-US" b="1" dirty="0" smtClean="0">
              <a:latin typeface="Times New Roman" pitchFamily="18" charset="0"/>
              <a:cs typeface="Times New Roman" pitchFamily="18" charset="0"/>
            </a:rPr>
            <a:t>CBC Black Sea Basin Programme</a:t>
          </a:r>
          <a:endParaRPr lang="bg-BG" b="1" dirty="0" smtClean="0">
            <a:latin typeface="Times New Roman" pitchFamily="18" charset="0"/>
            <a:cs typeface="Times New Roman" pitchFamily="18" charset="0"/>
          </a:endParaRPr>
        </a:p>
      </dgm:t>
    </dgm:pt>
    <dgm:pt modelId="{2E402FF9-EF55-4F97-92E3-4FE954134EC9}" type="parTrans" cxnId="{0B9A3550-B893-430C-8054-B3EF6FD2D5BB}">
      <dgm:prSet/>
      <dgm:spPr/>
      <dgm:t>
        <a:bodyPr/>
        <a:lstStyle/>
        <a:p>
          <a:endParaRPr lang="bg-BG"/>
        </a:p>
      </dgm:t>
    </dgm:pt>
    <dgm:pt modelId="{617E1575-A8D6-45E0-BF8B-85CD68F2BD59}" type="sibTrans" cxnId="{0B9A3550-B893-430C-8054-B3EF6FD2D5BB}">
      <dgm:prSet/>
      <dgm:spPr/>
      <dgm:t>
        <a:bodyPr/>
        <a:lstStyle/>
        <a:p>
          <a:endParaRPr lang="bg-BG"/>
        </a:p>
      </dgm:t>
    </dgm:pt>
    <dgm:pt modelId="{3D0F6828-2600-4595-B05D-68461FBDCC51}">
      <dgm:prSet/>
      <dgm:spPr/>
      <dgm:t>
        <a:bodyPr/>
        <a:lstStyle/>
        <a:p>
          <a:r>
            <a:rPr lang="en-US" b="1" dirty="0" smtClean="0">
              <a:latin typeface="Times New Roman" pitchFamily="18" charset="0"/>
              <a:cs typeface="Times New Roman" pitchFamily="18" charset="0"/>
            </a:rPr>
            <a:t>COST </a:t>
          </a:r>
          <a:r>
            <a:rPr lang="en-US" b="1" dirty="0" err="1" smtClean="0">
              <a:latin typeface="Times New Roman" pitchFamily="18" charset="0"/>
              <a:cs typeface="Times New Roman" pitchFamily="18" charset="0"/>
            </a:rPr>
            <a:t>Programme</a:t>
          </a:r>
          <a:endParaRPr lang="bg-BG" b="1" dirty="0" smtClean="0">
            <a:latin typeface="Times New Roman" pitchFamily="18" charset="0"/>
            <a:cs typeface="Times New Roman" pitchFamily="18" charset="0"/>
          </a:endParaRPr>
        </a:p>
      </dgm:t>
    </dgm:pt>
    <dgm:pt modelId="{6584A505-5D8F-4E85-ADEF-8203F2B56AB9}" type="parTrans" cxnId="{9E4BED4E-B39D-490E-9570-4AEB6FB13082}">
      <dgm:prSet/>
      <dgm:spPr/>
      <dgm:t>
        <a:bodyPr/>
        <a:lstStyle/>
        <a:p>
          <a:endParaRPr lang="bg-BG"/>
        </a:p>
      </dgm:t>
    </dgm:pt>
    <dgm:pt modelId="{30D7EB23-87FE-461B-98A6-E8384922EC53}" type="sibTrans" cxnId="{9E4BED4E-B39D-490E-9570-4AEB6FB13082}">
      <dgm:prSet/>
      <dgm:spPr/>
      <dgm:t>
        <a:bodyPr/>
        <a:lstStyle/>
        <a:p>
          <a:endParaRPr lang="bg-BG"/>
        </a:p>
      </dgm:t>
    </dgm:pt>
    <dgm:pt modelId="{B0C7FB46-0B7F-42D4-BC15-767076EA126E}">
      <dgm:prSet/>
      <dgm:spPr/>
      <dgm:t>
        <a:bodyPr/>
        <a:lstStyle/>
        <a:p>
          <a:r>
            <a:rPr lang="en-US" b="1" dirty="0" smtClean="0">
              <a:latin typeface="Times New Roman" pitchFamily="18" charset="0"/>
              <a:cs typeface="Times New Roman" pitchFamily="18" charset="0"/>
            </a:rPr>
            <a:t>Interreg Europe</a:t>
          </a:r>
          <a:endParaRPr lang="bg-BG" b="1" dirty="0" smtClean="0">
            <a:latin typeface="Times New Roman" pitchFamily="18" charset="0"/>
            <a:cs typeface="Times New Roman" pitchFamily="18" charset="0"/>
          </a:endParaRPr>
        </a:p>
      </dgm:t>
    </dgm:pt>
    <dgm:pt modelId="{F41C7765-0EA3-4086-840C-27ADFF98FBD6}" type="parTrans" cxnId="{7A0646C5-C279-41D4-BF99-C05AD5184CFA}">
      <dgm:prSet/>
      <dgm:spPr/>
      <dgm:t>
        <a:bodyPr/>
        <a:lstStyle/>
        <a:p>
          <a:endParaRPr lang="bg-BG"/>
        </a:p>
      </dgm:t>
    </dgm:pt>
    <dgm:pt modelId="{0F138222-50C5-4949-AE9F-5F606296C963}" type="sibTrans" cxnId="{7A0646C5-C279-41D4-BF99-C05AD5184CFA}">
      <dgm:prSet/>
      <dgm:spPr/>
      <dgm:t>
        <a:bodyPr/>
        <a:lstStyle/>
        <a:p>
          <a:endParaRPr lang="bg-BG"/>
        </a:p>
      </dgm:t>
    </dgm:pt>
    <dgm:pt modelId="{13EE52B7-517B-4BF2-92B3-6A60FD55AD12}" type="pres">
      <dgm:prSet presAssocID="{FA66F948-FD5C-49DF-A157-FE7AC8374358}" presName="diagram" presStyleCnt="0">
        <dgm:presLayoutVars>
          <dgm:dir/>
          <dgm:resizeHandles val="exact"/>
        </dgm:presLayoutVars>
      </dgm:prSet>
      <dgm:spPr/>
      <dgm:t>
        <a:bodyPr/>
        <a:lstStyle/>
        <a:p>
          <a:endParaRPr lang="bg-BG"/>
        </a:p>
      </dgm:t>
    </dgm:pt>
    <dgm:pt modelId="{A8BA69AD-067E-4983-883B-E172A009145F}" type="pres">
      <dgm:prSet presAssocID="{7A18F439-91F0-4609-8468-2CD07334430C}" presName="node" presStyleLbl="node1" presStyleIdx="0" presStyleCnt="7">
        <dgm:presLayoutVars>
          <dgm:bulletEnabled val="1"/>
        </dgm:presLayoutVars>
      </dgm:prSet>
      <dgm:spPr/>
      <dgm:t>
        <a:bodyPr/>
        <a:lstStyle/>
        <a:p>
          <a:endParaRPr lang="bg-BG"/>
        </a:p>
      </dgm:t>
    </dgm:pt>
    <dgm:pt modelId="{248BA986-3534-4E4E-A5C8-B8C1DA3375BE}" type="pres">
      <dgm:prSet presAssocID="{20FDEAF5-5CD7-4555-8CE4-47DEA52A29FC}" presName="sibTrans" presStyleCnt="0"/>
      <dgm:spPr/>
      <dgm:t>
        <a:bodyPr/>
        <a:lstStyle/>
        <a:p>
          <a:endParaRPr lang="bg-BG"/>
        </a:p>
      </dgm:t>
    </dgm:pt>
    <dgm:pt modelId="{1AE46307-22DC-496A-A35C-4C641854B0E2}" type="pres">
      <dgm:prSet presAssocID="{79EEE028-DE8E-491F-BCE4-3999ED8F7D72}" presName="node" presStyleLbl="node1" presStyleIdx="1" presStyleCnt="7">
        <dgm:presLayoutVars>
          <dgm:bulletEnabled val="1"/>
        </dgm:presLayoutVars>
      </dgm:prSet>
      <dgm:spPr/>
      <dgm:t>
        <a:bodyPr/>
        <a:lstStyle/>
        <a:p>
          <a:endParaRPr lang="bg-BG"/>
        </a:p>
      </dgm:t>
    </dgm:pt>
    <dgm:pt modelId="{78CC5868-7E1D-4D3C-823F-1DC223BFF804}" type="pres">
      <dgm:prSet presAssocID="{DA1AEC07-D714-4825-9DD8-BBFDD4F06BAA}" presName="sibTrans" presStyleCnt="0"/>
      <dgm:spPr/>
    </dgm:pt>
    <dgm:pt modelId="{84ED7C17-2DCC-488F-A0EB-47046A37ABBE}" type="pres">
      <dgm:prSet presAssocID="{B0C7FB46-0B7F-42D4-BC15-767076EA126E}" presName="node" presStyleLbl="node1" presStyleIdx="2" presStyleCnt="7">
        <dgm:presLayoutVars>
          <dgm:bulletEnabled val="1"/>
        </dgm:presLayoutVars>
      </dgm:prSet>
      <dgm:spPr/>
      <dgm:t>
        <a:bodyPr/>
        <a:lstStyle/>
        <a:p>
          <a:endParaRPr lang="bg-BG"/>
        </a:p>
      </dgm:t>
    </dgm:pt>
    <dgm:pt modelId="{0FA4C505-27EE-4E14-BCC5-C9063BAEC5AE}" type="pres">
      <dgm:prSet presAssocID="{0F138222-50C5-4949-AE9F-5F606296C963}" presName="sibTrans" presStyleCnt="0"/>
      <dgm:spPr/>
    </dgm:pt>
    <dgm:pt modelId="{688EEA59-35C5-4ECF-AEDC-3A2C78C544A4}" type="pres">
      <dgm:prSet presAssocID="{3D0F6828-2600-4595-B05D-68461FBDCC51}" presName="node" presStyleLbl="node1" presStyleIdx="3" presStyleCnt="7">
        <dgm:presLayoutVars>
          <dgm:bulletEnabled val="1"/>
        </dgm:presLayoutVars>
      </dgm:prSet>
      <dgm:spPr/>
      <dgm:t>
        <a:bodyPr/>
        <a:lstStyle/>
        <a:p>
          <a:endParaRPr lang="bg-BG"/>
        </a:p>
      </dgm:t>
    </dgm:pt>
    <dgm:pt modelId="{74F149D5-610C-42BB-9FC8-6A8605425CF3}" type="pres">
      <dgm:prSet presAssocID="{30D7EB23-87FE-461B-98A6-E8384922EC53}" presName="sibTrans" presStyleCnt="0"/>
      <dgm:spPr/>
    </dgm:pt>
    <dgm:pt modelId="{46426773-FBA5-44A4-BCF1-288A47F5D62D}" type="pres">
      <dgm:prSet presAssocID="{D88AA3EF-AC7F-4678-8A4F-663F46C1A6C6}" presName="node" presStyleLbl="node1" presStyleIdx="4" presStyleCnt="7">
        <dgm:presLayoutVars>
          <dgm:bulletEnabled val="1"/>
        </dgm:presLayoutVars>
      </dgm:prSet>
      <dgm:spPr/>
      <dgm:t>
        <a:bodyPr/>
        <a:lstStyle/>
        <a:p>
          <a:endParaRPr lang="bg-BG"/>
        </a:p>
      </dgm:t>
    </dgm:pt>
    <dgm:pt modelId="{4571CD3B-4008-485E-A259-AC9A99F0D8EC}" type="pres">
      <dgm:prSet presAssocID="{617E1575-A8D6-45E0-BF8B-85CD68F2BD59}" presName="sibTrans" presStyleCnt="0"/>
      <dgm:spPr/>
    </dgm:pt>
    <dgm:pt modelId="{8CA72F0E-2987-4FA0-AA04-50F44B6FA6F9}" type="pres">
      <dgm:prSet presAssocID="{6F0D8329-B4B7-471D-BFAC-5AAFA61847BA}" presName="node" presStyleLbl="node1" presStyleIdx="5" presStyleCnt="7">
        <dgm:presLayoutVars>
          <dgm:bulletEnabled val="1"/>
        </dgm:presLayoutVars>
      </dgm:prSet>
      <dgm:spPr/>
      <dgm:t>
        <a:bodyPr/>
        <a:lstStyle/>
        <a:p>
          <a:endParaRPr lang="bg-BG"/>
        </a:p>
      </dgm:t>
    </dgm:pt>
    <dgm:pt modelId="{0F3E0C2F-436A-43F5-906A-FD3188436922}" type="pres">
      <dgm:prSet presAssocID="{C94D248C-8C7A-47C7-B682-24A21D2045EA}" presName="sibTrans" presStyleCnt="0"/>
      <dgm:spPr/>
    </dgm:pt>
    <dgm:pt modelId="{4F9F690F-0DA8-4569-B69C-7C52D6549FE5}" type="pres">
      <dgm:prSet presAssocID="{06F31C20-358F-486E-ADCC-4B54D9D7A286}" presName="node" presStyleLbl="node1" presStyleIdx="6" presStyleCnt="7" custLinFactNeighborX="-1193">
        <dgm:presLayoutVars>
          <dgm:bulletEnabled val="1"/>
        </dgm:presLayoutVars>
      </dgm:prSet>
      <dgm:spPr/>
      <dgm:t>
        <a:bodyPr/>
        <a:lstStyle/>
        <a:p>
          <a:endParaRPr lang="bg-BG"/>
        </a:p>
      </dgm:t>
    </dgm:pt>
  </dgm:ptLst>
  <dgm:cxnLst>
    <dgm:cxn modelId="{DA490936-680A-475B-AA67-629084D73652}" type="presOf" srcId="{79EEE028-DE8E-491F-BCE4-3999ED8F7D72}" destId="{1AE46307-22DC-496A-A35C-4C641854B0E2}" srcOrd="0" destOrd="0" presId="urn:microsoft.com/office/officeart/2005/8/layout/default#1"/>
    <dgm:cxn modelId="{5B42BC1E-5598-4452-8F5A-8F5CC3ABEA4E}" srcId="{FA66F948-FD5C-49DF-A157-FE7AC8374358}" destId="{06F31C20-358F-486E-ADCC-4B54D9D7A286}" srcOrd="6" destOrd="0" parTransId="{471322DB-3741-4C88-85BB-CD0161FD1C91}" sibTransId="{FED35497-7A90-48FE-8400-1A64416D0C97}"/>
    <dgm:cxn modelId="{B53CAA32-2798-4228-98E2-C7065EB5E7DB}" type="presOf" srcId="{06F31C20-358F-486E-ADCC-4B54D9D7A286}" destId="{4F9F690F-0DA8-4569-B69C-7C52D6549FE5}" srcOrd="0" destOrd="0" presId="urn:microsoft.com/office/officeart/2005/8/layout/default#1"/>
    <dgm:cxn modelId="{7A0646C5-C279-41D4-BF99-C05AD5184CFA}" srcId="{FA66F948-FD5C-49DF-A157-FE7AC8374358}" destId="{B0C7FB46-0B7F-42D4-BC15-767076EA126E}" srcOrd="2" destOrd="0" parTransId="{F41C7765-0EA3-4086-840C-27ADFF98FBD6}" sibTransId="{0F138222-50C5-4949-AE9F-5F606296C963}"/>
    <dgm:cxn modelId="{4DE7BCD0-F1C7-4F78-BF99-9A9788882662}" srcId="{FA66F948-FD5C-49DF-A157-FE7AC8374358}" destId="{7A18F439-91F0-4609-8468-2CD07334430C}" srcOrd="0" destOrd="0" parTransId="{195546B3-D05F-42B8-9738-7320A1C8D8AC}" sibTransId="{20FDEAF5-5CD7-4555-8CE4-47DEA52A29FC}"/>
    <dgm:cxn modelId="{7FD35F73-CBAD-40BC-A798-D1A3A0134695}" srcId="{FA66F948-FD5C-49DF-A157-FE7AC8374358}" destId="{6F0D8329-B4B7-471D-BFAC-5AAFA61847BA}" srcOrd="5" destOrd="0" parTransId="{DEF2D99D-136B-45F7-BD6A-2D4CBDAAC4CE}" sibTransId="{C94D248C-8C7A-47C7-B682-24A21D2045EA}"/>
    <dgm:cxn modelId="{9E4BED4E-B39D-490E-9570-4AEB6FB13082}" srcId="{FA66F948-FD5C-49DF-A157-FE7AC8374358}" destId="{3D0F6828-2600-4595-B05D-68461FBDCC51}" srcOrd="3" destOrd="0" parTransId="{6584A505-5D8F-4E85-ADEF-8203F2B56AB9}" sibTransId="{30D7EB23-87FE-461B-98A6-E8384922EC53}"/>
    <dgm:cxn modelId="{31F18A6E-AEC7-46DD-82EA-941006DB5700}" type="presOf" srcId="{7A18F439-91F0-4609-8468-2CD07334430C}" destId="{A8BA69AD-067E-4983-883B-E172A009145F}" srcOrd="0" destOrd="0" presId="urn:microsoft.com/office/officeart/2005/8/layout/default#1"/>
    <dgm:cxn modelId="{C994A77C-28D7-4F43-8475-8BFE48CCE4C3}" srcId="{FA66F948-FD5C-49DF-A157-FE7AC8374358}" destId="{79EEE028-DE8E-491F-BCE4-3999ED8F7D72}" srcOrd="1" destOrd="0" parTransId="{50C14C91-4A13-4D2F-BCCF-69F69826D619}" sibTransId="{DA1AEC07-D714-4825-9DD8-BBFDD4F06BAA}"/>
    <dgm:cxn modelId="{7A0DA84F-2B45-444B-BD7B-2A81735BF601}" type="presOf" srcId="{6F0D8329-B4B7-471D-BFAC-5AAFA61847BA}" destId="{8CA72F0E-2987-4FA0-AA04-50F44B6FA6F9}" srcOrd="0" destOrd="0" presId="urn:microsoft.com/office/officeart/2005/8/layout/default#1"/>
    <dgm:cxn modelId="{5B78685E-3C2B-444A-8F38-DB787E50024B}" type="presOf" srcId="{3D0F6828-2600-4595-B05D-68461FBDCC51}" destId="{688EEA59-35C5-4ECF-AEDC-3A2C78C544A4}" srcOrd="0" destOrd="0" presId="urn:microsoft.com/office/officeart/2005/8/layout/default#1"/>
    <dgm:cxn modelId="{755ED00D-2A30-461C-B756-BE5A710D510E}" type="presOf" srcId="{D88AA3EF-AC7F-4678-8A4F-663F46C1A6C6}" destId="{46426773-FBA5-44A4-BCF1-288A47F5D62D}" srcOrd="0" destOrd="0" presId="urn:microsoft.com/office/officeart/2005/8/layout/default#1"/>
    <dgm:cxn modelId="{0B9A3550-B893-430C-8054-B3EF6FD2D5BB}" srcId="{FA66F948-FD5C-49DF-A157-FE7AC8374358}" destId="{D88AA3EF-AC7F-4678-8A4F-663F46C1A6C6}" srcOrd="4" destOrd="0" parTransId="{2E402FF9-EF55-4F97-92E3-4FE954134EC9}" sibTransId="{617E1575-A8D6-45E0-BF8B-85CD68F2BD59}"/>
    <dgm:cxn modelId="{FB1FBC69-FF28-4841-9D11-5105741D1680}" type="presOf" srcId="{FA66F948-FD5C-49DF-A157-FE7AC8374358}" destId="{13EE52B7-517B-4BF2-92B3-6A60FD55AD12}" srcOrd="0" destOrd="0" presId="urn:microsoft.com/office/officeart/2005/8/layout/default#1"/>
    <dgm:cxn modelId="{F223A918-B6B4-42DC-9AB7-2C2392320C4C}" type="presOf" srcId="{B0C7FB46-0B7F-42D4-BC15-767076EA126E}" destId="{84ED7C17-2DCC-488F-A0EB-47046A37ABBE}" srcOrd="0" destOrd="0" presId="urn:microsoft.com/office/officeart/2005/8/layout/default#1"/>
    <dgm:cxn modelId="{594F5BA8-022E-4628-B9C7-CD10C1C40CBD}" type="presParOf" srcId="{13EE52B7-517B-4BF2-92B3-6A60FD55AD12}" destId="{A8BA69AD-067E-4983-883B-E172A009145F}" srcOrd="0" destOrd="0" presId="urn:microsoft.com/office/officeart/2005/8/layout/default#1"/>
    <dgm:cxn modelId="{7BD888B0-7E5C-48CC-B7FF-5C3369AE602C}" type="presParOf" srcId="{13EE52B7-517B-4BF2-92B3-6A60FD55AD12}" destId="{248BA986-3534-4E4E-A5C8-B8C1DA3375BE}" srcOrd="1" destOrd="0" presId="urn:microsoft.com/office/officeart/2005/8/layout/default#1"/>
    <dgm:cxn modelId="{502C765E-E8E0-42EF-BD0C-2CA8A141C1E0}" type="presParOf" srcId="{13EE52B7-517B-4BF2-92B3-6A60FD55AD12}" destId="{1AE46307-22DC-496A-A35C-4C641854B0E2}" srcOrd="2" destOrd="0" presId="urn:microsoft.com/office/officeart/2005/8/layout/default#1"/>
    <dgm:cxn modelId="{8829D722-694B-42D0-A827-4605AB9B4F16}" type="presParOf" srcId="{13EE52B7-517B-4BF2-92B3-6A60FD55AD12}" destId="{78CC5868-7E1D-4D3C-823F-1DC223BFF804}" srcOrd="3" destOrd="0" presId="urn:microsoft.com/office/officeart/2005/8/layout/default#1"/>
    <dgm:cxn modelId="{8BBF0DA3-7030-40B2-A419-4465E84F4836}" type="presParOf" srcId="{13EE52B7-517B-4BF2-92B3-6A60FD55AD12}" destId="{84ED7C17-2DCC-488F-A0EB-47046A37ABBE}" srcOrd="4" destOrd="0" presId="urn:microsoft.com/office/officeart/2005/8/layout/default#1"/>
    <dgm:cxn modelId="{97CF0008-C87C-4E7A-8EFA-D4CA967B1582}" type="presParOf" srcId="{13EE52B7-517B-4BF2-92B3-6A60FD55AD12}" destId="{0FA4C505-27EE-4E14-BCC5-C9063BAEC5AE}" srcOrd="5" destOrd="0" presId="urn:microsoft.com/office/officeart/2005/8/layout/default#1"/>
    <dgm:cxn modelId="{30B2896C-E2F8-42D8-9407-DC85619E1DFC}" type="presParOf" srcId="{13EE52B7-517B-4BF2-92B3-6A60FD55AD12}" destId="{688EEA59-35C5-4ECF-AEDC-3A2C78C544A4}" srcOrd="6" destOrd="0" presId="urn:microsoft.com/office/officeart/2005/8/layout/default#1"/>
    <dgm:cxn modelId="{63B5500B-5C04-4545-9D6F-66634AF5CF50}" type="presParOf" srcId="{13EE52B7-517B-4BF2-92B3-6A60FD55AD12}" destId="{74F149D5-610C-42BB-9FC8-6A8605425CF3}" srcOrd="7" destOrd="0" presId="urn:microsoft.com/office/officeart/2005/8/layout/default#1"/>
    <dgm:cxn modelId="{4E2BC3C8-6BFB-46AA-8639-A7911A466F20}" type="presParOf" srcId="{13EE52B7-517B-4BF2-92B3-6A60FD55AD12}" destId="{46426773-FBA5-44A4-BCF1-288A47F5D62D}" srcOrd="8" destOrd="0" presId="urn:microsoft.com/office/officeart/2005/8/layout/default#1"/>
    <dgm:cxn modelId="{DDA7D660-440C-4BE7-BF68-F8F7F10D0F5E}" type="presParOf" srcId="{13EE52B7-517B-4BF2-92B3-6A60FD55AD12}" destId="{4571CD3B-4008-485E-A259-AC9A99F0D8EC}" srcOrd="9" destOrd="0" presId="urn:microsoft.com/office/officeart/2005/8/layout/default#1"/>
    <dgm:cxn modelId="{A825A95E-2F19-4778-8B90-C46A9E1EC88B}" type="presParOf" srcId="{13EE52B7-517B-4BF2-92B3-6A60FD55AD12}" destId="{8CA72F0E-2987-4FA0-AA04-50F44B6FA6F9}" srcOrd="10" destOrd="0" presId="urn:microsoft.com/office/officeart/2005/8/layout/default#1"/>
    <dgm:cxn modelId="{E7DD8080-8374-47AB-AF63-F9B6F39AEFA1}" type="presParOf" srcId="{13EE52B7-517B-4BF2-92B3-6A60FD55AD12}" destId="{0F3E0C2F-436A-43F5-906A-FD3188436922}" srcOrd="11" destOrd="0" presId="urn:microsoft.com/office/officeart/2005/8/layout/default#1"/>
    <dgm:cxn modelId="{AE4BDF6A-B7F9-4958-84D1-5FC103803496}" type="presParOf" srcId="{13EE52B7-517B-4BF2-92B3-6A60FD55AD12}" destId="{4F9F690F-0DA8-4569-B69C-7C52D6549FE5}" srcOrd="12" destOrd="0" presId="urn:microsoft.com/office/officeart/2005/8/layout/defaul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EA4C1F-FCB8-4612-AC35-D84BA984FA92}">
      <dsp:nvSpPr>
        <dsp:cNvPr id="0" name=""/>
        <dsp:cNvSpPr/>
      </dsp:nvSpPr>
      <dsp:spPr>
        <a:xfrm rot="5400000">
          <a:off x="-406141" y="1354117"/>
          <a:ext cx="1791863" cy="216202"/>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637BFB2-6BC5-466A-BD81-02B56915F767}">
      <dsp:nvSpPr>
        <dsp:cNvPr id="0" name=""/>
        <dsp:cNvSpPr/>
      </dsp:nvSpPr>
      <dsp:spPr>
        <a:xfrm>
          <a:off x="4426" y="208134"/>
          <a:ext cx="2402253" cy="1441352"/>
        </a:xfrm>
        <a:prstGeom prst="roundRect">
          <a:avLst>
            <a:gd name="adj" fmla="val 10000"/>
          </a:avLst>
        </a:prstGeom>
        <a:solidFill>
          <a:schemeClr val="accent2">
            <a:hueOff val="0"/>
            <a:satOff val="0"/>
            <a:lumOff val="0"/>
            <a:alphaOff val="0"/>
          </a:schemeClr>
        </a:solidFill>
        <a:ln>
          <a:noFill/>
        </a:ln>
        <a:effectLst>
          <a:outerShdw blurRad="50800" dist="38100" dir="5400000" rotWithShape="0">
            <a:srgbClr val="000000">
              <a:alpha val="61176"/>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Sustainability of the quality</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of the educational and </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research work and </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university management</a:t>
          </a:r>
          <a:endParaRPr lang="bg-BG" sz="1400" kern="1200" dirty="0">
            <a:solidFill>
              <a:srgbClr val="002060"/>
            </a:solidFill>
            <a:latin typeface="Times New Roman" pitchFamily="18" charset="0"/>
            <a:cs typeface="Times New Roman" pitchFamily="18" charset="0"/>
          </a:endParaRPr>
        </a:p>
      </dsp:txBody>
      <dsp:txXfrm>
        <a:off x="46642" y="250350"/>
        <a:ext cx="2317821" cy="1356920"/>
      </dsp:txXfrm>
    </dsp:sp>
    <dsp:sp modelId="{BEA395B7-9349-4E21-A221-B5C4776327C6}">
      <dsp:nvSpPr>
        <dsp:cNvPr id="0" name=""/>
        <dsp:cNvSpPr/>
      </dsp:nvSpPr>
      <dsp:spPr>
        <a:xfrm rot="5400000">
          <a:off x="-406141" y="3155807"/>
          <a:ext cx="1791863" cy="216202"/>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C63A3BBE-68D6-455C-BBF1-2F8557077F1F}">
      <dsp:nvSpPr>
        <dsp:cNvPr id="0" name=""/>
        <dsp:cNvSpPr/>
      </dsp:nvSpPr>
      <dsp:spPr>
        <a:xfrm>
          <a:off x="4426" y="2009824"/>
          <a:ext cx="2402253" cy="1441352"/>
        </a:xfrm>
        <a:prstGeom prst="roundRect">
          <a:avLst>
            <a:gd name="adj" fmla="val 10000"/>
          </a:avLst>
        </a:prstGeom>
        <a:solidFill>
          <a:schemeClr val="accent3">
            <a:hueOff val="0"/>
            <a:satOff val="0"/>
            <a:lumOff val="0"/>
            <a:alphaOff val="0"/>
          </a:schemeClr>
        </a:solidFill>
        <a:ln>
          <a:noFill/>
        </a:ln>
        <a:effectLst>
          <a:outerShdw blurRad="50800" dist="38100" dir="5400000" rotWithShape="0">
            <a:srgbClr val="000000">
              <a:alpha val="61176"/>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Research and highly</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technological type </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of university</a:t>
          </a:r>
          <a:r>
            <a:rPr lang="bg-BG" sz="1400" b="1" kern="1200" dirty="0" smtClean="0">
              <a:solidFill>
                <a:srgbClr val="002060"/>
              </a:solidFill>
              <a:latin typeface="Times New Roman" pitchFamily="18" charset="0"/>
              <a:cs typeface="Times New Roman" pitchFamily="18" charset="0"/>
            </a:rPr>
            <a:t> </a:t>
          </a:r>
        </a:p>
        <a:p>
          <a:pPr lvl="0" algn="ctr" defTabSz="622300">
            <a:lnSpc>
              <a:spcPct val="90000"/>
            </a:lnSpc>
            <a:spcBef>
              <a:spcPct val="0"/>
            </a:spcBef>
            <a:spcAft>
              <a:spcPct val="35000"/>
            </a:spcAft>
          </a:pPr>
          <a:endParaRPr lang="bg-BG" sz="1400" kern="1200" dirty="0"/>
        </a:p>
      </dsp:txBody>
      <dsp:txXfrm>
        <a:off x="46642" y="2052040"/>
        <a:ext cx="2317821" cy="1356920"/>
      </dsp:txXfrm>
    </dsp:sp>
    <dsp:sp modelId="{197FBE01-E88A-4E38-B426-7A748C46CF73}">
      <dsp:nvSpPr>
        <dsp:cNvPr id="0" name=""/>
        <dsp:cNvSpPr/>
      </dsp:nvSpPr>
      <dsp:spPr>
        <a:xfrm>
          <a:off x="494703" y="4056652"/>
          <a:ext cx="3185170" cy="216202"/>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E49E577-D5A2-4143-96C6-51FF86A44F3A}">
      <dsp:nvSpPr>
        <dsp:cNvPr id="0" name=""/>
        <dsp:cNvSpPr/>
      </dsp:nvSpPr>
      <dsp:spPr>
        <a:xfrm>
          <a:off x="4426" y="3811514"/>
          <a:ext cx="2402253" cy="1441352"/>
        </a:xfrm>
        <a:prstGeom prst="roundRect">
          <a:avLst>
            <a:gd name="adj" fmla="val 10000"/>
          </a:avLst>
        </a:prstGeom>
        <a:solidFill>
          <a:srgbClr val="E183E1"/>
        </a:solidFill>
        <a:ln>
          <a:noFill/>
        </a:ln>
        <a:effectLst>
          <a:outerShdw blurRad="50800" dist="38100" dir="5400000" rotWithShape="0">
            <a:srgbClr val="000000">
              <a:alpha val="61176"/>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Flexible and adaptive </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to the dynamics of </a:t>
          </a:r>
          <a:r>
            <a:rPr lang="en-US" sz="1400" b="1" kern="1200" dirty="0" err="1" smtClean="0">
              <a:solidFill>
                <a:srgbClr val="002060"/>
              </a:solidFill>
              <a:latin typeface="Times New Roman" pitchFamily="18" charset="0"/>
              <a:cs typeface="Times New Roman" pitchFamily="18" charset="0"/>
            </a:rPr>
            <a:t>labour</a:t>
          </a:r>
          <a:r>
            <a:rPr lang="en-US" sz="1400" b="1" kern="1200" dirty="0" smtClean="0">
              <a:solidFill>
                <a:srgbClr val="002060"/>
              </a:solidFill>
              <a:latin typeface="Times New Roman" pitchFamily="18" charset="0"/>
              <a:cs typeface="Times New Roman" pitchFamily="18" charset="0"/>
            </a:rPr>
            <a:t> </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market and  the needs of </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the society</a:t>
          </a:r>
          <a:endParaRPr lang="bg-BG" sz="1400" kern="1200" dirty="0">
            <a:solidFill>
              <a:srgbClr val="002060"/>
            </a:solidFill>
          </a:endParaRPr>
        </a:p>
      </dsp:txBody>
      <dsp:txXfrm>
        <a:off x="46642" y="3853730"/>
        <a:ext cx="2317821" cy="1356920"/>
      </dsp:txXfrm>
    </dsp:sp>
    <dsp:sp modelId="{478B5DF6-6208-41D9-80C6-95A3AF4B2936}">
      <dsp:nvSpPr>
        <dsp:cNvPr id="0" name=""/>
        <dsp:cNvSpPr/>
      </dsp:nvSpPr>
      <dsp:spPr>
        <a:xfrm rot="16200000">
          <a:off x="2788855" y="3155807"/>
          <a:ext cx="1791863" cy="216202"/>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42047AC-C3DD-4F1E-8DB4-586977D7B3CC}">
      <dsp:nvSpPr>
        <dsp:cNvPr id="0" name=""/>
        <dsp:cNvSpPr/>
      </dsp:nvSpPr>
      <dsp:spPr>
        <a:xfrm>
          <a:off x="3199423" y="3811514"/>
          <a:ext cx="2402253" cy="1441352"/>
        </a:xfrm>
        <a:prstGeom prst="roundRect">
          <a:avLst>
            <a:gd name="adj" fmla="val 10000"/>
          </a:avLst>
        </a:prstGeom>
        <a:solidFill>
          <a:schemeClr val="accent5">
            <a:hueOff val="0"/>
            <a:satOff val="0"/>
            <a:lumOff val="0"/>
            <a:alphaOff val="0"/>
          </a:schemeClr>
        </a:solidFill>
        <a:ln>
          <a:noFill/>
        </a:ln>
        <a:effectLst>
          <a:outerShdw blurRad="50800" dist="38100" dir="5400000" rotWithShape="0">
            <a:srgbClr val="000000">
              <a:alpha val="61176"/>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Responsible </a:t>
          </a:r>
          <a:r>
            <a:rPr lang="en-AU" sz="1400" b="1" kern="1200" dirty="0" smtClean="0">
              <a:solidFill>
                <a:srgbClr val="002060"/>
              </a:solidFill>
              <a:latin typeface="Times New Roman" pitchFamily="18" charset="0"/>
              <a:cs typeface="Times New Roman" pitchFamily="18" charset="0"/>
            </a:rPr>
            <a:t>for the </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permanent </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implementation of </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the “total quality” </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philosophy </a:t>
          </a:r>
          <a:endParaRPr lang="bg-BG" sz="1400" kern="1200" dirty="0">
            <a:solidFill>
              <a:srgbClr val="002060"/>
            </a:solidFill>
          </a:endParaRPr>
        </a:p>
      </dsp:txBody>
      <dsp:txXfrm>
        <a:off x="3241639" y="3853730"/>
        <a:ext cx="2317821" cy="1356920"/>
      </dsp:txXfrm>
    </dsp:sp>
    <dsp:sp modelId="{8DCED2BD-36F6-4106-BD16-76A376E244F4}">
      <dsp:nvSpPr>
        <dsp:cNvPr id="0" name=""/>
        <dsp:cNvSpPr/>
      </dsp:nvSpPr>
      <dsp:spPr>
        <a:xfrm rot="16200000">
          <a:off x="2788855" y="1354117"/>
          <a:ext cx="1791863" cy="216202"/>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184DD98-907B-4D86-8C4C-A73DFE9C4DE0}">
      <dsp:nvSpPr>
        <dsp:cNvPr id="0" name=""/>
        <dsp:cNvSpPr/>
      </dsp:nvSpPr>
      <dsp:spPr>
        <a:xfrm>
          <a:off x="3199423" y="2009824"/>
          <a:ext cx="2402253" cy="1441352"/>
        </a:xfrm>
        <a:prstGeom prst="roundRect">
          <a:avLst>
            <a:gd name="adj" fmla="val 10000"/>
          </a:avLst>
        </a:prstGeom>
        <a:solidFill>
          <a:schemeClr val="accent6">
            <a:hueOff val="0"/>
            <a:satOff val="0"/>
            <a:lumOff val="0"/>
            <a:alphaOff val="0"/>
          </a:schemeClr>
        </a:solidFill>
        <a:ln>
          <a:noFill/>
        </a:ln>
        <a:effectLst>
          <a:outerShdw blurRad="50800" dist="38100" dir="5400000" rotWithShape="0">
            <a:srgbClr val="000000">
              <a:alpha val="61176"/>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000" b="1" kern="1200" dirty="0" smtClean="0">
              <a:solidFill>
                <a:srgbClr val="002060"/>
              </a:solidFill>
              <a:latin typeface="Times New Roman" pitchFamily="18" charset="0"/>
              <a:cs typeface="Times New Roman" pitchFamily="18" charset="0"/>
            </a:rPr>
            <a:t>Private higher education -</a:t>
          </a:r>
          <a:endParaRPr lang="bg-BG" sz="2000" kern="1200" dirty="0" smtClean="0">
            <a:solidFill>
              <a:srgbClr val="002060"/>
            </a:solidFill>
          </a:endParaRPr>
        </a:p>
        <a:p>
          <a:pPr lvl="0" algn="ctr" defTabSz="889000">
            <a:lnSpc>
              <a:spcPct val="100000"/>
            </a:lnSpc>
            <a:spcBef>
              <a:spcPct val="0"/>
            </a:spcBef>
            <a:spcAft>
              <a:spcPct val="35000"/>
            </a:spcAft>
          </a:pPr>
          <a:r>
            <a:rPr lang="en-US" sz="2000" b="1" kern="1200" dirty="0" smtClean="0">
              <a:solidFill>
                <a:srgbClr val="002060"/>
              </a:solidFill>
              <a:latin typeface="Times New Roman" pitchFamily="18" charset="0"/>
              <a:cs typeface="Times New Roman" pitchFamily="18" charset="0"/>
            </a:rPr>
            <a:t>21</a:t>
          </a:r>
          <a:r>
            <a:rPr lang="en-US" sz="2000" b="1" kern="1200" baseline="30000" dirty="0" smtClean="0">
              <a:solidFill>
                <a:srgbClr val="002060"/>
              </a:solidFill>
              <a:latin typeface="Times New Roman" pitchFamily="18" charset="0"/>
              <a:cs typeface="Times New Roman" pitchFamily="18" charset="0"/>
            </a:rPr>
            <a:t>st</a:t>
          </a:r>
          <a:r>
            <a:rPr lang="en-US" sz="2000" b="1" kern="1200" dirty="0" smtClean="0">
              <a:solidFill>
                <a:srgbClr val="002060"/>
              </a:solidFill>
              <a:latin typeface="Times New Roman" pitchFamily="18" charset="0"/>
              <a:cs typeface="Times New Roman" pitchFamily="18" charset="0"/>
            </a:rPr>
            <a:t> century model  </a:t>
          </a:r>
        </a:p>
      </dsp:txBody>
      <dsp:txXfrm>
        <a:off x="3241639" y="2052040"/>
        <a:ext cx="2317821" cy="1356920"/>
      </dsp:txXfrm>
    </dsp:sp>
    <dsp:sp modelId="{A0D4D09F-A576-4507-A119-A9ED6A29E79B}">
      <dsp:nvSpPr>
        <dsp:cNvPr id="0" name=""/>
        <dsp:cNvSpPr/>
      </dsp:nvSpPr>
      <dsp:spPr>
        <a:xfrm>
          <a:off x="3689700" y="453272"/>
          <a:ext cx="3185170" cy="216202"/>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9323BF1-3FF3-4948-B654-C506CF0A8504}">
      <dsp:nvSpPr>
        <dsp:cNvPr id="0" name=""/>
        <dsp:cNvSpPr/>
      </dsp:nvSpPr>
      <dsp:spPr>
        <a:xfrm>
          <a:off x="3199423" y="208134"/>
          <a:ext cx="2402253" cy="1441352"/>
        </a:xfrm>
        <a:prstGeom prst="roundRect">
          <a:avLst>
            <a:gd name="adj" fmla="val 10000"/>
          </a:avLst>
        </a:prstGeom>
        <a:solidFill>
          <a:schemeClr val="accent2">
            <a:lumMod val="60000"/>
            <a:lumOff val="40000"/>
          </a:schemeClr>
        </a:solidFill>
        <a:ln>
          <a:noFill/>
        </a:ln>
        <a:effectLst>
          <a:outerShdw blurRad="50800" dist="38100" dir="5400000" rotWithShape="0">
            <a:srgbClr val="000000">
              <a:alpha val="61176"/>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Oriented towards students </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and their professional </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suitability</a:t>
          </a:r>
          <a:endParaRPr lang="bg-BG" sz="1400" kern="1200" dirty="0">
            <a:solidFill>
              <a:srgbClr val="002060"/>
            </a:solidFill>
          </a:endParaRPr>
        </a:p>
      </dsp:txBody>
      <dsp:txXfrm>
        <a:off x="3241639" y="250350"/>
        <a:ext cx="2317821" cy="1356920"/>
      </dsp:txXfrm>
    </dsp:sp>
    <dsp:sp modelId="{CF02E277-97AC-4483-81CB-3D36B535D44D}">
      <dsp:nvSpPr>
        <dsp:cNvPr id="0" name=""/>
        <dsp:cNvSpPr/>
      </dsp:nvSpPr>
      <dsp:spPr>
        <a:xfrm rot="5400000">
          <a:off x="6012880" y="1719907"/>
          <a:ext cx="1791863" cy="216202"/>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228D69EC-D3B0-4D43-8ADB-0F0A4D9CCF80}">
      <dsp:nvSpPr>
        <dsp:cNvPr id="0" name=""/>
        <dsp:cNvSpPr/>
      </dsp:nvSpPr>
      <dsp:spPr>
        <a:xfrm>
          <a:off x="6394420" y="208134"/>
          <a:ext cx="2402253" cy="1441352"/>
        </a:xfrm>
        <a:prstGeom prst="roundRect">
          <a:avLst>
            <a:gd name="adj" fmla="val 10000"/>
          </a:avLst>
        </a:prstGeom>
        <a:solidFill>
          <a:schemeClr val="tx2">
            <a:lumMod val="40000"/>
            <a:lumOff val="60000"/>
          </a:schemeClr>
        </a:solidFill>
        <a:ln>
          <a:noFill/>
        </a:ln>
        <a:effectLst>
          <a:outerShdw blurRad="50800" dist="38100" dir="5400000" rotWithShape="0">
            <a:srgbClr val="000000">
              <a:alpha val="61176"/>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Competitive around </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the world and in the </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European educational</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space</a:t>
          </a:r>
          <a:endParaRPr lang="bg-BG" sz="1400" kern="1200" dirty="0">
            <a:solidFill>
              <a:srgbClr val="002060"/>
            </a:solidFill>
          </a:endParaRPr>
        </a:p>
      </dsp:txBody>
      <dsp:txXfrm>
        <a:off x="6436636" y="250350"/>
        <a:ext cx="2317821" cy="1356920"/>
      </dsp:txXfrm>
    </dsp:sp>
    <dsp:sp modelId="{08426BAD-7C41-4D8F-B90E-136CCF52B9F7}">
      <dsp:nvSpPr>
        <dsp:cNvPr id="0" name=""/>
        <dsp:cNvSpPr/>
      </dsp:nvSpPr>
      <dsp:spPr>
        <a:xfrm rot="5400000">
          <a:off x="5983852" y="3155807"/>
          <a:ext cx="1791863" cy="216202"/>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77E8887-41A4-43FD-8C88-3B09CEC73787}">
      <dsp:nvSpPr>
        <dsp:cNvPr id="0" name=""/>
        <dsp:cNvSpPr/>
      </dsp:nvSpPr>
      <dsp:spPr>
        <a:xfrm>
          <a:off x="6394420" y="2009824"/>
          <a:ext cx="2402253" cy="1441352"/>
        </a:xfrm>
        <a:prstGeom prst="roundRect">
          <a:avLst>
            <a:gd name="adj" fmla="val 10000"/>
          </a:avLst>
        </a:prstGeom>
        <a:solidFill>
          <a:schemeClr val="accent6">
            <a:lumMod val="60000"/>
            <a:lumOff val="40000"/>
          </a:schemeClr>
        </a:solidFill>
        <a:ln>
          <a:noFill/>
        </a:ln>
        <a:effectLst>
          <a:outerShdw blurRad="50800" dist="38100" dir="5400000" rotWithShape="0">
            <a:srgbClr val="000000">
              <a:alpha val="61176"/>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n-US" sz="1400" kern="1200"/>
        </a:p>
      </dsp:txBody>
      <dsp:txXfrm>
        <a:off x="6436636" y="2052040"/>
        <a:ext cx="2317821" cy="1356920"/>
      </dsp:txXfrm>
    </dsp:sp>
    <dsp:sp modelId="{43292E9B-9E9A-4E7E-BD7A-6EF1B9C07CB8}">
      <dsp:nvSpPr>
        <dsp:cNvPr id="0" name=""/>
        <dsp:cNvSpPr/>
      </dsp:nvSpPr>
      <dsp:spPr>
        <a:xfrm>
          <a:off x="6394420" y="3811514"/>
          <a:ext cx="2402253" cy="1441352"/>
        </a:xfrm>
        <a:prstGeom prst="roundRect">
          <a:avLst>
            <a:gd name="adj" fmla="val 10000"/>
          </a:avLst>
        </a:prstGeom>
        <a:solidFill>
          <a:srgbClr val="A4AF11"/>
        </a:solidFill>
        <a:ln>
          <a:noFill/>
        </a:ln>
        <a:effectLst>
          <a:outerShdw blurRad="50800" dist="38100" dir="5400000" rotWithShape="0">
            <a:srgbClr val="000000">
              <a:alpha val="61176"/>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With highly qualified and </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internationally convertible </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academic staff</a:t>
          </a:r>
          <a:endParaRPr lang="en-US" sz="1400" kern="1200" dirty="0">
            <a:solidFill>
              <a:srgbClr val="002060"/>
            </a:solidFill>
          </a:endParaRPr>
        </a:p>
      </dsp:txBody>
      <dsp:txXfrm>
        <a:off x="6436636" y="3853730"/>
        <a:ext cx="2317821" cy="1356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bg-BG"/>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D42C56-AC02-41A6-BC8B-A67BE255E59D}" type="datetimeFigureOut">
              <a:rPr lang="bg-BG" smtClean="0"/>
              <a:pPr/>
              <a:t>16.7.2019 г.</a:t>
            </a:fld>
            <a:endParaRPr lang="bg-B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bg-B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bg-BG"/>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AD4166-E9DA-47B4-A2B5-510C23D5FEB6}" type="slidenum">
              <a:rPr lang="bg-BG" smtClean="0"/>
              <a:pPr/>
              <a:t>‹#›</a:t>
            </a:fld>
            <a:endParaRPr lang="bg-BG"/>
          </a:p>
        </p:txBody>
      </p:sp>
    </p:spTree>
    <p:extLst>
      <p:ext uri="{BB962C8B-B14F-4D97-AF65-F5344CB8AC3E}">
        <p14:creationId xmlns:p14="http://schemas.microsoft.com/office/powerpoint/2010/main" val="2690875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37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21" eaLnBrk="0" hangingPunct="0">
              <a:defRPr sz="1900" u="sng">
                <a:solidFill>
                  <a:schemeClr val="tx1"/>
                </a:solidFill>
                <a:latin typeface="Arial" charset="0"/>
              </a:defRPr>
            </a:lvl1pPr>
            <a:lvl2pPr marL="701939" indent="-269977" defTabSz="914921" eaLnBrk="0" hangingPunct="0">
              <a:defRPr sz="1900" u="sng">
                <a:solidFill>
                  <a:schemeClr val="tx1"/>
                </a:solidFill>
                <a:latin typeface="Arial" charset="0"/>
              </a:defRPr>
            </a:lvl2pPr>
            <a:lvl3pPr marL="1079906" indent="-215981" defTabSz="914921" eaLnBrk="0" hangingPunct="0">
              <a:defRPr sz="1900" u="sng">
                <a:solidFill>
                  <a:schemeClr val="tx1"/>
                </a:solidFill>
                <a:latin typeface="Arial" charset="0"/>
              </a:defRPr>
            </a:lvl3pPr>
            <a:lvl4pPr marL="1511869" indent="-215981" defTabSz="914921" eaLnBrk="0" hangingPunct="0">
              <a:defRPr sz="1900" u="sng">
                <a:solidFill>
                  <a:schemeClr val="tx1"/>
                </a:solidFill>
                <a:latin typeface="Arial" charset="0"/>
              </a:defRPr>
            </a:lvl4pPr>
            <a:lvl5pPr marL="1943832" indent="-215981" defTabSz="914921" eaLnBrk="0" hangingPunct="0">
              <a:defRPr sz="1900" u="sng">
                <a:solidFill>
                  <a:schemeClr val="tx1"/>
                </a:solidFill>
                <a:latin typeface="Arial" charset="0"/>
              </a:defRPr>
            </a:lvl5pPr>
            <a:lvl6pPr marL="2375794" indent="-215981" algn="ctr" defTabSz="914921" eaLnBrk="0" fontAlgn="base" hangingPunct="0">
              <a:spcBef>
                <a:spcPct val="0"/>
              </a:spcBef>
              <a:spcAft>
                <a:spcPct val="0"/>
              </a:spcAft>
              <a:defRPr sz="1900" u="sng">
                <a:solidFill>
                  <a:schemeClr val="tx1"/>
                </a:solidFill>
                <a:latin typeface="Arial" charset="0"/>
              </a:defRPr>
            </a:lvl6pPr>
            <a:lvl7pPr marL="2807757" indent="-215981" algn="ctr" defTabSz="914921" eaLnBrk="0" fontAlgn="base" hangingPunct="0">
              <a:spcBef>
                <a:spcPct val="0"/>
              </a:spcBef>
              <a:spcAft>
                <a:spcPct val="0"/>
              </a:spcAft>
              <a:defRPr sz="1900" u="sng">
                <a:solidFill>
                  <a:schemeClr val="tx1"/>
                </a:solidFill>
                <a:latin typeface="Arial" charset="0"/>
              </a:defRPr>
            </a:lvl7pPr>
            <a:lvl8pPr marL="3239719" indent="-215981" algn="ctr" defTabSz="914921" eaLnBrk="0" fontAlgn="base" hangingPunct="0">
              <a:spcBef>
                <a:spcPct val="0"/>
              </a:spcBef>
              <a:spcAft>
                <a:spcPct val="0"/>
              </a:spcAft>
              <a:defRPr sz="1900" u="sng">
                <a:solidFill>
                  <a:schemeClr val="tx1"/>
                </a:solidFill>
                <a:latin typeface="Arial" charset="0"/>
              </a:defRPr>
            </a:lvl8pPr>
            <a:lvl9pPr marL="3671682" indent="-215981" algn="ctr" defTabSz="914921" eaLnBrk="0" fontAlgn="base" hangingPunct="0">
              <a:spcBef>
                <a:spcPct val="0"/>
              </a:spcBef>
              <a:spcAft>
                <a:spcPct val="0"/>
              </a:spcAft>
              <a:defRPr sz="1900" u="sng">
                <a:solidFill>
                  <a:schemeClr val="tx1"/>
                </a:solidFill>
                <a:latin typeface="Arial" charset="0"/>
              </a:defRPr>
            </a:lvl9pPr>
          </a:lstStyle>
          <a:p>
            <a:pPr eaLnBrk="1" hangingPunct="1"/>
            <a:fld id="{DDD4E3DA-89C7-447D-B940-9DDC24F82B64}" type="slidenum">
              <a:rPr lang="bg-BG" sz="1200" u="none">
                <a:solidFill>
                  <a:prstClr val="black"/>
                </a:solidFill>
              </a:rPr>
              <a:pPr eaLnBrk="1" hangingPunct="1"/>
              <a:t>3</a:t>
            </a:fld>
            <a:endParaRPr lang="bg-BG" sz="1200" u="none">
              <a:solidFill>
                <a:prstClr val="black"/>
              </a:solidFill>
            </a:endParaRPr>
          </a:p>
        </p:txBody>
      </p:sp>
    </p:spTree>
    <p:extLst>
      <p:ext uri="{BB962C8B-B14F-4D97-AF65-F5344CB8AC3E}">
        <p14:creationId xmlns:p14="http://schemas.microsoft.com/office/powerpoint/2010/main" val="2827024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912813" eaLnBrk="0" fontAlgn="base" hangingPunct="0">
              <a:spcBef>
                <a:spcPct val="30000"/>
              </a:spcBef>
              <a:spcAft>
                <a:spcPct val="0"/>
              </a:spcAft>
              <a:defRPr sz="1200">
                <a:solidFill>
                  <a:schemeClr val="tx1"/>
                </a:solidFill>
                <a:latin typeface="Calibri" pitchFamily="34" charset="0"/>
              </a:defRPr>
            </a:lvl6pPr>
            <a:lvl7pPr marL="2971800" indent="-228600" defTabSz="912813" eaLnBrk="0" fontAlgn="base" hangingPunct="0">
              <a:spcBef>
                <a:spcPct val="30000"/>
              </a:spcBef>
              <a:spcAft>
                <a:spcPct val="0"/>
              </a:spcAft>
              <a:defRPr sz="1200">
                <a:solidFill>
                  <a:schemeClr val="tx1"/>
                </a:solidFill>
                <a:latin typeface="Calibri" pitchFamily="34" charset="0"/>
              </a:defRPr>
            </a:lvl7pPr>
            <a:lvl8pPr marL="3429000" indent="-228600" defTabSz="912813" eaLnBrk="0" fontAlgn="base" hangingPunct="0">
              <a:spcBef>
                <a:spcPct val="30000"/>
              </a:spcBef>
              <a:spcAft>
                <a:spcPct val="0"/>
              </a:spcAft>
              <a:defRPr sz="1200">
                <a:solidFill>
                  <a:schemeClr val="tx1"/>
                </a:solidFill>
                <a:latin typeface="Calibri" pitchFamily="34" charset="0"/>
              </a:defRPr>
            </a:lvl8pPr>
            <a:lvl9pPr marL="3886200" indent="-228600" defTabSz="9128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7FFEC9A-39AE-4E07-8256-ED0920EC79ED}" type="slidenum">
              <a:rPr lang="en-US" altLang="en-US">
                <a:solidFill>
                  <a:srgbClr val="000000"/>
                </a:solidFill>
                <a:latin typeface="Arial" charset="0"/>
              </a:rPr>
              <a:pPr eaLnBrk="1" hangingPunct="1">
                <a:spcBef>
                  <a:spcPct val="0"/>
                </a:spcBef>
              </a:pPr>
              <a:t>43</a:t>
            </a:fld>
            <a:endParaRPr lang="en-US" altLang="en-US">
              <a:solidFill>
                <a:srgbClr val="000000"/>
              </a:solidFill>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39AD4166-E9DA-47B4-A2B5-510C23D5FEB6}" type="slidenum">
              <a:rPr lang="bg-BG" smtClean="0"/>
              <a:pPr/>
              <a:t>7</a:t>
            </a:fld>
            <a:endParaRPr lang="bg-BG"/>
          </a:p>
        </p:txBody>
      </p:sp>
    </p:spTree>
    <p:extLst>
      <p:ext uri="{BB962C8B-B14F-4D97-AF65-F5344CB8AC3E}">
        <p14:creationId xmlns:p14="http://schemas.microsoft.com/office/powerpoint/2010/main" val="624634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39AD4166-E9DA-47B4-A2B5-510C23D5FEB6}" type="slidenum">
              <a:rPr lang="bg-BG" smtClean="0"/>
              <a:pPr/>
              <a:t>9</a:t>
            </a:fld>
            <a:endParaRPr lang="bg-BG"/>
          </a:p>
        </p:txBody>
      </p:sp>
    </p:spTree>
    <p:extLst>
      <p:ext uri="{BB962C8B-B14F-4D97-AF65-F5344CB8AC3E}">
        <p14:creationId xmlns:p14="http://schemas.microsoft.com/office/powerpoint/2010/main" val="2321078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smtClean="0"/>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fld id="{ED899F35-A656-4FD7-B0EC-3AB57A0FD4E7}" type="slidenum">
              <a:rPr lang="en-US">
                <a:solidFill>
                  <a:srgbClr val="000000"/>
                </a:solidFill>
              </a:rPr>
              <a:pPr eaLnBrk="1" hangingPunct="1"/>
              <a:t>13</a:t>
            </a:fld>
            <a:endParaRPr lang="en-US">
              <a:solidFill>
                <a:srgbClr val="000000"/>
              </a:solidFill>
            </a:endParaRPr>
          </a:p>
        </p:txBody>
      </p:sp>
    </p:spTree>
    <p:extLst>
      <p:ext uri="{BB962C8B-B14F-4D97-AF65-F5344CB8AC3E}">
        <p14:creationId xmlns:p14="http://schemas.microsoft.com/office/powerpoint/2010/main" val="1409535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21" eaLnBrk="0" hangingPunct="0">
              <a:defRPr sz="1900" u="sng">
                <a:solidFill>
                  <a:schemeClr val="tx1"/>
                </a:solidFill>
                <a:latin typeface="Arial" charset="0"/>
              </a:defRPr>
            </a:lvl1pPr>
            <a:lvl2pPr marL="701939" indent="-269977" defTabSz="914921" eaLnBrk="0" hangingPunct="0">
              <a:defRPr sz="1900" u="sng">
                <a:solidFill>
                  <a:schemeClr val="tx1"/>
                </a:solidFill>
                <a:latin typeface="Arial" charset="0"/>
              </a:defRPr>
            </a:lvl2pPr>
            <a:lvl3pPr marL="1079906" indent="-215981" defTabSz="914921" eaLnBrk="0" hangingPunct="0">
              <a:defRPr sz="1900" u="sng">
                <a:solidFill>
                  <a:schemeClr val="tx1"/>
                </a:solidFill>
                <a:latin typeface="Arial" charset="0"/>
              </a:defRPr>
            </a:lvl3pPr>
            <a:lvl4pPr marL="1511869" indent="-215981" defTabSz="914921" eaLnBrk="0" hangingPunct="0">
              <a:defRPr sz="1900" u="sng">
                <a:solidFill>
                  <a:schemeClr val="tx1"/>
                </a:solidFill>
                <a:latin typeface="Arial" charset="0"/>
              </a:defRPr>
            </a:lvl4pPr>
            <a:lvl5pPr marL="1943832" indent="-215981" defTabSz="914921" eaLnBrk="0" hangingPunct="0">
              <a:defRPr sz="1900" u="sng">
                <a:solidFill>
                  <a:schemeClr val="tx1"/>
                </a:solidFill>
                <a:latin typeface="Arial" charset="0"/>
              </a:defRPr>
            </a:lvl5pPr>
            <a:lvl6pPr marL="2375794" indent="-215981" algn="ctr" defTabSz="914921" eaLnBrk="0" fontAlgn="base" hangingPunct="0">
              <a:spcBef>
                <a:spcPct val="0"/>
              </a:spcBef>
              <a:spcAft>
                <a:spcPct val="0"/>
              </a:spcAft>
              <a:defRPr sz="1900" u="sng">
                <a:solidFill>
                  <a:schemeClr val="tx1"/>
                </a:solidFill>
                <a:latin typeface="Arial" charset="0"/>
              </a:defRPr>
            </a:lvl6pPr>
            <a:lvl7pPr marL="2807757" indent="-215981" algn="ctr" defTabSz="914921" eaLnBrk="0" fontAlgn="base" hangingPunct="0">
              <a:spcBef>
                <a:spcPct val="0"/>
              </a:spcBef>
              <a:spcAft>
                <a:spcPct val="0"/>
              </a:spcAft>
              <a:defRPr sz="1900" u="sng">
                <a:solidFill>
                  <a:schemeClr val="tx1"/>
                </a:solidFill>
                <a:latin typeface="Arial" charset="0"/>
              </a:defRPr>
            </a:lvl7pPr>
            <a:lvl8pPr marL="3239719" indent="-215981" algn="ctr" defTabSz="914921" eaLnBrk="0" fontAlgn="base" hangingPunct="0">
              <a:spcBef>
                <a:spcPct val="0"/>
              </a:spcBef>
              <a:spcAft>
                <a:spcPct val="0"/>
              </a:spcAft>
              <a:defRPr sz="1900" u="sng">
                <a:solidFill>
                  <a:schemeClr val="tx1"/>
                </a:solidFill>
                <a:latin typeface="Arial" charset="0"/>
              </a:defRPr>
            </a:lvl8pPr>
            <a:lvl9pPr marL="3671682" indent="-215981" algn="ctr" defTabSz="914921" eaLnBrk="0" fontAlgn="base" hangingPunct="0">
              <a:spcBef>
                <a:spcPct val="0"/>
              </a:spcBef>
              <a:spcAft>
                <a:spcPct val="0"/>
              </a:spcAft>
              <a:defRPr sz="1900" u="sng">
                <a:solidFill>
                  <a:schemeClr val="tx1"/>
                </a:solidFill>
                <a:latin typeface="Arial" charset="0"/>
              </a:defRPr>
            </a:lvl9pPr>
          </a:lstStyle>
          <a:p>
            <a:pPr eaLnBrk="1" hangingPunct="1"/>
            <a:fld id="{BEFEF6AB-89C3-4F9A-A6B7-732FC7BCAF70}" type="slidenum">
              <a:rPr lang="bg-BG" sz="1200" u="none"/>
              <a:pPr eaLnBrk="1" hangingPunct="1"/>
              <a:t>14</a:t>
            </a:fld>
            <a:endParaRPr lang="bg-BG" sz="1200" u="none"/>
          </a:p>
        </p:txBody>
      </p:sp>
      <p:sp>
        <p:nvSpPr>
          <p:cNvPr id="76803" name="Rectangle 2"/>
          <p:cNvSpPr>
            <a:spLocks noGrp="1" noRot="1" noChangeAspect="1" noChangeArrowheads="1" noTextEdit="1"/>
          </p:cNvSpPr>
          <p:nvPr>
            <p:ph type="sldImg"/>
          </p:nvPr>
        </p:nvSpPr>
        <p:spPr>
          <a:xfrm>
            <a:off x="0" y="303213"/>
            <a:ext cx="1588" cy="1587"/>
          </a:xfrm>
          <a:solidFill>
            <a:srgbClr val="FFFFFF"/>
          </a:solidFill>
          <a:ln/>
        </p:spPr>
      </p:sp>
      <p:sp>
        <p:nvSpPr>
          <p:cNvPr id="76804" name="Rectangle 3"/>
          <p:cNvSpPr>
            <a:spLocks noGrp="1" noChangeArrowheads="1"/>
          </p:cNvSpPr>
          <p:nvPr>
            <p:ph type="body" idx="1"/>
          </p:nvPr>
        </p:nvSpPr>
        <p:spPr>
          <a:xfrm>
            <a:off x="503659" y="4316638"/>
            <a:ext cx="5855434" cy="4061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31963"/>
            <a:endParaRPr lang="en-US" smtClean="0"/>
          </a:p>
        </p:txBody>
      </p:sp>
    </p:spTree>
    <p:extLst>
      <p:ext uri="{BB962C8B-B14F-4D97-AF65-F5344CB8AC3E}">
        <p14:creationId xmlns:p14="http://schemas.microsoft.com/office/powerpoint/2010/main" val="3300838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393" tIns="43196" rIns="86393" bIns="43196" numCol="1" anchor="t" anchorCtr="0" compatLnSpc="1">
            <a:prstTxWarp prst="textNoShape">
              <a:avLst/>
            </a:prstTxWarp>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fontAlgn="base">
              <a:spcBef>
                <a:spcPct val="0"/>
              </a:spcBef>
              <a:spcAft>
                <a:spcPct val="0"/>
              </a:spcAft>
              <a:defRPr>
                <a:solidFill>
                  <a:schemeClr val="tx1"/>
                </a:solidFill>
                <a:latin typeface="Corbel" pitchFamily="34" charset="0"/>
              </a:defRPr>
            </a:lvl6pPr>
            <a:lvl7pPr marL="2971800" indent="-228600" fontAlgn="base">
              <a:spcBef>
                <a:spcPct val="0"/>
              </a:spcBef>
              <a:spcAft>
                <a:spcPct val="0"/>
              </a:spcAft>
              <a:defRPr>
                <a:solidFill>
                  <a:schemeClr val="tx1"/>
                </a:solidFill>
                <a:latin typeface="Corbel" pitchFamily="34" charset="0"/>
              </a:defRPr>
            </a:lvl7pPr>
            <a:lvl8pPr marL="3429000" indent="-228600" fontAlgn="base">
              <a:spcBef>
                <a:spcPct val="0"/>
              </a:spcBef>
              <a:spcAft>
                <a:spcPct val="0"/>
              </a:spcAft>
              <a:defRPr>
                <a:solidFill>
                  <a:schemeClr val="tx1"/>
                </a:solidFill>
                <a:latin typeface="Corbel" pitchFamily="34" charset="0"/>
              </a:defRPr>
            </a:lvl8pPr>
            <a:lvl9pPr marL="3886200" indent="-228600" fontAlgn="base">
              <a:spcBef>
                <a:spcPct val="0"/>
              </a:spcBef>
              <a:spcAft>
                <a:spcPct val="0"/>
              </a:spcAft>
              <a:defRPr>
                <a:solidFill>
                  <a:schemeClr val="tx1"/>
                </a:solidFill>
                <a:latin typeface="Corbel" pitchFamily="34" charset="0"/>
              </a:defRPr>
            </a:lvl9pPr>
          </a:lstStyle>
          <a:p>
            <a:pPr fontAlgn="base">
              <a:spcBef>
                <a:spcPct val="0"/>
              </a:spcBef>
              <a:spcAft>
                <a:spcPct val="0"/>
              </a:spcAft>
              <a:defRPr/>
            </a:pPr>
            <a:fld id="{F2BA7C72-CD0B-42E9-9218-42B97AD7CBC1}" type="slidenum">
              <a:rPr lang="bg-BG" sz="1200" smtClean="0">
                <a:latin typeface="Arial" charset="0"/>
              </a:rPr>
              <a:pPr fontAlgn="base">
                <a:spcBef>
                  <a:spcPct val="0"/>
                </a:spcBef>
                <a:spcAft>
                  <a:spcPct val="0"/>
                </a:spcAft>
                <a:defRPr/>
              </a:pPr>
              <a:t>20</a:t>
            </a:fld>
            <a:endParaRPr lang="bg-BG" sz="1200" smtClean="0">
              <a:latin typeface="Arial" charset="0"/>
            </a:endParaRPr>
          </a:p>
        </p:txBody>
      </p:sp>
      <p:sp>
        <p:nvSpPr>
          <p:cNvPr id="55299" name="Rectangle 2"/>
          <p:cNvSpPr>
            <a:spLocks noGrp="1" noRot="1" noChangeAspect="1" noChangeArrowheads="1" noTextEdit="1"/>
          </p:cNvSpPr>
          <p:nvPr>
            <p:ph type="sldImg"/>
          </p:nvPr>
        </p:nvSpPr>
        <p:spPr bwMode="auto">
          <a:xfrm>
            <a:off x="0" y="303213"/>
            <a:ext cx="1588" cy="1587"/>
          </a:xfrm>
          <a:solidFill>
            <a:srgbClr val="FFFFFF"/>
          </a:solidFill>
          <a:ln>
            <a:solidFill>
              <a:srgbClr val="000000"/>
            </a:solidFill>
            <a:miter lim="800000"/>
            <a:headEnd/>
            <a:tailEnd/>
          </a:ln>
        </p:spPr>
      </p:sp>
      <p:sp>
        <p:nvSpPr>
          <p:cNvPr id="55300" name="Rectangle 3"/>
          <p:cNvSpPr>
            <a:spLocks noGrp="1" noChangeArrowheads="1"/>
          </p:cNvSpPr>
          <p:nvPr>
            <p:ph type="body" idx="1"/>
          </p:nvPr>
        </p:nvSpPr>
        <p:spPr bwMode="auto">
          <a:xfrm>
            <a:off x="503238" y="4316413"/>
            <a:ext cx="5856287" cy="4060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86393" tIns="43196" rIns="86393" bIns="43196" numCol="1" anchor="ctr" anchorCtr="0" compatLnSpc="1">
            <a:prstTxWarp prst="textNoShape">
              <a:avLst/>
            </a:prstTxWarp>
          </a:bodyPr>
          <a:lstStyle/>
          <a:p>
            <a:pPr defTabSz="431800" eaLnBrk="1" hangingPunct="1">
              <a:spcBef>
                <a:spcPct val="0"/>
              </a:spcBef>
            </a:pPr>
            <a:endParaRPr lang="bg-BG" smtClean="0"/>
          </a:p>
        </p:txBody>
      </p:sp>
    </p:spTree>
    <p:extLst>
      <p:ext uri="{BB962C8B-B14F-4D97-AF65-F5344CB8AC3E}">
        <p14:creationId xmlns:p14="http://schemas.microsoft.com/office/powerpoint/2010/main" val="609688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39AD4166-E9DA-47B4-A2B5-510C23D5FEB6}" type="slidenum">
              <a:rPr lang="bg-BG" smtClean="0"/>
              <a:pPr/>
              <a:t>22</a:t>
            </a:fld>
            <a:endParaRPr lang="bg-BG"/>
          </a:p>
        </p:txBody>
      </p:sp>
    </p:spTree>
    <p:extLst>
      <p:ext uri="{BB962C8B-B14F-4D97-AF65-F5344CB8AC3E}">
        <p14:creationId xmlns:p14="http://schemas.microsoft.com/office/powerpoint/2010/main" val="417329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21" eaLnBrk="0" hangingPunct="0">
              <a:defRPr sz="1900" u="sng">
                <a:solidFill>
                  <a:schemeClr val="tx1"/>
                </a:solidFill>
                <a:latin typeface="Arial" charset="0"/>
              </a:defRPr>
            </a:lvl1pPr>
            <a:lvl2pPr marL="701939" indent="-269977" defTabSz="914921" eaLnBrk="0" hangingPunct="0">
              <a:defRPr sz="1900" u="sng">
                <a:solidFill>
                  <a:schemeClr val="tx1"/>
                </a:solidFill>
                <a:latin typeface="Arial" charset="0"/>
              </a:defRPr>
            </a:lvl2pPr>
            <a:lvl3pPr marL="1079906" indent="-215981" defTabSz="914921" eaLnBrk="0" hangingPunct="0">
              <a:defRPr sz="1900" u="sng">
                <a:solidFill>
                  <a:schemeClr val="tx1"/>
                </a:solidFill>
                <a:latin typeface="Arial" charset="0"/>
              </a:defRPr>
            </a:lvl3pPr>
            <a:lvl4pPr marL="1511869" indent="-215981" defTabSz="914921" eaLnBrk="0" hangingPunct="0">
              <a:defRPr sz="1900" u="sng">
                <a:solidFill>
                  <a:schemeClr val="tx1"/>
                </a:solidFill>
                <a:latin typeface="Arial" charset="0"/>
              </a:defRPr>
            </a:lvl4pPr>
            <a:lvl5pPr marL="1943832" indent="-215981" defTabSz="914921" eaLnBrk="0" hangingPunct="0">
              <a:defRPr sz="1900" u="sng">
                <a:solidFill>
                  <a:schemeClr val="tx1"/>
                </a:solidFill>
                <a:latin typeface="Arial" charset="0"/>
              </a:defRPr>
            </a:lvl5pPr>
            <a:lvl6pPr marL="2375794" indent="-215981" algn="ctr" defTabSz="914921" eaLnBrk="0" fontAlgn="base" hangingPunct="0">
              <a:spcBef>
                <a:spcPct val="0"/>
              </a:spcBef>
              <a:spcAft>
                <a:spcPct val="0"/>
              </a:spcAft>
              <a:defRPr sz="1900" u="sng">
                <a:solidFill>
                  <a:schemeClr val="tx1"/>
                </a:solidFill>
                <a:latin typeface="Arial" charset="0"/>
              </a:defRPr>
            </a:lvl6pPr>
            <a:lvl7pPr marL="2807757" indent="-215981" algn="ctr" defTabSz="914921" eaLnBrk="0" fontAlgn="base" hangingPunct="0">
              <a:spcBef>
                <a:spcPct val="0"/>
              </a:spcBef>
              <a:spcAft>
                <a:spcPct val="0"/>
              </a:spcAft>
              <a:defRPr sz="1900" u="sng">
                <a:solidFill>
                  <a:schemeClr val="tx1"/>
                </a:solidFill>
                <a:latin typeface="Arial" charset="0"/>
              </a:defRPr>
            </a:lvl7pPr>
            <a:lvl8pPr marL="3239719" indent="-215981" algn="ctr" defTabSz="914921" eaLnBrk="0" fontAlgn="base" hangingPunct="0">
              <a:spcBef>
                <a:spcPct val="0"/>
              </a:spcBef>
              <a:spcAft>
                <a:spcPct val="0"/>
              </a:spcAft>
              <a:defRPr sz="1900" u="sng">
                <a:solidFill>
                  <a:schemeClr val="tx1"/>
                </a:solidFill>
                <a:latin typeface="Arial" charset="0"/>
              </a:defRPr>
            </a:lvl8pPr>
            <a:lvl9pPr marL="3671682" indent="-215981" algn="ctr" defTabSz="914921" eaLnBrk="0" fontAlgn="base" hangingPunct="0">
              <a:spcBef>
                <a:spcPct val="0"/>
              </a:spcBef>
              <a:spcAft>
                <a:spcPct val="0"/>
              </a:spcAft>
              <a:defRPr sz="1900" u="sng">
                <a:solidFill>
                  <a:schemeClr val="tx1"/>
                </a:solidFill>
                <a:latin typeface="Arial" charset="0"/>
              </a:defRPr>
            </a:lvl9pPr>
          </a:lstStyle>
          <a:p>
            <a:pPr eaLnBrk="1" hangingPunct="1"/>
            <a:fld id="{F506D700-CD27-4B29-AC8B-1DEF9DEEB529}" type="slidenum">
              <a:rPr lang="bg-BG" sz="1200" u="none"/>
              <a:pPr eaLnBrk="1" hangingPunct="1"/>
              <a:t>24</a:t>
            </a:fld>
            <a:endParaRPr lang="bg-BG" sz="1200" u="none"/>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559527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617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21" eaLnBrk="0" hangingPunct="0">
              <a:defRPr sz="1900" u="sng">
                <a:solidFill>
                  <a:schemeClr val="tx1"/>
                </a:solidFill>
                <a:latin typeface="Arial" charset="0"/>
              </a:defRPr>
            </a:lvl1pPr>
            <a:lvl2pPr marL="701939" indent="-269977" defTabSz="914921" eaLnBrk="0" hangingPunct="0">
              <a:defRPr sz="1900" u="sng">
                <a:solidFill>
                  <a:schemeClr val="tx1"/>
                </a:solidFill>
                <a:latin typeface="Arial" charset="0"/>
              </a:defRPr>
            </a:lvl2pPr>
            <a:lvl3pPr marL="1079906" indent="-215981" defTabSz="914921" eaLnBrk="0" hangingPunct="0">
              <a:defRPr sz="1900" u="sng">
                <a:solidFill>
                  <a:schemeClr val="tx1"/>
                </a:solidFill>
                <a:latin typeface="Arial" charset="0"/>
              </a:defRPr>
            </a:lvl3pPr>
            <a:lvl4pPr marL="1511869" indent="-215981" defTabSz="914921" eaLnBrk="0" hangingPunct="0">
              <a:defRPr sz="1900" u="sng">
                <a:solidFill>
                  <a:schemeClr val="tx1"/>
                </a:solidFill>
                <a:latin typeface="Arial" charset="0"/>
              </a:defRPr>
            </a:lvl4pPr>
            <a:lvl5pPr marL="1943832" indent="-215981" defTabSz="914921" eaLnBrk="0" hangingPunct="0">
              <a:defRPr sz="1900" u="sng">
                <a:solidFill>
                  <a:schemeClr val="tx1"/>
                </a:solidFill>
                <a:latin typeface="Arial" charset="0"/>
              </a:defRPr>
            </a:lvl5pPr>
            <a:lvl6pPr marL="2375794" indent="-215981" algn="ctr" defTabSz="914921" eaLnBrk="0" fontAlgn="base" hangingPunct="0">
              <a:spcBef>
                <a:spcPct val="0"/>
              </a:spcBef>
              <a:spcAft>
                <a:spcPct val="0"/>
              </a:spcAft>
              <a:defRPr sz="1900" u="sng">
                <a:solidFill>
                  <a:schemeClr val="tx1"/>
                </a:solidFill>
                <a:latin typeface="Arial" charset="0"/>
              </a:defRPr>
            </a:lvl6pPr>
            <a:lvl7pPr marL="2807757" indent="-215981" algn="ctr" defTabSz="914921" eaLnBrk="0" fontAlgn="base" hangingPunct="0">
              <a:spcBef>
                <a:spcPct val="0"/>
              </a:spcBef>
              <a:spcAft>
                <a:spcPct val="0"/>
              </a:spcAft>
              <a:defRPr sz="1900" u="sng">
                <a:solidFill>
                  <a:schemeClr val="tx1"/>
                </a:solidFill>
                <a:latin typeface="Arial" charset="0"/>
              </a:defRPr>
            </a:lvl7pPr>
            <a:lvl8pPr marL="3239719" indent="-215981" algn="ctr" defTabSz="914921" eaLnBrk="0" fontAlgn="base" hangingPunct="0">
              <a:spcBef>
                <a:spcPct val="0"/>
              </a:spcBef>
              <a:spcAft>
                <a:spcPct val="0"/>
              </a:spcAft>
              <a:defRPr sz="1900" u="sng">
                <a:solidFill>
                  <a:schemeClr val="tx1"/>
                </a:solidFill>
                <a:latin typeface="Arial" charset="0"/>
              </a:defRPr>
            </a:lvl8pPr>
            <a:lvl9pPr marL="3671682" indent="-215981" algn="ctr" defTabSz="914921" eaLnBrk="0" fontAlgn="base" hangingPunct="0">
              <a:spcBef>
                <a:spcPct val="0"/>
              </a:spcBef>
              <a:spcAft>
                <a:spcPct val="0"/>
              </a:spcAft>
              <a:defRPr sz="1900" u="sng">
                <a:solidFill>
                  <a:schemeClr val="tx1"/>
                </a:solidFill>
                <a:latin typeface="Arial" charset="0"/>
              </a:defRPr>
            </a:lvl9pPr>
          </a:lstStyle>
          <a:p>
            <a:pPr eaLnBrk="1" hangingPunct="1"/>
            <a:fld id="{A807CFE3-E8BF-42EF-93D4-796BF5F34BE9}" type="slidenum">
              <a:rPr lang="bg-BG" sz="1200" u="none"/>
              <a:pPr eaLnBrk="1" hangingPunct="1"/>
              <a:t>28</a:t>
            </a:fld>
            <a:endParaRPr lang="bg-BG" sz="1200" u="none"/>
          </a:p>
        </p:txBody>
      </p:sp>
    </p:spTree>
    <p:extLst>
      <p:ext uri="{BB962C8B-B14F-4D97-AF65-F5344CB8AC3E}">
        <p14:creationId xmlns:p14="http://schemas.microsoft.com/office/powerpoint/2010/main" val="17414776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image1.jpg"/>
          <p:cNvPicPr>
            <a:picLocks noChangeAspect="1"/>
          </p:cNvPicPr>
          <p:nvPr/>
        </p:nvPicPr>
        <p:blipFill>
          <a:blip r:embed="rId2">
            <a:duotone>
              <a:schemeClr val="accent1"/>
              <a:srgbClr val="FFFFFF"/>
            </a:duotone>
          </a:blip>
          <a:stretch>
            <a:fillRect/>
          </a:stretch>
        </p:blipFill>
        <p:spPr>
          <a:xfrm>
            <a:off x="0" y="0"/>
            <a:ext cx="9144000" cy="6858000"/>
          </a:xfrm>
          <a:prstGeom prst="rect">
            <a:avLst/>
          </a:prstGeom>
          <a:noFill/>
          <a:ln>
            <a:noFill/>
          </a:ln>
        </p:spPr>
      </p:pic>
      <p:pic>
        <p:nvPicPr>
          <p:cNvPr id="7" name="image2.png"/>
          <p:cNvPicPr>
            <a:picLocks noChangeAspect="1"/>
          </p:cNvPicPr>
          <p:nvPr/>
        </p:nvPicPr>
        <p:blipFill>
          <a:blip r:embed="rId3">
            <a:duotone>
              <a:schemeClr val="accent1"/>
              <a:srgbClr val="FFFFFF"/>
            </a:duotone>
          </a:blip>
          <a:stretch>
            <a:fillRect/>
          </a:stretch>
        </p:blipFill>
        <p:spPr>
          <a:xfrm>
            <a:off x="571" y="428"/>
            <a:ext cx="9142858" cy="6857143"/>
          </a:xfrm>
          <a:prstGeom prst="rect">
            <a:avLst/>
          </a:prstGeom>
          <a:noFill/>
          <a:ln>
            <a:noFill/>
          </a:ln>
        </p:spPr>
      </p:pic>
      <p:pic>
        <p:nvPicPr>
          <p:cNvPr id="8" name="image3.png"/>
          <p:cNvPicPr>
            <a:picLocks noChangeAspect="1"/>
          </p:cNvPicPr>
          <p:nvPr/>
        </p:nvPicPr>
        <p:blipFill>
          <a:blip r:embed="rId4">
            <a:duotone>
              <a:schemeClr val="accent1"/>
              <a:srgbClr val="FFFFFF"/>
            </a:duotone>
          </a:blip>
          <a:stretch>
            <a:fillRect/>
          </a:stretch>
        </p:blipFill>
        <p:spPr>
          <a:xfrm>
            <a:off x="571" y="428"/>
            <a:ext cx="9142858" cy="6857143"/>
          </a:xfrm>
          <a:prstGeom prst="rect">
            <a:avLst/>
          </a:prstGeom>
          <a:noFill/>
          <a:ln>
            <a:noFill/>
          </a:ln>
        </p:spPr>
      </p:pic>
      <p:pic>
        <p:nvPicPr>
          <p:cNvPr id="9" name="image4.png"/>
          <p:cNvPicPr>
            <a:picLocks noChangeAspect="1"/>
          </p:cNvPicPr>
          <p:nvPr/>
        </p:nvPicPr>
        <p:blipFill>
          <a:blip r:embed="rId5"/>
          <a:stretch>
            <a:fillRect/>
          </a:stretch>
        </p:blipFill>
        <p:spPr>
          <a:xfrm>
            <a:off x="571" y="428"/>
            <a:ext cx="9142858" cy="6857143"/>
          </a:xfrm>
          <a:prstGeom prst="rect">
            <a:avLst/>
          </a:prstGeom>
          <a:noFill/>
          <a:ln>
            <a:noFill/>
          </a:ln>
        </p:spPr>
      </p:pic>
      <p:sp>
        <p:nvSpPr>
          <p:cNvPr id="31" name="Rectangle 31"/>
          <p:cNvSpPr>
            <a:spLocks noGrp="1"/>
          </p:cNvSpPr>
          <p:nvPr>
            <p:ph type="subTitle" idx="1"/>
          </p:nvPr>
        </p:nvSpPr>
        <p:spPr>
          <a:xfrm>
            <a:off x="2492734" y="5094577"/>
            <a:ext cx="6194066" cy="925223"/>
          </a:xfrm>
        </p:spPr>
        <p:txBody>
          <a:bodyPr/>
          <a:lstStyle>
            <a:lvl1pPr marL="0" indent="0" algn="r">
              <a:buNone/>
              <a:defRPr sz="2800"/>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Rectangle 5"/>
          <p:cNvSpPr>
            <a:spLocks noGrp="1"/>
          </p:cNvSpPr>
          <p:nvPr>
            <p:ph type="ctrTitle"/>
          </p:nvPr>
        </p:nvSpPr>
        <p:spPr>
          <a:xfrm>
            <a:off x="1108986" y="3606800"/>
            <a:ext cx="7577814" cy="1470025"/>
          </a:xfrm>
        </p:spPr>
        <p:txBody>
          <a:bodyPr anchor="b" anchorCtr="0"/>
          <a:lstStyle>
            <a:lvl1pPr algn="r">
              <a:defRPr sz="4000"/>
            </a:lvl1pPr>
          </a:lstStyle>
          <a:p>
            <a:r>
              <a:rPr lang="en-US" smtClean="0"/>
              <a:t>Click to edit Master title style</a:t>
            </a:r>
            <a:endParaRPr lang="en-US"/>
          </a:p>
        </p:txBody>
      </p:sp>
      <p:sp>
        <p:nvSpPr>
          <p:cNvPr id="10" name="Date Placeholder 9"/>
          <p:cNvSpPr>
            <a:spLocks noGrp="1"/>
          </p:cNvSpPr>
          <p:nvPr>
            <p:ph type="dt" sz="half" idx="10"/>
          </p:nvPr>
        </p:nvSpPr>
        <p:spPr/>
        <p:txBody>
          <a:bodyPr/>
          <a:lstStyle/>
          <a:p>
            <a:fld id="{9E01D1E4-F984-4523-823C-E00FEB781551}" type="datetimeFigureOut">
              <a:rPr lang="bg-BG" smtClean="0"/>
              <a:pPr/>
              <a:t>16.7.2019 г.</a:t>
            </a:fld>
            <a:endParaRPr lang="bg-BG"/>
          </a:p>
        </p:txBody>
      </p:sp>
      <p:sp>
        <p:nvSpPr>
          <p:cNvPr id="11" name="Slide Number Placeholder 10"/>
          <p:cNvSpPr>
            <a:spLocks noGrp="1"/>
          </p:cNvSpPr>
          <p:nvPr>
            <p:ph type="sldNum" sz="quarter" idx="11"/>
          </p:nvPr>
        </p:nvSpPr>
        <p:spPr/>
        <p:txBody>
          <a:bodyPr/>
          <a:lstStyle/>
          <a:p>
            <a:fld id="{73EFCC98-8EF7-4126-9593-A3F97A777A4F}" type="slidenum">
              <a:rPr lang="bg-BG" smtClean="0"/>
              <a:pPr/>
              <a:t>‹#›</a:t>
            </a:fld>
            <a:endParaRPr lang="bg-BG"/>
          </a:p>
        </p:txBody>
      </p:sp>
      <p:sp>
        <p:nvSpPr>
          <p:cNvPr id="12" name="Footer Placeholder 11"/>
          <p:cNvSpPr>
            <a:spLocks noGrp="1"/>
          </p:cNvSpPr>
          <p:nvPr>
            <p:ph type="ftr" sz="quarter" idx="12"/>
          </p:nvPr>
        </p:nvSpPr>
        <p:spPr/>
        <p:txBody>
          <a:bodyPr/>
          <a:lstStyle/>
          <a:p>
            <a:endParaRPr lang="bg-BG"/>
          </a:p>
        </p:txBody>
      </p:sp>
    </p:spTree>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bg-BG"/>
          </a:p>
        </p:txBody>
      </p:sp>
      <p:sp>
        <p:nvSpPr>
          <p:cNvPr id="3" name="SmartArt Placeholder 2"/>
          <p:cNvSpPr>
            <a:spLocks noGrp="1"/>
          </p:cNvSpPr>
          <p:nvPr>
            <p:ph type="dgm" idx="1"/>
          </p:nvPr>
        </p:nvSpPr>
        <p:spPr>
          <a:xfrm>
            <a:off x="457200" y="1600200"/>
            <a:ext cx="8229600" cy="4525963"/>
          </a:xfrm>
        </p:spPr>
        <p:txBody>
          <a:bodyPr>
            <a:normAutofit/>
          </a:bodyPr>
          <a:lstStyle/>
          <a:p>
            <a:pPr lvl="0"/>
            <a:r>
              <a:rPr lang="en-US" noProof="0" smtClean="0"/>
              <a:t>Click icon to add SmartArt graphic</a:t>
            </a:r>
            <a:endParaRPr lang="bg-BG" noProof="0" smtClean="0"/>
          </a:p>
        </p:txBody>
      </p:sp>
      <p:sp>
        <p:nvSpPr>
          <p:cNvPr id="4" name="Rectangle 4"/>
          <p:cNvSpPr>
            <a:spLocks noGrp="1" noChangeArrowheads="1"/>
          </p:cNvSpPr>
          <p:nvPr>
            <p:ph type="dt" sz="half" idx="10"/>
          </p:nvPr>
        </p:nvSpPr>
        <p:spPr>
          <a:xfrm>
            <a:off x="628650" y="6356350"/>
            <a:ext cx="936625" cy="365125"/>
          </a:xfrm>
        </p:spPr>
        <p:txBody>
          <a:bodyPr/>
          <a:lstStyle>
            <a:lvl1pPr fontAlgn="base">
              <a:spcBef>
                <a:spcPct val="0"/>
              </a:spcBef>
              <a:spcAft>
                <a:spcPct val="0"/>
              </a:spcAft>
              <a:defRPr>
                <a:solidFill>
                  <a:schemeClr val="tx1"/>
                </a:solidFill>
                <a:cs typeface="Arial" charset="0"/>
              </a:defRPr>
            </a:lvl1pPr>
          </a:lstStyle>
          <a:p>
            <a:fld id="{9E01D1E4-F984-4523-823C-E00FEB781551}" type="datetimeFigureOut">
              <a:rPr lang="bg-BG" smtClean="0"/>
              <a:pPr/>
              <a:t>16.7.2019 г.</a:t>
            </a:fld>
            <a:endParaRPr lang="bg-BG"/>
          </a:p>
        </p:txBody>
      </p:sp>
      <p:sp>
        <p:nvSpPr>
          <p:cNvPr id="5" name="Rectangle 5"/>
          <p:cNvSpPr>
            <a:spLocks noGrp="1" noChangeArrowheads="1"/>
          </p:cNvSpPr>
          <p:nvPr>
            <p:ph type="ftr" sz="quarter" idx="11"/>
          </p:nvPr>
        </p:nvSpPr>
        <p:spPr>
          <a:xfrm>
            <a:off x="2360613" y="6356350"/>
            <a:ext cx="4445000" cy="365125"/>
          </a:xfrm>
        </p:spPr>
        <p:txBody>
          <a:bodyPr/>
          <a:lstStyle>
            <a:lvl1pPr fontAlgn="base">
              <a:spcBef>
                <a:spcPct val="0"/>
              </a:spcBef>
              <a:spcAft>
                <a:spcPct val="0"/>
              </a:spcAft>
              <a:defRPr>
                <a:solidFill>
                  <a:schemeClr val="tx1"/>
                </a:solidFill>
                <a:cs typeface="Arial" charset="0"/>
              </a:defRPr>
            </a:lvl1pPr>
          </a:lstStyle>
          <a:p>
            <a:endParaRPr lang="bg-BG"/>
          </a:p>
        </p:txBody>
      </p:sp>
      <p:sp>
        <p:nvSpPr>
          <p:cNvPr id="6" name="Rectangle 6"/>
          <p:cNvSpPr>
            <a:spLocks noGrp="1" noChangeArrowheads="1"/>
          </p:cNvSpPr>
          <p:nvPr>
            <p:ph type="sldNum" sz="quarter" idx="12"/>
          </p:nvPr>
        </p:nvSpPr>
        <p:spPr>
          <a:xfrm>
            <a:off x="7939088" y="6356350"/>
            <a:ext cx="576262" cy="365125"/>
          </a:xfrm>
        </p:spPr>
        <p:txBody>
          <a:bodyPr/>
          <a:lstStyle>
            <a:lvl1pPr algn="l" fontAlgn="base">
              <a:spcBef>
                <a:spcPct val="0"/>
              </a:spcBef>
              <a:spcAft>
                <a:spcPct val="0"/>
              </a:spcAft>
              <a:defRPr>
                <a:solidFill>
                  <a:schemeClr val="tx1"/>
                </a:solidFill>
                <a:cs typeface="Arial" charset="0"/>
              </a:defRPr>
            </a:lvl1pPr>
          </a:lstStyle>
          <a:p>
            <a:fld id="{73EFCC98-8EF7-4126-9593-A3F97A777A4F}" type="slidenum">
              <a:rPr lang="bg-BG" smtClean="0"/>
              <a:pPr/>
              <a:t>‹#›</a:t>
            </a:fld>
            <a:endParaRPr lang="bg-BG"/>
          </a:p>
        </p:txBody>
      </p:sp>
    </p:spTree>
    <p:extLst>
      <p:ext uri="{BB962C8B-B14F-4D97-AF65-F5344CB8AC3E}">
        <p14:creationId xmlns:p14="http://schemas.microsoft.com/office/powerpoint/2010/main" val="2655233429"/>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066800"/>
          </a:xfrm>
        </p:spPr>
        <p:txBody>
          <a:bodyPr/>
          <a:lstStyle/>
          <a:p>
            <a:r>
              <a:rPr lang="en-US" smtClean="0"/>
              <a:t>Click to edit Master title style</a:t>
            </a:r>
            <a:endParaRPr lang="bg-BG"/>
          </a:p>
        </p:txBody>
      </p:sp>
      <p:sp>
        <p:nvSpPr>
          <p:cNvPr id="3" name="Content Placeholder 2"/>
          <p:cNvSpPr>
            <a:spLocks noGrp="1"/>
          </p:cNvSpPr>
          <p:nvPr>
            <p:ph sz="half" idx="1"/>
          </p:nvPr>
        </p:nvSpPr>
        <p:spPr>
          <a:xfrm>
            <a:off x="685800" y="2514600"/>
            <a:ext cx="38100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quarter" idx="2"/>
          </p:nvPr>
        </p:nvSpPr>
        <p:spPr>
          <a:xfrm>
            <a:off x="4648200" y="2514600"/>
            <a:ext cx="3810000" cy="1714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Content Placeholder 4"/>
          <p:cNvSpPr>
            <a:spLocks noGrp="1"/>
          </p:cNvSpPr>
          <p:nvPr>
            <p:ph sz="quarter" idx="3"/>
          </p:nvPr>
        </p:nvSpPr>
        <p:spPr>
          <a:xfrm>
            <a:off x="4648200" y="4381500"/>
            <a:ext cx="3810000" cy="1714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6" name="Rectangle 4"/>
          <p:cNvSpPr>
            <a:spLocks noGrp="1" noChangeArrowheads="1"/>
          </p:cNvSpPr>
          <p:nvPr>
            <p:ph type="dt" sz="half" idx="10"/>
          </p:nvPr>
        </p:nvSpPr>
        <p:spPr/>
        <p:txBody>
          <a:bodyPr/>
          <a:lstStyle>
            <a:lvl1pPr>
              <a:defRPr smtClean="0"/>
            </a:lvl1pPr>
          </a:lstStyle>
          <a:p>
            <a:pPr>
              <a:defRPr/>
            </a:pPr>
            <a:endParaRPr lang="en-US"/>
          </a:p>
        </p:txBody>
      </p:sp>
      <p:sp>
        <p:nvSpPr>
          <p:cNvPr id="7" name="Rectangle 5"/>
          <p:cNvSpPr>
            <a:spLocks noGrp="1" noChangeArrowheads="1"/>
          </p:cNvSpPr>
          <p:nvPr>
            <p:ph type="ftr" sz="quarter" idx="11"/>
          </p:nvPr>
        </p:nvSpPr>
        <p:spPr/>
        <p:txBody>
          <a:bodyPr/>
          <a:lstStyle>
            <a:lvl1pPr>
              <a:defRPr smtClean="0"/>
            </a:lvl1pPr>
          </a:lstStyle>
          <a:p>
            <a:pPr>
              <a:defRPr/>
            </a:pPr>
            <a:endParaRPr lang="en-US"/>
          </a:p>
        </p:txBody>
      </p:sp>
      <p:sp>
        <p:nvSpPr>
          <p:cNvPr id="8" name="Rectangle 6"/>
          <p:cNvSpPr>
            <a:spLocks noGrp="1" noChangeArrowheads="1"/>
          </p:cNvSpPr>
          <p:nvPr>
            <p:ph type="sldNum" sz="quarter" idx="12"/>
          </p:nvPr>
        </p:nvSpPr>
        <p:spPr/>
        <p:txBody>
          <a:bodyPr/>
          <a:lstStyle>
            <a:lvl1pPr>
              <a:defRPr smtClean="0"/>
            </a:lvl1pPr>
          </a:lstStyle>
          <a:p>
            <a:pPr>
              <a:defRPr/>
            </a:pPr>
            <a:fld id="{83718C1E-EBC7-4456-ADCC-AD37F7A178CA}" type="slidenum">
              <a:rPr lang="en-US"/>
              <a:pPr>
                <a:defRPr/>
              </a:pPr>
              <a:t>‹#›</a:t>
            </a:fld>
            <a:endParaRPr lang="en-US"/>
          </a:p>
        </p:txBody>
      </p:sp>
    </p:spTree>
    <p:extLst>
      <p:ext uri="{BB962C8B-B14F-4D97-AF65-F5344CB8AC3E}">
        <p14:creationId xmlns:p14="http://schemas.microsoft.com/office/powerpoint/2010/main" val="1509092193"/>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255EFA38-1472-40D0-8534-EB4BCDBA9436}" type="datetimeFigureOut">
              <a:rPr lang="fr-FR"/>
              <a:pPr>
                <a:defRPr/>
              </a:pPr>
              <a:t>16/07/2019</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35D995D3-3FD0-4B4B-A1DF-E556DDF1EB60}" type="slidenum">
              <a:rPr lang="fr-CA"/>
              <a:pPr>
                <a:defRPr/>
              </a:pPr>
              <a:t>‹#›</a:t>
            </a:fld>
            <a:endParaRPr lang="fr-CA"/>
          </a:p>
        </p:txBody>
      </p:sp>
    </p:spTree>
    <p:extLst>
      <p:ext uri="{BB962C8B-B14F-4D97-AF65-F5344CB8AC3E}">
        <p14:creationId xmlns:p14="http://schemas.microsoft.com/office/powerpoint/2010/main" val="602323567"/>
      </p:ext>
    </p:extLst>
  </p:cSld>
  <p:clrMapOvr>
    <a:masterClrMapping/>
  </p:clrMapOvr>
  <p:transition spd="slow">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bg-B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bg-BG"/>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D2D093-CB1A-42B3-9DAF-B20A09213EC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480283920"/>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4B5590-607D-4AC6-89E2-EC28C484383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17357208"/>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bg-B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E1A5F7-6DBB-4124-B54A-9BCE1AB23B5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107271553"/>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DAB9D5-6CDB-4F62-B59A-D4B59A4AEA2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63027980"/>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bg-B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56A007F-42E4-4AFE-8974-9C3E6A7954A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68805309"/>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EF94975-B086-40CB-A4EB-35A523D5018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884294928"/>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7736B36-D112-446C-AB29-489D226CDC5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09796405"/>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9" name="Title 8"/>
          <p:cNvSpPr>
            <a:spLocks noGrp="1"/>
          </p:cNvSpPr>
          <p:nvPr>
            <p:ph type="title"/>
          </p:nvPr>
        </p:nvSpPr>
        <p:spPr>
          <a:xfrm>
            <a:off x="457200" y="359465"/>
            <a:ext cx="8229600" cy="1143000"/>
          </a:xfrm>
          <a:prstGeom prst="rect">
            <a:avLst/>
          </a:prstGeom>
        </p:spPr>
        <p:txBody>
          <a:bodyPr anchor="b" anchorCtr="0">
            <a:normAutofit/>
          </a:bodyPr>
          <a:lstStyle/>
          <a:p>
            <a:pPr algn="l"/>
            <a:r>
              <a:rPr lang="en-US" smtClean="0"/>
              <a:t>Click to edit Master title style</a:t>
            </a:r>
            <a:endParaRPr lang="en-US"/>
          </a:p>
        </p:txBody>
      </p:sp>
      <p:sp>
        <p:nvSpPr>
          <p:cNvPr id="8" name="Date Placeholder 7"/>
          <p:cNvSpPr>
            <a:spLocks noGrp="1"/>
          </p:cNvSpPr>
          <p:nvPr>
            <p:ph type="dt" sz="half" idx="10"/>
          </p:nvPr>
        </p:nvSpPr>
        <p:spPr/>
        <p:txBody>
          <a:bodyPr/>
          <a:lstStyle/>
          <a:p>
            <a:fld id="{9E01D1E4-F984-4523-823C-E00FEB781551}" type="datetimeFigureOut">
              <a:rPr lang="bg-BG" smtClean="0"/>
              <a:pPr/>
              <a:t>16.7.2019 г.</a:t>
            </a:fld>
            <a:endParaRPr lang="bg-BG"/>
          </a:p>
        </p:txBody>
      </p:sp>
      <p:sp>
        <p:nvSpPr>
          <p:cNvPr id="10" name="Slide Number Placeholder 9"/>
          <p:cNvSpPr>
            <a:spLocks noGrp="1"/>
          </p:cNvSpPr>
          <p:nvPr>
            <p:ph type="sldNum" sz="quarter" idx="11"/>
          </p:nvPr>
        </p:nvSpPr>
        <p:spPr/>
        <p:txBody>
          <a:bodyPr/>
          <a:lstStyle/>
          <a:p>
            <a:fld id="{73EFCC98-8EF7-4126-9593-A3F97A777A4F}" type="slidenum">
              <a:rPr lang="bg-BG" smtClean="0"/>
              <a:pPr/>
              <a:t>‹#›</a:t>
            </a:fld>
            <a:endParaRPr lang="bg-BG"/>
          </a:p>
        </p:txBody>
      </p:sp>
      <p:sp>
        <p:nvSpPr>
          <p:cNvPr id="11" name="Footer Placeholder 10"/>
          <p:cNvSpPr>
            <a:spLocks noGrp="1"/>
          </p:cNvSpPr>
          <p:nvPr>
            <p:ph type="ftr" sz="quarter" idx="12"/>
          </p:nvPr>
        </p:nvSpPr>
        <p:spPr/>
        <p:txBody>
          <a:bodyPr/>
          <a:lstStyle/>
          <a:p>
            <a:endParaRPr lang="bg-BG"/>
          </a:p>
        </p:txBody>
      </p:sp>
    </p:spTree>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bg-B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FED7DD-961C-4E9C-9D9B-201742A241E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858385254"/>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bg-B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bg-B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2B1F52-1628-4055-8A22-7159152BE0F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568519051"/>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579057-DAC2-42F4-8118-7DD27FFFC94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95043609"/>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bg-B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EB8846-693C-41A2-9F1C-D2F4DB0848A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014059"/>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Green-Grad-Ti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8413" y="1524000"/>
            <a:ext cx="66563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ctrTitle"/>
          </p:nvPr>
        </p:nvSpPr>
        <p:spPr>
          <a:xfrm>
            <a:off x="1524000" y="1625600"/>
            <a:ext cx="6096000" cy="1651000"/>
          </a:xfrm>
          <a:extLst/>
        </p:spPr>
        <p:txBody>
          <a:bodyPr anchor="b"/>
          <a:lstStyle>
            <a:lvl1pPr>
              <a:lnSpc>
                <a:spcPct val="95000"/>
              </a:lnSpc>
              <a:defRPr/>
            </a:lvl1pPr>
          </a:lstStyle>
          <a:p>
            <a:pPr lvl="0"/>
            <a:r>
              <a:rPr lang="en-US" noProof="0" smtClean="0"/>
              <a:t>Click to edit Master title style</a:t>
            </a:r>
          </a:p>
        </p:txBody>
      </p:sp>
      <p:sp>
        <p:nvSpPr>
          <p:cNvPr id="5124" name="Rectangle 4"/>
          <p:cNvSpPr>
            <a:spLocks noGrp="1" noChangeArrowheads="1"/>
          </p:cNvSpPr>
          <p:nvPr>
            <p:ph type="subTitle" idx="1"/>
          </p:nvPr>
        </p:nvSpPr>
        <p:spPr>
          <a:xfrm>
            <a:off x="1682750" y="4076700"/>
            <a:ext cx="5861050" cy="1257300"/>
          </a:xfrm>
        </p:spPr>
        <p:txBody>
          <a:bodyPr/>
          <a:lstStyle>
            <a:lvl1pPr marL="0" indent="0" algn="ctr">
              <a:buFontTx/>
              <a:buNone/>
              <a:defRPr/>
            </a:lvl1pPr>
          </a:lstStyle>
          <a:p>
            <a:pPr lvl="0"/>
            <a:r>
              <a:rPr lang="en-US" noProof="0" smtClean="0"/>
              <a:t>Click to edit Master subtitle style</a:t>
            </a:r>
          </a:p>
        </p:txBody>
      </p:sp>
      <p:sp>
        <p:nvSpPr>
          <p:cNvPr id="5" name="Rectangle 5"/>
          <p:cNvSpPr>
            <a:spLocks noGrp="1" noChangeArrowheads="1"/>
          </p:cNvSpPr>
          <p:nvPr>
            <p:ph type="dt" sz="half" idx="10"/>
          </p:nvPr>
        </p:nvSpPr>
        <p:spPr/>
        <p:txBody>
          <a:bodyPr/>
          <a:lstStyle>
            <a:lvl1pPr>
              <a:defRPr>
                <a:solidFill>
                  <a:schemeClr val="tx1"/>
                </a:solidFill>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p:txBody>
          <a:bodyPr/>
          <a:lstStyle>
            <a:lvl1pPr>
              <a:defRPr>
                <a:solidFill>
                  <a:schemeClr val="tx1"/>
                </a:solidFill>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p:txBody>
          <a:bodyPr/>
          <a:lstStyle>
            <a:lvl1pPr>
              <a:defRPr>
                <a:solidFill>
                  <a:schemeClr val="tx1"/>
                </a:solidFill>
              </a:defRPr>
            </a:lvl1pPr>
          </a:lstStyle>
          <a:p>
            <a:pPr>
              <a:defRPr/>
            </a:pPr>
            <a:fld id="{648772DE-4E0F-45FA-B83F-7D8FB14AB0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759480"/>
      </p:ext>
    </p:extLst>
  </p:cSld>
  <p:clrMapOvr>
    <a:masterClrMapping/>
  </p:clrMapOvr>
  <p:transition spd="med">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C098581-FE4F-44A3-9CE2-0C03A0D132BA}" type="slidenum">
              <a:rPr lang="en-US"/>
              <a:pPr>
                <a:defRPr/>
              </a:pPr>
              <a:t>‹#›</a:t>
            </a:fld>
            <a:endParaRPr lang="en-US"/>
          </a:p>
        </p:txBody>
      </p:sp>
    </p:spTree>
    <p:extLst>
      <p:ext uri="{BB962C8B-B14F-4D97-AF65-F5344CB8AC3E}">
        <p14:creationId xmlns:p14="http://schemas.microsoft.com/office/powerpoint/2010/main" val="4205679645"/>
      </p:ext>
    </p:extLst>
  </p:cSld>
  <p:clrMapOvr>
    <a:masterClrMapping/>
  </p:clrMapOvr>
  <p:transition spd="med">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bg-B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CDAB65-6230-4D91-A984-6DA8BBCD064B}" type="slidenum">
              <a:rPr lang="en-US"/>
              <a:pPr>
                <a:defRPr/>
              </a:pPr>
              <a:t>‹#›</a:t>
            </a:fld>
            <a:endParaRPr lang="en-US"/>
          </a:p>
        </p:txBody>
      </p:sp>
    </p:spTree>
    <p:extLst>
      <p:ext uri="{BB962C8B-B14F-4D97-AF65-F5344CB8AC3E}">
        <p14:creationId xmlns:p14="http://schemas.microsoft.com/office/powerpoint/2010/main" val="430710444"/>
      </p:ext>
    </p:extLst>
  </p:cSld>
  <p:clrMapOvr>
    <a:masterClrMapping/>
  </p:clrMapOvr>
  <p:transition spd="med">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sz="half" idx="1"/>
          </p:nvPr>
        </p:nvSpPr>
        <p:spPr>
          <a:xfrm>
            <a:off x="685800" y="2514600"/>
            <a:ext cx="38100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4648200" y="2514600"/>
            <a:ext cx="38100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A02230F-8FBC-4FE2-A22C-5392BE55E3D1}" type="slidenum">
              <a:rPr lang="en-US"/>
              <a:pPr>
                <a:defRPr/>
              </a:pPr>
              <a:t>‹#›</a:t>
            </a:fld>
            <a:endParaRPr lang="en-US"/>
          </a:p>
        </p:txBody>
      </p:sp>
    </p:spTree>
    <p:extLst>
      <p:ext uri="{BB962C8B-B14F-4D97-AF65-F5344CB8AC3E}">
        <p14:creationId xmlns:p14="http://schemas.microsoft.com/office/powerpoint/2010/main" val="3183953437"/>
      </p:ext>
    </p:extLst>
  </p:cSld>
  <p:clrMapOvr>
    <a:masterClrMapping/>
  </p:clrMapOvr>
  <p:transition spd="med">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bg-B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4083B1E5-9FE7-4D94-8AEC-23870E68006D}" type="slidenum">
              <a:rPr lang="en-US"/>
              <a:pPr>
                <a:defRPr/>
              </a:pPr>
              <a:t>‹#›</a:t>
            </a:fld>
            <a:endParaRPr lang="en-US"/>
          </a:p>
        </p:txBody>
      </p:sp>
    </p:spTree>
    <p:extLst>
      <p:ext uri="{BB962C8B-B14F-4D97-AF65-F5344CB8AC3E}">
        <p14:creationId xmlns:p14="http://schemas.microsoft.com/office/powerpoint/2010/main" val="4157834706"/>
      </p:ext>
    </p:extLst>
  </p:cSld>
  <p:clrMapOvr>
    <a:masterClrMapping/>
  </p:clrMapOvr>
  <p:transition spd="med">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0BDFCE-822B-431E-AE86-ACE6117D509A}" type="slidenum">
              <a:rPr lang="en-US"/>
              <a:pPr>
                <a:defRPr/>
              </a:pPr>
              <a:t>‹#›</a:t>
            </a:fld>
            <a:endParaRPr lang="en-US"/>
          </a:p>
        </p:txBody>
      </p:sp>
    </p:spTree>
    <p:extLst>
      <p:ext uri="{BB962C8B-B14F-4D97-AF65-F5344CB8AC3E}">
        <p14:creationId xmlns:p14="http://schemas.microsoft.com/office/powerpoint/2010/main" val="3165444988"/>
      </p:ext>
    </p:extLst>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457200" y="359465"/>
            <a:ext cx="8229600" cy="1143000"/>
          </a:xfrm>
          <a:prstGeom prst="rect">
            <a:avLst/>
          </a:prstGeom>
        </p:spPr>
        <p:txBody>
          <a:bodyPr anchor="b" anchorCtr="0">
            <a:normAutofit/>
          </a:bodyPr>
          <a:lstStyle/>
          <a:p>
            <a:pPr algn="l"/>
            <a:r>
              <a:rPr lang="en-US" smtClean="0"/>
              <a:t>Click to edit Master title style</a:t>
            </a:r>
            <a:endParaRPr lang="en-US"/>
          </a:p>
        </p:txBody>
      </p:sp>
      <p:sp>
        <p:nvSpPr>
          <p:cNvPr id="7" name="Date Placeholder 6"/>
          <p:cNvSpPr>
            <a:spLocks noGrp="1"/>
          </p:cNvSpPr>
          <p:nvPr>
            <p:ph type="dt" sz="half" idx="10"/>
          </p:nvPr>
        </p:nvSpPr>
        <p:spPr/>
        <p:txBody>
          <a:bodyPr/>
          <a:lstStyle/>
          <a:p>
            <a:fld id="{9E01D1E4-F984-4523-823C-E00FEB781551}" type="datetimeFigureOut">
              <a:rPr lang="bg-BG" smtClean="0"/>
              <a:pPr/>
              <a:t>16.7.2019 г.</a:t>
            </a:fld>
            <a:endParaRPr lang="bg-BG"/>
          </a:p>
        </p:txBody>
      </p:sp>
      <p:sp>
        <p:nvSpPr>
          <p:cNvPr id="8" name="Slide Number Placeholder 7"/>
          <p:cNvSpPr>
            <a:spLocks noGrp="1"/>
          </p:cNvSpPr>
          <p:nvPr>
            <p:ph type="sldNum" sz="quarter" idx="11"/>
          </p:nvPr>
        </p:nvSpPr>
        <p:spPr/>
        <p:txBody>
          <a:bodyPr/>
          <a:lstStyle/>
          <a:p>
            <a:fld id="{73EFCC98-8EF7-4126-9593-A3F97A777A4F}" type="slidenum">
              <a:rPr lang="bg-BG" smtClean="0"/>
              <a:pPr/>
              <a:t>‹#›</a:t>
            </a:fld>
            <a:endParaRPr lang="bg-BG"/>
          </a:p>
        </p:txBody>
      </p:sp>
      <p:sp>
        <p:nvSpPr>
          <p:cNvPr id="9" name="Footer Placeholder 8"/>
          <p:cNvSpPr>
            <a:spLocks noGrp="1"/>
          </p:cNvSpPr>
          <p:nvPr>
            <p:ph type="ftr" sz="quarter" idx="12"/>
          </p:nvPr>
        </p:nvSpPr>
        <p:spPr/>
        <p:txBody>
          <a:bodyPr/>
          <a:lstStyle/>
          <a:p>
            <a:endParaRPr lang="bg-BG"/>
          </a:p>
        </p:txBody>
      </p:sp>
    </p:spTree>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9477607-AA4C-423D-AE93-B346DAB335E9}" type="slidenum">
              <a:rPr lang="en-US"/>
              <a:pPr>
                <a:defRPr/>
              </a:pPr>
              <a:t>‹#›</a:t>
            </a:fld>
            <a:endParaRPr lang="en-US"/>
          </a:p>
        </p:txBody>
      </p:sp>
    </p:spTree>
    <p:extLst>
      <p:ext uri="{BB962C8B-B14F-4D97-AF65-F5344CB8AC3E}">
        <p14:creationId xmlns:p14="http://schemas.microsoft.com/office/powerpoint/2010/main" val="389887024"/>
      </p:ext>
    </p:extLst>
  </p:cSld>
  <p:clrMapOvr>
    <a:masterClrMapping/>
  </p:clrMapOvr>
  <p:transition spd="med">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bg-B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EEC741E-97FA-41F6-BF59-C2D718C811FA}" type="slidenum">
              <a:rPr lang="en-US"/>
              <a:pPr>
                <a:defRPr/>
              </a:pPr>
              <a:t>‹#›</a:t>
            </a:fld>
            <a:endParaRPr lang="en-US"/>
          </a:p>
        </p:txBody>
      </p:sp>
    </p:spTree>
    <p:extLst>
      <p:ext uri="{BB962C8B-B14F-4D97-AF65-F5344CB8AC3E}">
        <p14:creationId xmlns:p14="http://schemas.microsoft.com/office/powerpoint/2010/main" val="713668590"/>
      </p:ext>
    </p:extLst>
  </p:cSld>
  <p:clrMapOvr>
    <a:masterClrMapping/>
  </p:clrMapOvr>
  <p:transition spd="med">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bg-B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bg-B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1762D94-9C96-46A4-BA33-5842AD32AEAD}" type="slidenum">
              <a:rPr lang="en-US"/>
              <a:pPr>
                <a:defRPr/>
              </a:pPr>
              <a:t>‹#›</a:t>
            </a:fld>
            <a:endParaRPr lang="en-US"/>
          </a:p>
        </p:txBody>
      </p:sp>
    </p:spTree>
    <p:extLst>
      <p:ext uri="{BB962C8B-B14F-4D97-AF65-F5344CB8AC3E}">
        <p14:creationId xmlns:p14="http://schemas.microsoft.com/office/powerpoint/2010/main" val="3546400096"/>
      </p:ext>
    </p:extLst>
  </p:cSld>
  <p:clrMapOvr>
    <a:masterClrMapping/>
  </p:clrMapOvr>
  <p:transition spd="med">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DCEE927-4359-4541-B10D-461D7880666E}" type="slidenum">
              <a:rPr lang="en-US"/>
              <a:pPr>
                <a:defRPr/>
              </a:pPr>
              <a:t>‹#›</a:t>
            </a:fld>
            <a:endParaRPr lang="en-US"/>
          </a:p>
        </p:txBody>
      </p:sp>
    </p:spTree>
    <p:extLst>
      <p:ext uri="{BB962C8B-B14F-4D97-AF65-F5344CB8AC3E}">
        <p14:creationId xmlns:p14="http://schemas.microsoft.com/office/powerpoint/2010/main" val="1846551543"/>
      </p:ext>
    </p:extLst>
  </p:cSld>
  <p:clrMapOvr>
    <a:masterClrMapping/>
  </p:clrMapOvr>
  <p:transition spd="med">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smtClean="0"/>
              <a:t>Click to edit Master title style</a:t>
            </a:r>
            <a:endParaRPr lang="bg-BG"/>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CA8AEF8-2DA9-4ED8-96B1-F94E23C69313}" type="slidenum">
              <a:rPr lang="en-US"/>
              <a:pPr>
                <a:defRPr/>
              </a:pPr>
              <a:t>‹#›</a:t>
            </a:fld>
            <a:endParaRPr lang="en-US"/>
          </a:p>
        </p:txBody>
      </p:sp>
    </p:spTree>
    <p:extLst>
      <p:ext uri="{BB962C8B-B14F-4D97-AF65-F5344CB8AC3E}">
        <p14:creationId xmlns:p14="http://schemas.microsoft.com/office/powerpoint/2010/main" val="1082856623"/>
      </p:ext>
    </p:extLst>
  </p:cSld>
  <p:clrMapOvr>
    <a:masterClrMapping/>
  </p:clrMapOvr>
  <p:transition spd="med">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533400"/>
            <a:ext cx="77724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D4F6F7A2-CC8B-49CE-9753-2829789DCFB5}" type="slidenum">
              <a:rPr lang="en-US"/>
              <a:pPr>
                <a:defRPr/>
              </a:pPr>
              <a:t>‹#›</a:t>
            </a:fld>
            <a:endParaRPr lang="en-US"/>
          </a:p>
        </p:txBody>
      </p:sp>
    </p:spTree>
    <p:extLst>
      <p:ext uri="{BB962C8B-B14F-4D97-AF65-F5344CB8AC3E}">
        <p14:creationId xmlns:p14="http://schemas.microsoft.com/office/powerpoint/2010/main" val="292802376"/>
      </p:ext>
    </p:extLst>
  </p:cSld>
  <p:clrMapOvr>
    <a:masterClrMapping/>
  </p:clrMapOvr>
  <p:transition spd="med">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066800"/>
          </a:xfrm>
        </p:spPr>
        <p:txBody>
          <a:bodyPr/>
          <a:lstStyle/>
          <a:p>
            <a:r>
              <a:rPr lang="en-US" smtClean="0"/>
              <a:t>Click to edit Master title style</a:t>
            </a:r>
            <a:endParaRPr lang="bg-BG"/>
          </a:p>
        </p:txBody>
      </p:sp>
      <p:sp>
        <p:nvSpPr>
          <p:cNvPr id="3" name="Content Placeholder 2"/>
          <p:cNvSpPr>
            <a:spLocks noGrp="1"/>
          </p:cNvSpPr>
          <p:nvPr>
            <p:ph sz="half" idx="1"/>
          </p:nvPr>
        </p:nvSpPr>
        <p:spPr>
          <a:xfrm>
            <a:off x="685800" y="2514600"/>
            <a:ext cx="38100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quarter" idx="2"/>
          </p:nvPr>
        </p:nvSpPr>
        <p:spPr>
          <a:xfrm>
            <a:off x="4648200" y="2514600"/>
            <a:ext cx="3810000" cy="1714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Content Placeholder 4"/>
          <p:cNvSpPr>
            <a:spLocks noGrp="1"/>
          </p:cNvSpPr>
          <p:nvPr>
            <p:ph sz="quarter" idx="3"/>
          </p:nvPr>
        </p:nvSpPr>
        <p:spPr>
          <a:xfrm>
            <a:off x="4648200" y="4381500"/>
            <a:ext cx="3810000" cy="1714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D3DDC8CD-6128-4FF5-8D6E-835064B314B8}" type="slidenum">
              <a:rPr lang="en-US"/>
              <a:pPr>
                <a:defRPr/>
              </a:pPr>
              <a:t>‹#›</a:t>
            </a:fld>
            <a:endParaRPr lang="en-US"/>
          </a:p>
        </p:txBody>
      </p:sp>
    </p:spTree>
    <p:extLst>
      <p:ext uri="{BB962C8B-B14F-4D97-AF65-F5344CB8AC3E}">
        <p14:creationId xmlns:p14="http://schemas.microsoft.com/office/powerpoint/2010/main" val="1947296448"/>
      </p:ext>
    </p:extLst>
  </p:cSld>
  <p:clrMapOvr>
    <a:masterClrMapping/>
  </p:clrMapOvr>
  <p:transition spd="med">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bg-B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bg-BG"/>
          </a:p>
        </p:txBody>
      </p:sp>
      <p:sp>
        <p:nvSpPr>
          <p:cNvPr id="4" name="Rectangle 4"/>
          <p:cNvSpPr>
            <a:spLocks noGrp="1" noChangeArrowheads="1"/>
          </p:cNvSpPr>
          <p:nvPr>
            <p:ph type="dt" sz="half" idx="10"/>
          </p:nvPr>
        </p:nvSpPr>
        <p:spPr/>
        <p:txBody>
          <a:bodyPr/>
          <a:lstStyle>
            <a:lvl1pPr defTabSz="912813">
              <a:defRPr/>
            </a:lvl1pPr>
          </a:lstStyle>
          <a:p>
            <a:pPr>
              <a:defRPr/>
            </a:pPr>
            <a:endParaRPr lang="en-US"/>
          </a:p>
        </p:txBody>
      </p:sp>
      <p:sp>
        <p:nvSpPr>
          <p:cNvPr id="5" name="Rectangle 5"/>
          <p:cNvSpPr>
            <a:spLocks noGrp="1" noChangeArrowheads="1"/>
          </p:cNvSpPr>
          <p:nvPr>
            <p:ph type="ftr" sz="quarter" idx="11"/>
          </p:nvPr>
        </p:nvSpPr>
        <p:spPr/>
        <p:txBody>
          <a:bodyPr/>
          <a:lstStyle>
            <a:lvl1pPr defTabSz="912813">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2813">
              <a:defRPr/>
            </a:lvl1pPr>
          </a:lstStyle>
          <a:p>
            <a:pPr>
              <a:defRPr/>
            </a:pPr>
            <a:fld id="{605B0716-E3FC-4BFA-8658-0976FB7A8678}" type="slidenum">
              <a:rPr lang="en-US"/>
              <a:pPr>
                <a:defRPr/>
              </a:pPr>
              <a:t>‹#›</a:t>
            </a:fld>
            <a:endParaRPr lang="en-US"/>
          </a:p>
        </p:txBody>
      </p:sp>
    </p:spTree>
    <p:extLst>
      <p:ext uri="{BB962C8B-B14F-4D97-AF65-F5344CB8AC3E}">
        <p14:creationId xmlns:p14="http://schemas.microsoft.com/office/powerpoint/2010/main" val="2480782062"/>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p:txBody>
          <a:bodyPr/>
          <a:lstStyle>
            <a:lvl1pPr defTabSz="912813">
              <a:defRPr/>
            </a:lvl1pPr>
          </a:lstStyle>
          <a:p>
            <a:pPr>
              <a:defRPr/>
            </a:pPr>
            <a:endParaRPr lang="en-US"/>
          </a:p>
        </p:txBody>
      </p:sp>
      <p:sp>
        <p:nvSpPr>
          <p:cNvPr id="5" name="Rectangle 5"/>
          <p:cNvSpPr>
            <a:spLocks noGrp="1" noChangeArrowheads="1"/>
          </p:cNvSpPr>
          <p:nvPr>
            <p:ph type="ftr" sz="quarter" idx="11"/>
          </p:nvPr>
        </p:nvSpPr>
        <p:spPr/>
        <p:txBody>
          <a:bodyPr/>
          <a:lstStyle>
            <a:lvl1pPr defTabSz="912813">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2813">
              <a:defRPr/>
            </a:lvl1pPr>
          </a:lstStyle>
          <a:p>
            <a:pPr>
              <a:defRPr/>
            </a:pPr>
            <a:fld id="{9D1F9D78-2342-4EB4-8076-67FDCEC0625B}" type="slidenum">
              <a:rPr lang="en-US"/>
              <a:pPr>
                <a:defRPr/>
              </a:pPr>
              <a:t>‹#›</a:t>
            </a:fld>
            <a:endParaRPr lang="en-US"/>
          </a:p>
        </p:txBody>
      </p:sp>
    </p:spTree>
    <p:extLst>
      <p:ext uri="{BB962C8B-B14F-4D97-AF65-F5344CB8AC3E}">
        <p14:creationId xmlns:p14="http://schemas.microsoft.com/office/powerpoint/2010/main" val="3904062735"/>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bg-B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912813">
              <a:defRPr/>
            </a:lvl1pPr>
          </a:lstStyle>
          <a:p>
            <a:pPr>
              <a:defRPr/>
            </a:pPr>
            <a:endParaRPr lang="en-US"/>
          </a:p>
        </p:txBody>
      </p:sp>
      <p:sp>
        <p:nvSpPr>
          <p:cNvPr id="5" name="Rectangle 5"/>
          <p:cNvSpPr>
            <a:spLocks noGrp="1" noChangeArrowheads="1"/>
          </p:cNvSpPr>
          <p:nvPr>
            <p:ph type="ftr" sz="quarter" idx="11"/>
          </p:nvPr>
        </p:nvSpPr>
        <p:spPr/>
        <p:txBody>
          <a:bodyPr/>
          <a:lstStyle>
            <a:lvl1pPr defTabSz="912813">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2813">
              <a:defRPr/>
            </a:lvl1pPr>
          </a:lstStyle>
          <a:p>
            <a:pPr>
              <a:defRPr/>
            </a:pPr>
            <a:fld id="{8FDCC2D6-92C6-404B-AF86-98176BBF2724}" type="slidenum">
              <a:rPr lang="en-US"/>
              <a:pPr>
                <a:defRPr/>
              </a:pPr>
              <a:t>‹#›</a:t>
            </a:fld>
            <a:endParaRPr lang="en-US"/>
          </a:p>
        </p:txBody>
      </p:sp>
    </p:spTree>
    <p:extLst>
      <p:ext uri="{BB962C8B-B14F-4D97-AF65-F5344CB8AC3E}">
        <p14:creationId xmlns:p14="http://schemas.microsoft.com/office/powerpoint/2010/main" val="3324725857"/>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E01D1E4-F984-4523-823C-E00FEB781551}" type="datetimeFigureOut">
              <a:rPr lang="bg-BG" smtClean="0"/>
              <a:pPr/>
              <a:t>16.7.2019 г.</a:t>
            </a:fld>
            <a:endParaRPr lang="bg-BG"/>
          </a:p>
        </p:txBody>
      </p:sp>
      <p:sp>
        <p:nvSpPr>
          <p:cNvPr id="6" name="Slide Number Placeholder 5"/>
          <p:cNvSpPr>
            <a:spLocks noGrp="1"/>
          </p:cNvSpPr>
          <p:nvPr>
            <p:ph type="sldNum" sz="quarter" idx="11"/>
          </p:nvPr>
        </p:nvSpPr>
        <p:spPr/>
        <p:txBody>
          <a:bodyPr/>
          <a:lstStyle/>
          <a:p>
            <a:fld id="{73EFCC98-8EF7-4126-9593-A3F97A777A4F}" type="slidenum">
              <a:rPr lang="bg-BG" smtClean="0"/>
              <a:pPr/>
              <a:t>‹#›</a:t>
            </a:fld>
            <a:endParaRPr lang="bg-BG"/>
          </a:p>
        </p:txBody>
      </p:sp>
      <p:sp>
        <p:nvSpPr>
          <p:cNvPr id="8" name="Footer Placeholder 7"/>
          <p:cNvSpPr>
            <a:spLocks noGrp="1"/>
          </p:cNvSpPr>
          <p:nvPr>
            <p:ph type="ftr" sz="quarter" idx="12"/>
          </p:nvPr>
        </p:nvSpPr>
        <p:spPr/>
        <p:txBody>
          <a:bodyPr/>
          <a:lstStyle/>
          <a:p>
            <a:endParaRPr lang="bg-BG"/>
          </a:p>
        </p:txBody>
      </p:sp>
    </p:spTree>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sz="half" idx="1"/>
          </p:nvPr>
        </p:nvSpPr>
        <p:spPr>
          <a:xfrm>
            <a:off x="457200" y="1600200"/>
            <a:ext cx="4038600" cy="3700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4648200" y="1600200"/>
            <a:ext cx="4038600" cy="3700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Rectangle 4"/>
          <p:cNvSpPr>
            <a:spLocks noGrp="1" noChangeArrowheads="1"/>
          </p:cNvSpPr>
          <p:nvPr>
            <p:ph type="dt" sz="half" idx="10"/>
          </p:nvPr>
        </p:nvSpPr>
        <p:spPr/>
        <p:txBody>
          <a:bodyPr/>
          <a:lstStyle>
            <a:lvl1pPr defTabSz="912813">
              <a:defRPr/>
            </a:lvl1pPr>
          </a:lstStyle>
          <a:p>
            <a:pPr>
              <a:defRPr/>
            </a:pPr>
            <a:endParaRPr lang="en-US"/>
          </a:p>
        </p:txBody>
      </p:sp>
      <p:sp>
        <p:nvSpPr>
          <p:cNvPr id="6" name="Rectangle 5"/>
          <p:cNvSpPr>
            <a:spLocks noGrp="1" noChangeArrowheads="1"/>
          </p:cNvSpPr>
          <p:nvPr>
            <p:ph type="ftr" sz="quarter" idx="11"/>
          </p:nvPr>
        </p:nvSpPr>
        <p:spPr/>
        <p:txBody>
          <a:bodyPr/>
          <a:lstStyle>
            <a:lvl1pPr defTabSz="912813">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2813">
              <a:defRPr/>
            </a:lvl1pPr>
          </a:lstStyle>
          <a:p>
            <a:pPr>
              <a:defRPr/>
            </a:pPr>
            <a:fld id="{70F21E0B-6E99-4549-A0DB-BA79B1C41D5E}" type="slidenum">
              <a:rPr lang="en-US"/>
              <a:pPr>
                <a:defRPr/>
              </a:pPr>
              <a:t>‹#›</a:t>
            </a:fld>
            <a:endParaRPr lang="en-US"/>
          </a:p>
        </p:txBody>
      </p:sp>
    </p:spTree>
    <p:extLst>
      <p:ext uri="{BB962C8B-B14F-4D97-AF65-F5344CB8AC3E}">
        <p14:creationId xmlns:p14="http://schemas.microsoft.com/office/powerpoint/2010/main" val="1286792253"/>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bg-B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7" name="Rectangle 4"/>
          <p:cNvSpPr>
            <a:spLocks noGrp="1" noChangeArrowheads="1"/>
          </p:cNvSpPr>
          <p:nvPr>
            <p:ph type="dt" sz="half" idx="10"/>
          </p:nvPr>
        </p:nvSpPr>
        <p:spPr/>
        <p:txBody>
          <a:bodyPr/>
          <a:lstStyle>
            <a:lvl1pPr defTabSz="912813">
              <a:defRPr/>
            </a:lvl1pPr>
          </a:lstStyle>
          <a:p>
            <a:pPr>
              <a:defRPr/>
            </a:pPr>
            <a:endParaRPr lang="en-US"/>
          </a:p>
        </p:txBody>
      </p:sp>
      <p:sp>
        <p:nvSpPr>
          <p:cNvPr id="8" name="Rectangle 5"/>
          <p:cNvSpPr>
            <a:spLocks noGrp="1" noChangeArrowheads="1"/>
          </p:cNvSpPr>
          <p:nvPr>
            <p:ph type="ftr" sz="quarter" idx="11"/>
          </p:nvPr>
        </p:nvSpPr>
        <p:spPr/>
        <p:txBody>
          <a:bodyPr/>
          <a:lstStyle>
            <a:lvl1pPr defTabSz="912813">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2813">
              <a:defRPr/>
            </a:lvl1pPr>
          </a:lstStyle>
          <a:p>
            <a:pPr>
              <a:defRPr/>
            </a:pPr>
            <a:fld id="{9F659FA5-EDA1-47DD-A149-992E40B79A1B}" type="slidenum">
              <a:rPr lang="en-US"/>
              <a:pPr>
                <a:defRPr/>
              </a:pPr>
              <a:t>‹#›</a:t>
            </a:fld>
            <a:endParaRPr lang="en-US"/>
          </a:p>
        </p:txBody>
      </p:sp>
    </p:spTree>
    <p:extLst>
      <p:ext uri="{BB962C8B-B14F-4D97-AF65-F5344CB8AC3E}">
        <p14:creationId xmlns:p14="http://schemas.microsoft.com/office/powerpoint/2010/main" val="3531166221"/>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Rectangle 4"/>
          <p:cNvSpPr>
            <a:spLocks noGrp="1" noChangeArrowheads="1"/>
          </p:cNvSpPr>
          <p:nvPr>
            <p:ph type="dt" sz="half" idx="10"/>
          </p:nvPr>
        </p:nvSpPr>
        <p:spPr/>
        <p:txBody>
          <a:bodyPr/>
          <a:lstStyle>
            <a:lvl1pPr defTabSz="912813">
              <a:defRPr/>
            </a:lvl1pPr>
          </a:lstStyle>
          <a:p>
            <a:pPr>
              <a:defRPr/>
            </a:pPr>
            <a:endParaRPr lang="en-US"/>
          </a:p>
        </p:txBody>
      </p:sp>
      <p:sp>
        <p:nvSpPr>
          <p:cNvPr id="4" name="Rectangle 5"/>
          <p:cNvSpPr>
            <a:spLocks noGrp="1" noChangeArrowheads="1"/>
          </p:cNvSpPr>
          <p:nvPr>
            <p:ph type="ftr" sz="quarter" idx="11"/>
          </p:nvPr>
        </p:nvSpPr>
        <p:spPr/>
        <p:txBody>
          <a:bodyPr/>
          <a:lstStyle>
            <a:lvl1pPr defTabSz="912813">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2813">
              <a:defRPr/>
            </a:lvl1pPr>
          </a:lstStyle>
          <a:p>
            <a:pPr>
              <a:defRPr/>
            </a:pPr>
            <a:fld id="{21E2AFE3-E157-4427-9F36-9465097641DF}" type="slidenum">
              <a:rPr lang="en-US"/>
              <a:pPr>
                <a:defRPr/>
              </a:pPr>
              <a:t>‹#›</a:t>
            </a:fld>
            <a:endParaRPr lang="en-US"/>
          </a:p>
        </p:txBody>
      </p:sp>
    </p:spTree>
    <p:extLst>
      <p:ext uri="{BB962C8B-B14F-4D97-AF65-F5344CB8AC3E}">
        <p14:creationId xmlns:p14="http://schemas.microsoft.com/office/powerpoint/2010/main" val="3114619109"/>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2813">
              <a:defRPr/>
            </a:lvl1pPr>
          </a:lstStyle>
          <a:p>
            <a:pPr>
              <a:defRPr/>
            </a:pPr>
            <a:endParaRPr lang="en-US"/>
          </a:p>
        </p:txBody>
      </p:sp>
      <p:sp>
        <p:nvSpPr>
          <p:cNvPr id="3" name="Rectangle 5"/>
          <p:cNvSpPr>
            <a:spLocks noGrp="1" noChangeArrowheads="1"/>
          </p:cNvSpPr>
          <p:nvPr>
            <p:ph type="ftr" sz="quarter" idx="11"/>
          </p:nvPr>
        </p:nvSpPr>
        <p:spPr/>
        <p:txBody>
          <a:bodyPr/>
          <a:lstStyle>
            <a:lvl1pPr defTabSz="912813">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2813">
              <a:defRPr/>
            </a:lvl1pPr>
          </a:lstStyle>
          <a:p>
            <a:pPr>
              <a:defRPr/>
            </a:pPr>
            <a:fld id="{5F9196FB-FF0D-4238-B1C0-B49AA00B1985}" type="slidenum">
              <a:rPr lang="en-US"/>
              <a:pPr>
                <a:defRPr/>
              </a:pPr>
              <a:t>‹#›</a:t>
            </a:fld>
            <a:endParaRPr lang="en-US"/>
          </a:p>
        </p:txBody>
      </p:sp>
    </p:spTree>
    <p:extLst>
      <p:ext uri="{BB962C8B-B14F-4D97-AF65-F5344CB8AC3E}">
        <p14:creationId xmlns:p14="http://schemas.microsoft.com/office/powerpoint/2010/main" val="496388919"/>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bg-B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912813">
              <a:defRPr/>
            </a:lvl1pPr>
          </a:lstStyle>
          <a:p>
            <a:pPr>
              <a:defRPr/>
            </a:pPr>
            <a:endParaRPr lang="en-US"/>
          </a:p>
        </p:txBody>
      </p:sp>
      <p:sp>
        <p:nvSpPr>
          <p:cNvPr id="6" name="Rectangle 5"/>
          <p:cNvSpPr>
            <a:spLocks noGrp="1" noChangeArrowheads="1"/>
          </p:cNvSpPr>
          <p:nvPr>
            <p:ph type="ftr" sz="quarter" idx="11"/>
          </p:nvPr>
        </p:nvSpPr>
        <p:spPr/>
        <p:txBody>
          <a:bodyPr/>
          <a:lstStyle>
            <a:lvl1pPr defTabSz="912813">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2813">
              <a:defRPr/>
            </a:lvl1pPr>
          </a:lstStyle>
          <a:p>
            <a:pPr>
              <a:defRPr/>
            </a:pPr>
            <a:fld id="{47F66D2A-CCDC-4AA3-BD0A-B2A4445472BE}" type="slidenum">
              <a:rPr lang="en-US"/>
              <a:pPr>
                <a:defRPr/>
              </a:pPr>
              <a:t>‹#›</a:t>
            </a:fld>
            <a:endParaRPr lang="en-US"/>
          </a:p>
        </p:txBody>
      </p:sp>
    </p:spTree>
    <p:extLst>
      <p:ext uri="{BB962C8B-B14F-4D97-AF65-F5344CB8AC3E}">
        <p14:creationId xmlns:p14="http://schemas.microsoft.com/office/powerpoint/2010/main" val="1803970825"/>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bg-B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bg-B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912813">
              <a:defRPr/>
            </a:lvl1pPr>
          </a:lstStyle>
          <a:p>
            <a:pPr>
              <a:defRPr/>
            </a:pPr>
            <a:endParaRPr lang="en-US"/>
          </a:p>
        </p:txBody>
      </p:sp>
      <p:sp>
        <p:nvSpPr>
          <p:cNvPr id="6" name="Rectangle 5"/>
          <p:cNvSpPr>
            <a:spLocks noGrp="1" noChangeArrowheads="1"/>
          </p:cNvSpPr>
          <p:nvPr>
            <p:ph type="ftr" sz="quarter" idx="11"/>
          </p:nvPr>
        </p:nvSpPr>
        <p:spPr/>
        <p:txBody>
          <a:bodyPr/>
          <a:lstStyle>
            <a:lvl1pPr defTabSz="912813">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2813">
              <a:defRPr/>
            </a:lvl1pPr>
          </a:lstStyle>
          <a:p>
            <a:pPr>
              <a:defRPr/>
            </a:pPr>
            <a:fld id="{AA5257B0-95D4-4E4B-AAFF-C4299E020946}" type="slidenum">
              <a:rPr lang="en-US"/>
              <a:pPr>
                <a:defRPr/>
              </a:pPr>
              <a:t>‹#›</a:t>
            </a:fld>
            <a:endParaRPr lang="en-US"/>
          </a:p>
        </p:txBody>
      </p:sp>
    </p:spTree>
    <p:extLst>
      <p:ext uri="{BB962C8B-B14F-4D97-AF65-F5344CB8AC3E}">
        <p14:creationId xmlns:p14="http://schemas.microsoft.com/office/powerpoint/2010/main" val="1487139080"/>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p:txBody>
          <a:bodyPr/>
          <a:lstStyle>
            <a:lvl1pPr defTabSz="912813">
              <a:defRPr/>
            </a:lvl1pPr>
          </a:lstStyle>
          <a:p>
            <a:pPr>
              <a:defRPr/>
            </a:pPr>
            <a:endParaRPr lang="en-US"/>
          </a:p>
        </p:txBody>
      </p:sp>
      <p:sp>
        <p:nvSpPr>
          <p:cNvPr id="5" name="Rectangle 5"/>
          <p:cNvSpPr>
            <a:spLocks noGrp="1" noChangeArrowheads="1"/>
          </p:cNvSpPr>
          <p:nvPr>
            <p:ph type="ftr" sz="quarter" idx="11"/>
          </p:nvPr>
        </p:nvSpPr>
        <p:spPr/>
        <p:txBody>
          <a:bodyPr/>
          <a:lstStyle>
            <a:lvl1pPr defTabSz="912813">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2813">
              <a:defRPr/>
            </a:lvl1pPr>
          </a:lstStyle>
          <a:p>
            <a:pPr>
              <a:defRPr/>
            </a:pPr>
            <a:fld id="{6496BB66-0D4D-4DD3-A7BB-876161F2F6DC}" type="slidenum">
              <a:rPr lang="en-US"/>
              <a:pPr>
                <a:defRPr/>
              </a:pPr>
              <a:t>‹#›</a:t>
            </a:fld>
            <a:endParaRPr lang="en-US"/>
          </a:p>
        </p:txBody>
      </p:sp>
    </p:spTree>
    <p:extLst>
      <p:ext uri="{BB962C8B-B14F-4D97-AF65-F5344CB8AC3E}">
        <p14:creationId xmlns:p14="http://schemas.microsoft.com/office/powerpoint/2010/main" val="1298439866"/>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026025"/>
          </a:xfrm>
        </p:spPr>
        <p:txBody>
          <a:bodyPr vert="eaVert"/>
          <a:lstStyle/>
          <a:p>
            <a:r>
              <a:rPr lang="en-US" smtClean="0"/>
              <a:t>Click to edit Master title style</a:t>
            </a:r>
            <a:endParaRPr lang="bg-BG"/>
          </a:p>
        </p:txBody>
      </p:sp>
      <p:sp>
        <p:nvSpPr>
          <p:cNvPr id="3" name="Vertical Text Placeholder 2"/>
          <p:cNvSpPr>
            <a:spLocks noGrp="1"/>
          </p:cNvSpPr>
          <p:nvPr>
            <p:ph type="body" orient="vert" idx="1"/>
          </p:nvPr>
        </p:nvSpPr>
        <p:spPr>
          <a:xfrm>
            <a:off x="457200" y="274638"/>
            <a:ext cx="6019800" cy="50260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p:txBody>
          <a:bodyPr/>
          <a:lstStyle>
            <a:lvl1pPr defTabSz="912813">
              <a:defRPr/>
            </a:lvl1pPr>
          </a:lstStyle>
          <a:p>
            <a:pPr>
              <a:defRPr/>
            </a:pPr>
            <a:endParaRPr lang="en-US"/>
          </a:p>
        </p:txBody>
      </p:sp>
      <p:sp>
        <p:nvSpPr>
          <p:cNvPr id="5" name="Rectangle 5"/>
          <p:cNvSpPr>
            <a:spLocks noGrp="1" noChangeArrowheads="1"/>
          </p:cNvSpPr>
          <p:nvPr>
            <p:ph type="ftr" sz="quarter" idx="11"/>
          </p:nvPr>
        </p:nvSpPr>
        <p:spPr/>
        <p:txBody>
          <a:bodyPr/>
          <a:lstStyle>
            <a:lvl1pPr defTabSz="912813">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2813">
              <a:defRPr/>
            </a:lvl1pPr>
          </a:lstStyle>
          <a:p>
            <a:pPr>
              <a:defRPr/>
            </a:pPr>
            <a:fld id="{F37489EC-9605-4994-A11A-2D18A6E74395}" type="slidenum">
              <a:rPr lang="en-US"/>
              <a:pPr>
                <a:defRPr/>
              </a:pPr>
              <a:t>‹#›</a:t>
            </a:fld>
            <a:endParaRPr lang="en-US"/>
          </a:p>
        </p:txBody>
      </p:sp>
    </p:spTree>
    <p:extLst>
      <p:ext uri="{BB962C8B-B14F-4D97-AF65-F5344CB8AC3E}">
        <p14:creationId xmlns:p14="http://schemas.microsoft.com/office/powerpoint/2010/main" val="3265877417"/>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bg-BG"/>
          </a:p>
        </p:txBody>
      </p:sp>
      <p:sp>
        <p:nvSpPr>
          <p:cNvPr id="3" name="Chart Placeholder 2"/>
          <p:cNvSpPr>
            <a:spLocks noGrp="1"/>
          </p:cNvSpPr>
          <p:nvPr>
            <p:ph type="chart" idx="1"/>
          </p:nvPr>
        </p:nvSpPr>
        <p:spPr>
          <a:xfrm>
            <a:off x="457200" y="1600200"/>
            <a:ext cx="8229600" cy="4525963"/>
          </a:xfrm>
        </p:spPr>
        <p:txBody>
          <a:bodyPr rtlCol="0">
            <a:normAutofit/>
          </a:bodyPr>
          <a:lstStyle/>
          <a:p>
            <a:pPr lvl="0"/>
            <a:endParaRPr lang="bg-BG" noProof="0"/>
          </a:p>
        </p:txBody>
      </p:sp>
      <p:sp>
        <p:nvSpPr>
          <p:cNvPr id="4" name="Date Placeholder 3"/>
          <p:cNvSpPr>
            <a:spLocks noGrp="1"/>
          </p:cNvSpPr>
          <p:nvPr>
            <p:ph type="dt" sz="half" idx="10"/>
          </p:nvPr>
        </p:nvSpPr>
        <p:spPr/>
        <p:txBody>
          <a:bodyPr/>
          <a:lstStyle>
            <a:lvl1pPr defTabSz="912813">
              <a:defRPr>
                <a:solidFill>
                  <a:srgbClr val="66CCFF"/>
                </a:solidFill>
              </a:defRPr>
            </a:lvl1pPr>
          </a:lstStyle>
          <a:p>
            <a:pPr>
              <a:defRPr/>
            </a:pPr>
            <a:endParaRPr lang="bg-BG"/>
          </a:p>
        </p:txBody>
      </p:sp>
      <p:sp>
        <p:nvSpPr>
          <p:cNvPr id="5" name="Footer Placeholder 4"/>
          <p:cNvSpPr>
            <a:spLocks noGrp="1"/>
          </p:cNvSpPr>
          <p:nvPr>
            <p:ph type="ftr" sz="quarter" idx="11"/>
          </p:nvPr>
        </p:nvSpPr>
        <p:spPr/>
        <p:txBody>
          <a:bodyPr/>
          <a:lstStyle>
            <a:lvl1pPr defTabSz="912813">
              <a:defRPr>
                <a:solidFill>
                  <a:srgbClr val="66CCFF"/>
                </a:solidFill>
              </a:defRPr>
            </a:lvl1pPr>
          </a:lstStyle>
          <a:p>
            <a:pPr>
              <a:defRPr/>
            </a:pPr>
            <a:endParaRPr lang="bg-BG"/>
          </a:p>
        </p:txBody>
      </p:sp>
      <p:sp>
        <p:nvSpPr>
          <p:cNvPr id="6" name="Slide Number Placeholder 5"/>
          <p:cNvSpPr>
            <a:spLocks noGrp="1"/>
          </p:cNvSpPr>
          <p:nvPr>
            <p:ph type="sldNum" sz="quarter" idx="12"/>
          </p:nvPr>
        </p:nvSpPr>
        <p:spPr/>
        <p:txBody>
          <a:bodyPr/>
          <a:lstStyle>
            <a:lvl1pPr defTabSz="912813">
              <a:defRPr>
                <a:solidFill>
                  <a:srgbClr val="66CCFF"/>
                </a:solidFill>
              </a:defRPr>
            </a:lvl1pPr>
          </a:lstStyle>
          <a:p>
            <a:pPr>
              <a:defRPr/>
            </a:pPr>
            <a:fld id="{EE039341-9FA8-45C2-988A-8BC03620B7BB}" type="slidenum">
              <a:rPr lang="bg-BG"/>
              <a:pPr>
                <a:defRPr/>
              </a:pPr>
              <a:t>‹#›</a:t>
            </a:fld>
            <a:endParaRPr lang="bg-BG"/>
          </a:p>
        </p:txBody>
      </p:sp>
    </p:spTree>
    <p:extLst>
      <p:ext uri="{BB962C8B-B14F-4D97-AF65-F5344CB8AC3E}">
        <p14:creationId xmlns:p14="http://schemas.microsoft.com/office/powerpoint/2010/main" val="2648455486"/>
      </p:ext>
    </p:extLst>
  </p:cSld>
  <p:clrMapOvr>
    <a:masterClrMapping/>
  </p:clrMapOvr>
  <p:transition spd="slow">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2-Column Text">
    <p:spTree>
      <p:nvGrpSpPr>
        <p:cNvPr id="1" name=""/>
        <p:cNvGrpSpPr/>
        <p:nvPr/>
      </p:nvGrpSpPr>
      <p:grpSpPr>
        <a:xfrm>
          <a:off x="0" y="0"/>
          <a:ext cx="0" cy="0"/>
          <a:chOff x="0" y="0"/>
          <a:chExt cx="0" cy="0"/>
        </a:xfrm>
      </p:grpSpPr>
      <p:sp>
        <p:nvSpPr>
          <p:cNvPr id="4" name="Rectangle 4"/>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Rectangle 11"/>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Title 7"/>
          <p:cNvSpPr>
            <a:spLocks noGrp="1"/>
          </p:cNvSpPr>
          <p:nvPr>
            <p:ph type="title"/>
          </p:nvPr>
        </p:nvSpPr>
        <p:spPr>
          <a:xfrm>
            <a:off x="457200" y="359465"/>
            <a:ext cx="8229600" cy="1143000"/>
          </a:xfrm>
          <a:prstGeom prst="rect">
            <a:avLst/>
          </a:prstGeom>
        </p:spPr>
        <p:txBody>
          <a:bodyPr anchor="b" anchorCtr="0">
            <a:normAutofit/>
          </a:bodyPr>
          <a:lstStyle/>
          <a:p>
            <a:pPr algn="l"/>
            <a:r>
              <a:rPr lang="en-US" smtClean="0"/>
              <a:t>Click to edit Master title style</a:t>
            </a:r>
            <a:endParaRPr lang="en-US"/>
          </a:p>
        </p:txBody>
      </p:sp>
      <p:sp>
        <p:nvSpPr>
          <p:cNvPr id="10" name="Date Placeholder 9"/>
          <p:cNvSpPr>
            <a:spLocks noGrp="1"/>
          </p:cNvSpPr>
          <p:nvPr>
            <p:ph type="dt" sz="half" idx="10"/>
          </p:nvPr>
        </p:nvSpPr>
        <p:spPr/>
        <p:txBody>
          <a:bodyPr/>
          <a:lstStyle/>
          <a:p>
            <a:fld id="{9E01D1E4-F984-4523-823C-E00FEB781551}" type="datetimeFigureOut">
              <a:rPr lang="bg-BG" smtClean="0"/>
              <a:pPr/>
              <a:t>16.7.2019 г.</a:t>
            </a:fld>
            <a:endParaRPr lang="bg-BG"/>
          </a:p>
        </p:txBody>
      </p:sp>
      <p:sp>
        <p:nvSpPr>
          <p:cNvPr id="12" name="Slide Number Placeholder 11"/>
          <p:cNvSpPr>
            <a:spLocks noGrp="1"/>
          </p:cNvSpPr>
          <p:nvPr>
            <p:ph type="sldNum" sz="quarter" idx="11"/>
          </p:nvPr>
        </p:nvSpPr>
        <p:spPr/>
        <p:txBody>
          <a:bodyPr/>
          <a:lstStyle/>
          <a:p>
            <a:fld id="{73EFCC98-8EF7-4126-9593-A3F97A777A4F}" type="slidenum">
              <a:rPr lang="bg-BG" smtClean="0"/>
              <a:pPr/>
              <a:t>‹#›</a:t>
            </a:fld>
            <a:endParaRPr lang="bg-BG"/>
          </a:p>
        </p:txBody>
      </p:sp>
      <p:sp>
        <p:nvSpPr>
          <p:cNvPr id="13" name="Footer Placeholder 12"/>
          <p:cNvSpPr>
            <a:spLocks noGrp="1"/>
          </p:cNvSpPr>
          <p:nvPr>
            <p:ph type="ftr" sz="quarter" idx="12"/>
          </p:nvPr>
        </p:nvSpPr>
        <p:spPr/>
        <p:txBody>
          <a:bodyPr/>
          <a:lstStyle/>
          <a:p>
            <a:endParaRPr lang="bg-BG"/>
          </a:p>
        </p:txBody>
      </p:sp>
    </p:spTree>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6" name="Rectangle 1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Title 6"/>
          <p:cNvSpPr>
            <a:spLocks noGrp="1"/>
          </p:cNvSpPr>
          <p:nvPr>
            <p:ph type="title"/>
          </p:nvPr>
        </p:nvSpPr>
        <p:spPr>
          <a:xfrm>
            <a:off x="457200" y="359465"/>
            <a:ext cx="8229600" cy="1143000"/>
          </a:xfrm>
          <a:prstGeom prst="rect">
            <a:avLst/>
          </a:prstGeom>
        </p:spPr>
        <p:txBody>
          <a:bodyPr anchor="b" anchorCtr="0">
            <a:normAutofit/>
          </a:bodyPr>
          <a:lstStyle/>
          <a:p>
            <a:pPr algn="l"/>
            <a:r>
              <a:rPr lang="en-US" smtClean="0"/>
              <a:t>Click to edit Master title style</a:t>
            </a:r>
            <a:endParaRPr lang="en-US"/>
          </a:p>
        </p:txBody>
      </p:sp>
      <p:sp>
        <p:nvSpPr>
          <p:cNvPr id="8" name="Date Placeholder 7"/>
          <p:cNvSpPr>
            <a:spLocks noGrp="1"/>
          </p:cNvSpPr>
          <p:nvPr>
            <p:ph type="dt" sz="half" idx="10"/>
          </p:nvPr>
        </p:nvSpPr>
        <p:spPr/>
        <p:txBody>
          <a:bodyPr/>
          <a:lstStyle/>
          <a:p>
            <a:fld id="{9E01D1E4-F984-4523-823C-E00FEB781551}" type="datetimeFigureOut">
              <a:rPr lang="bg-BG" smtClean="0"/>
              <a:pPr/>
              <a:t>16.7.2019 г.</a:t>
            </a:fld>
            <a:endParaRPr lang="bg-BG"/>
          </a:p>
        </p:txBody>
      </p:sp>
      <p:sp>
        <p:nvSpPr>
          <p:cNvPr id="9" name="Slide Number Placeholder 8"/>
          <p:cNvSpPr>
            <a:spLocks noGrp="1"/>
          </p:cNvSpPr>
          <p:nvPr>
            <p:ph type="sldNum" sz="quarter" idx="11"/>
          </p:nvPr>
        </p:nvSpPr>
        <p:spPr/>
        <p:txBody>
          <a:bodyPr/>
          <a:lstStyle/>
          <a:p>
            <a:fld id="{73EFCC98-8EF7-4126-9593-A3F97A777A4F}" type="slidenum">
              <a:rPr lang="bg-BG" smtClean="0"/>
              <a:pPr/>
              <a:t>‹#›</a:t>
            </a:fld>
            <a:endParaRPr lang="bg-BG"/>
          </a:p>
        </p:txBody>
      </p:sp>
      <p:sp>
        <p:nvSpPr>
          <p:cNvPr id="10" name="Footer Placeholder 9"/>
          <p:cNvSpPr>
            <a:spLocks noGrp="1"/>
          </p:cNvSpPr>
          <p:nvPr>
            <p:ph type="ftr" sz="quarter" idx="12"/>
          </p:nvPr>
        </p:nvSpPr>
        <p:spPr/>
        <p:txBody>
          <a:bodyPr/>
          <a:lstStyle/>
          <a:p>
            <a:endParaRPr lang="bg-BG"/>
          </a:p>
        </p:txBody>
      </p:sp>
    </p:spTree>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2 Content">
    <p:spTree>
      <p:nvGrpSpPr>
        <p:cNvPr id="1" name=""/>
        <p:cNvGrpSpPr/>
        <p:nvPr/>
      </p:nvGrpSpPr>
      <p:grpSpPr>
        <a:xfrm>
          <a:off x="0" y="0"/>
          <a:ext cx="0" cy="0"/>
          <a:chOff x="0" y="0"/>
          <a:chExt cx="0" cy="0"/>
        </a:xfrm>
      </p:grpSpPr>
      <p:sp>
        <p:nvSpPr>
          <p:cNvPr id="30" name="Rectangle 30"/>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 name="Rectangle 17"/>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Title 7"/>
          <p:cNvSpPr>
            <a:spLocks noGrp="1"/>
          </p:cNvSpPr>
          <p:nvPr>
            <p:ph type="title"/>
          </p:nvPr>
        </p:nvSpPr>
        <p:spPr>
          <a:xfrm>
            <a:off x="457200" y="359465"/>
            <a:ext cx="8229600" cy="1143000"/>
          </a:xfrm>
          <a:prstGeom prst="rect">
            <a:avLst/>
          </a:prstGeom>
        </p:spPr>
        <p:txBody>
          <a:bodyPr anchor="b" anchorCtr="0">
            <a:normAutofit/>
          </a:bodyPr>
          <a:lstStyle/>
          <a:p>
            <a:pPr algn="l"/>
            <a:r>
              <a:rPr lang="en-US" smtClean="0"/>
              <a:t>Click to edit Master title style</a:t>
            </a:r>
            <a:endParaRPr lang="en-US"/>
          </a:p>
        </p:txBody>
      </p:sp>
      <p:sp>
        <p:nvSpPr>
          <p:cNvPr id="9" name="Date Placeholder 8"/>
          <p:cNvSpPr>
            <a:spLocks noGrp="1"/>
          </p:cNvSpPr>
          <p:nvPr>
            <p:ph type="dt" sz="half" idx="10"/>
          </p:nvPr>
        </p:nvSpPr>
        <p:spPr/>
        <p:txBody>
          <a:bodyPr/>
          <a:lstStyle/>
          <a:p>
            <a:fld id="{9E01D1E4-F984-4523-823C-E00FEB781551}" type="datetimeFigureOut">
              <a:rPr lang="bg-BG" smtClean="0"/>
              <a:pPr/>
              <a:t>16.7.2019 г.</a:t>
            </a:fld>
            <a:endParaRPr lang="bg-BG"/>
          </a:p>
        </p:txBody>
      </p:sp>
      <p:sp>
        <p:nvSpPr>
          <p:cNvPr id="10" name="Slide Number Placeholder 9"/>
          <p:cNvSpPr>
            <a:spLocks noGrp="1"/>
          </p:cNvSpPr>
          <p:nvPr>
            <p:ph type="sldNum" sz="quarter" idx="11"/>
          </p:nvPr>
        </p:nvSpPr>
        <p:spPr/>
        <p:txBody>
          <a:bodyPr/>
          <a:lstStyle/>
          <a:p>
            <a:fld id="{73EFCC98-8EF7-4126-9593-A3F97A777A4F}" type="slidenum">
              <a:rPr lang="bg-BG" smtClean="0"/>
              <a:pPr/>
              <a:t>‹#›</a:t>
            </a:fld>
            <a:endParaRPr lang="bg-BG"/>
          </a:p>
        </p:txBody>
      </p:sp>
      <p:sp>
        <p:nvSpPr>
          <p:cNvPr id="11" name="Footer Placeholder 10"/>
          <p:cNvSpPr>
            <a:spLocks noGrp="1"/>
          </p:cNvSpPr>
          <p:nvPr>
            <p:ph type="ftr" sz="quarter" idx="12"/>
          </p:nvPr>
        </p:nvSpPr>
        <p:spPr/>
        <p:txBody>
          <a:bodyPr/>
          <a:lstStyle/>
          <a:p>
            <a:endParaRPr lang="bg-BG"/>
          </a:p>
        </p:txBody>
      </p:sp>
    </p:spTree>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752600"/>
            <a:ext cx="3200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14800" y="1752600"/>
            <a:ext cx="3200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1896607"/>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533400"/>
            <a:ext cx="77724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3" name="Rectangle 4"/>
          <p:cNvSpPr>
            <a:spLocks noGrp="1" noChangeArrowheads="1"/>
          </p:cNvSpPr>
          <p:nvPr>
            <p:ph type="dt" sz="half" idx="10"/>
          </p:nvPr>
        </p:nvSpPr>
        <p:spPr>
          <a:xfrm>
            <a:off x="628650" y="6356350"/>
            <a:ext cx="936625" cy="365125"/>
          </a:xfrm>
        </p:spPr>
        <p:txBody>
          <a:bodyPr/>
          <a:lstStyle>
            <a:lvl1pPr fontAlgn="base">
              <a:spcBef>
                <a:spcPct val="0"/>
              </a:spcBef>
              <a:spcAft>
                <a:spcPct val="0"/>
              </a:spcAft>
              <a:defRPr>
                <a:solidFill>
                  <a:schemeClr val="tx1"/>
                </a:solidFill>
                <a:cs typeface="Arial" charset="0"/>
              </a:defRPr>
            </a:lvl1pPr>
          </a:lstStyle>
          <a:p>
            <a:fld id="{9E01D1E4-F984-4523-823C-E00FEB781551}" type="datetimeFigureOut">
              <a:rPr lang="bg-BG" smtClean="0"/>
              <a:pPr/>
              <a:t>16.7.2019 г.</a:t>
            </a:fld>
            <a:endParaRPr lang="bg-BG"/>
          </a:p>
        </p:txBody>
      </p:sp>
      <p:sp>
        <p:nvSpPr>
          <p:cNvPr id="4" name="Rectangle 5"/>
          <p:cNvSpPr>
            <a:spLocks noGrp="1" noChangeArrowheads="1"/>
          </p:cNvSpPr>
          <p:nvPr>
            <p:ph type="ftr" sz="quarter" idx="11"/>
          </p:nvPr>
        </p:nvSpPr>
        <p:spPr>
          <a:xfrm>
            <a:off x="2360613" y="6356350"/>
            <a:ext cx="4445000" cy="365125"/>
          </a:xfrm>
        </p:spPr>
        <p:txBody>
          <a:bodyPr/>
          <a:lstStyle>
            <a:lvl1pPr fontAlgn="base">
              <a:spcBef>
                <a:spcPct val="0"/>
              </a:spcBef>
              <a:spcAft>
                <a:spcPct val="0"/>
              </a:spcAft>
              <a:defRPr>
                <a:solidFill>
                  <a:schemeClr val="tx1"/>
                </a:solidFill>
                <a:cs typeface="Arial" charset="0"/>
              </a:defRPr>
            </a:lvl1pPr>
          </a:lstStyle>
          <a:p>
            <a:endParaRPr lang="bg-BG"/>
          </a:p>
        </p:txBody>
      </p:sp>
      <p:sp>
        <p:nvSpPr>
          <p:cNvPr id="5" name="Rectangle 6"/>
          <p:cNvSpPr>
            <a:spLocks noGrp="1" noChangeArrowheads="1"/>
          </p:cNvSpPr>
          <p:nvPr>
            <p:ph type="sldNum" sz="quarter" idx="12"/>
          </p:nvPr>
        </p:nvSpPr>
        <p:spPr>
          <a:xfrm>
            <a:off x="7939088" y="6356350"/>
            <a:ext cx="576262" cy="365125"/>
          </a:xfrm>
        </p:spPr>
        <p:txBody>
          <a:bodyPr/>
          <a:lstStyle>
            <a:lvl1pPr algn="l" fontAlgn="base">
              <a:spcBef>
                <a:spcPct val="0"/>
              </a:spcBef>
              <a:spcAft>
                <a:spcPct val="0"/>
              </a:spcAft>
              <a:defRPr>
                <a:solidFill>
                  <a:schemeClr val="tx1"/>
                </a:solidFill>
                <a:cs typeface="Arial" charset="0"/>
              </a:defRPr>
            </a:lvl1pPr>
          </a:lstStyle>
          <a:p>
            <a:fld id="{73EFCC98-8EF7-4126-9593-A3F97A777A4F}" type="slidenum">
              <a:rPr lang="bg-BG" smtClean="0"/>
              <a:pPr/>
              <a:t>‹#›</a:t>
            </a:fld>
            <a:endParaRPr lang="bg-BG"/>
          </a:p>
        </p:txBody>
      </p:sp>
    </p:spTree>
    <p:extLst>
      <p:ext uri="{BB962C8B-B14F-4D97-AF65-F5344CB8AC3E}">
        <p14:creationId xmlns:p14="http://schemas.microsoft.com/office/powerpoint/2010/main" val="3870618002"/>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7.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hade val="85000"/>
          </a:schemeClr>
        </a:solidFill>
        <a:effectLst/>
      </p:bgPr>
    </p:bg>
    <p:spTree>
      <p:nvGrpSpPr>
        <p:cNvPr id="1" name=""/>
        <p:cNvGrpSpPr/>
        <p:nvPr/>
      </p:nvGrpSpPr>
      <p:grpSpPr>
        <a:xfrm>
          <a:off x="0" y="0"/>
          <a:ext cx="0" cy="0"/>
          <a:chOff x="0" y="0"/>
          <a:chExt cx="0" cy="0"/>
        </a:xfrm>
      </p:grpSpPr>
      <p:pic>
        <p:nvPicPr>
          <p:cNvPr id="8" name="image5.png"/>
          <p:cNvPicPr>
            <a:picLocks noChangeAspect="1"/>
          </p:cNvPicPr>
          <p:nvPr/>
        </p:nvPicPr>
        <p:blipFill>
          <a:blip r:embed="rId14">
            <a:duotone>
              <a:schemeClr val="accent1"/>
              <a:srgbClr val="FFFFFF"/>
            </a:duotone>
          </a:blip>
          <a:stretch>
            <a:fillRect/>
          </a:stretch>
        </p:blipFill>
        <p:spPr>
          <a:xfrm>
            <a:off x="571" y="428"/>
            <a:ext cx="9142858" cy="6857143"/>
          </a:xfrm>
          <a:prstGeom prst="rect">
            <a:avLst/>
          </a:prstGeom>
          <a:noFill/>
          <a:ln>
            <a:noFill/>
          </a:ln>
        </p:spPr>
      </p:pic>
      <p:pic>
        <p:nvPicPr>
          <p:cNvPr id="9" name="image6.png"/>
          <p:cNvPicPr>
            <a:picLocks noChangeAspect="1"/>
          </p:cNvPicPr>
          <p:nvPr/>
        </p:nvPicPr>
        <p:blipFill>
          <a:blip r:embed="rId15"/>
          <a:stretch>
            <a:fillRect/>
          </a:stretch>
        </p:blipFill>
        <p:spPr>
          <a:xfrm>
            <a:off x="571" y="428"/>
            <a:ext cx="9142858" cy="6857143"/>
          </a:xfrm>
          <a:prstGeom prst="rect">
            <a:avLst/>
          </a:prstGeom>
          <a:noFill/>
          <a:ln>
            <a:noFill/>
          </a:ln>
        </p:spPr>
      </p:pic>
      <p:sp>
        <p:nvSpPr>
          <p:cNvPr id="30" name="Rectangle 30"/>
          <p:cNvSpPr>
            <a:spLocks noGrp="1"/>
          </p:cNvSpPr>
          <p:nvPr>
            <p:ph type="title"/>
          </p:nvPr>
        </p:nvSpPr>
        <p:spPr>
          <a:xfrm>
            <a:off x="457200" y="359465"/>
            <a:ext cx="8229600" cy="1143000"/>
          </a:xfrm>
          <a:prstGeom prst="rect">
            <a:avLst/>
          </a:prstGeom>
        </p:spPr>
        <p:txBody>
          <a:bodyPr anchor="b" anchorCtr="0">
            <a:normAutofit/>
          </a:bodyPr>
          <a:lstStyle/>
          <a:p>
            <a:pPr algn="l"/>
            <a:r>
              <a:rPr lang="en-US" dirty="0" smtClean="0"/>
              <a:t>Click to edit Master title style</a:t>
            </a:r>
            <a:endParaRPr lang="en-US" dirty="0"/>
          </a:p>
        </p:txBody>
      </p:sp>
      <p:sp>
        <p:nvSpPr>
          <p:cNvPr id="12" name="Rectangle 12"/>
          <p:cNvSpPr>
            <a:spLocks noGrp="1"/>
          </p:cNvSpPr>
          <p:nvPr>
            <p:ph type="body" idx="1"/>
          </p:nvPr>
        </p:nvSpPr>
        <p:spPr>
          <a:xfrm>
            <a:off x="457200" y="1600200"/>
            <a:ext cx="8229600" cy="4525963"/>
          </a:xfrm>
          <a:prstGeom prst="rect">
            <a:avLst/>
          </a:prstGeo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 name="Rectangle 6"/>
          <p:cNvSpPr>
            <a:spLocks noGrp="1"/>
          </p:cNvSpPr>
          <p:nvPr>
            <p:ph type="dt" sz="half" idx="2"/>
          </p:nvPr>
        </p:nvSpPr>
        <p:spPr>
          <a:xfrm>
            <a:off x="457200" y="6245225"/>
            <a:ext cx="2133600" cy="476250"/>
          </a:xfrm>
          <a:prstGeom prst="rect">
            <a:avLst/>
          </a:prstGeom>
        </p:spPr>
        <p:txBody>
          <a:bodyPr/>
          <a:lstStyle>
            <a:lvl1pPr>
              <a:defRPr sz="1000">
                <a:latin typeface="+mn-lt"/>
              </a:defRPr>
            </a:lvl1pPr>
          </a:lstStyle>
          <a:p>
            <a:fld id="{9E01D1E4-F984-4523-823C-E00FEB781551}" type="datetimeFigureOut">
              <a:rPr lang="bg-BG" smtClean="0"/>
              <a:pPr/>
              <a:t>16.7.2019 г.</a:t>
            </a:fld>
            <a:endParaRPr lang="bg-BG"/>
          </a:p>
        </p:txBody>
      </p:sp>
      <p:sp>
        <p:nvSpPr>
          <p:cNvPr id="20" name="Rectangle 20"/>
          <p:cNvSpPr>
            <a:spLocks noGrp="1"/>
          </p:cNvSpPr>
          <p:nvPr>
            <p:ph type="ftr" sz="quarter" idx="3"/>
          </p:nvPr>
        </p:nvSpPr>
        <p:spPr>
          <a:xfrm>
            <a:off x="3124200" y="6245225"/>
            <a:ext cx="2895600" cy="476250"/>
          </a:xfrm>
          <a:prstGeom prst="rect">
            <a:avLst/>
          </a:prstGeom>
        </p:spPr>
        <p:txBody>
          <a:bodyPr/>
          <a:lstStyle>
            <a:lvl1pPr algn="ctr">
              <a:defRPr sz="1000">
                <a:latin typeface="+mn-lt"/>
              </a:defRPr>
            </a:lvl1pPr>
          </a:lstStyle>
          <a:p>
            <a:endParaRPr lang="bg-BG"/>
          </a:p>
        </p:txBody>
      </p:sp>
      <p:sp>
        <p:nvSpPr>
          <p:cNvPr id="21" name="Rectangle 21"/>
          <p:cNvSpPr>
            <a:spLocks noGrp="1"/>
          </p:cNvSpPr>
          <p:nvPr>
            <p:ph type="sldNum" sz="quarter" idx="4"/>
          </p:nvPr>
        </p:nvSpPr>
        <p:spPr>
          <a:xfrm>
            <a:off x="6553200" y="6245225"/>
            <a:ext cx="2133600" cy="476250"/>
          </a:xfrm>
          <a:prstGeom prst="rect">
            <a:avLst/>
          </a:prstGeom>
        </p:spPr>
        <p:txBody>
          <a:bodyPr/>
          <a:lstStyle>
            <a:lvl1pPr>
              <a:defRPr sz="1000">
                <a:latin typeface="+mn-lt"/>
              </a:defRPr>
            </a:lvl1pPr>
          </a:lstStyle>
          <a:p>
            <a:fld id="{73EFCC98-8EF7-4126-9593-A3F97A777A4F}" type="slidenum">
              <a:rPr lang="bg-BG" smtClean="0"/>
              <a:pPr/>
              <a:t>‹#›</a:t>
            </a:fld>
            <a:endParaRPr lang="bg-BG"/>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83" r:id="rId10"/>
    <p:sldLayoutId id="2147483697" r:id="rId11"/>
    <p:sldLayoutId id="2147483725" r:id="rId12"/>
  </p:sldLayoutIdLst>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txStyles>
    <p:titleStyle>
      <a:defPPr>
        <a:defRPr sz="4400">
          <a:solidFill>
            <a:schemeClr val="tx1"/>
          </a:solidFill>
          <a:latin typeface="+mj-lt"/>
          <a:ea typeface="+mj-ea"/>
          <a:cs typeface="+mj-cs"/>
        </a:defRPr>
      </a:defPPr>
      <a:lvl1pPr algn="ctr" eaLnBrk="1" hangingPunct="1">
        <a:buNone/>
        <a:defRPr sz="2400" b="1">
          <a:solidFill>
            <a:schemeClr val="tx1">
              <a:alpha val="100000"/>
            </a:schemeClr>
          </a:solidFill>
          <a:latin typeface="Times New Roman" pitchFamily="18" charset="0"/>
          <a:cs typeface="Times New Roman" pitchFamily="18" charset="0"/>
        </a:defRPr>
      </a:lvl1pPr>
    </p:titleStyle>
    <p:bodyStyle>
      <a:defPPr>
        <a:defRPr>
          <a:solidFill>
            <a:schemeClr val="tx1"/>
          </a:solidFill>
          <a:latin typeface="+mn-lt"/>
          <a:ea typeface="+mn-ea"/>
          <a:cs typeface="+mn-cs"/>
        </a:defRPr>
      </a:defPPr>
      <a:lvl1pPr marL="342900" indent="-342900" eaLnBrk="1" hangingPunct="1">
        <a:lnSpc>
          <a:spcPct val="150000"/>
        </a:lnSpc>
        <a:buChar char="•"/>
        <a:defRPr sz="1800">
          <a:latin typeface="Times New Roman" pitchFamily="18" charset="0"/>
          <a:cs typeface="Times New Roman" pitchFamily="18" charset="0"/>
        </a:defRPr>
      </a:lvl1pPr>
      <a:lvl2pPr marL="742950" indent="-285750" eaLnBrk="1" hangingPunct="1">
        <a:lnSpc>
          <a:spcPct val="150000"/>
        </a:lnSpc>
        <a:buChar char="–"/>
        <a:defRPr sz="1800">
          <a:latin typeface="Times New Roman" pitchFamily="18" charset="0"/>
          <a:cs typeface="Times New Roman" pitchFamily="18" charset="0"/>
        </a:defRPr>
      </a:lvl2pPr>
      <a:lvl3pPr marL="1143000" indent="-228600" eaLnBrk="1" hangingPunct="1">
        <a:lnSpc>
          <a:spcPct val="150000"/>
        </a:lnSpc>
        <a:buChar char="•"/>
        <a:defRPr sz="1800">
          <a:latin typeface="Times New Roman" pitchFamily="18" charset="0"/>
          <a:cs typeface="Times New Roman" pitchFamily="18" charset="0"/>
        </a:defRPr>
      </a:lvl3pPr>
      <a:lvl4pPr marL="1600200" indent="-228600" eaLnBrk="1" hangingPunct="1">
        <a:lnSpc>
          <a:spcPct val="150000"/>
        </a:lnSpc>
        <a:buChar char="–"/>
        <a:defRPr sz="1800">
          <a:latin typeface="Times New Roman" pitchFamily="18" charset="0"/>
          <a:cs typeface="Times New Roman" pitchFamily="18" charset="0"/>
        </a:defRPr>
      </a:lvl4pPr>
      <a:lvl5pPr marL="2057400" indent="-228600" eaLnBrk="1" hangingPunct="1">
        <a:lnSpc>
          <a:spcPct val="150000"/>
        </a:lnSpc>
        <a:buChar char="»"/>
        <a:defRPr sz="1800">
          <a:latin typeface="Times New Roman" pitchFamily="18" charset="0"/>
          <a:cs typeface="Times New Roman" pitchFamily="18" charset="0"/>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p:bodyStyle>
    <p:otherStyle>
      <a:defPPr>
        <a:defRPr>
          <a:solidFill>
            <a:schemeClr val="tx1"/>
          </a:solidFill>
          <a:latin typeface="+mn-lt"/>
          <a:ea typeface="+mn-ea"/>
          <a:cs typeface="+mn-cs"/>
        </a:defRPr>
      </a:defPPr>
      <a:lvl1pPr marL="0" eaLnBrk="1"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72420"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1400" u="none" smtClean="0"/>
            </a:lvl1pPr>
          </a:lstStyle>
          <a:p>
            <a:pPr fontAlgn="base">
              <a:spcBef>
                <a:spcPct val="0"/>
              </a:spcBef>
              <a:spcAft>
                <a:spcPct val="0"/>
              </a:spcAft>
              <a:defRPr/>
            </a:pPr>
            <a:endParaRPr lang="en-GB">
              <a:solidFill>
                <a:srgbClr val="000000"/>
              </a:solidFill>
            </a:endParaRPr>
          </a:p>
        </p:txBody>
      </p:sp>
      <p:sp>
        <p:nvSpPr>
          <p:cNvPr id="572421"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u="none" smtClean="0"/>
            </a:lvl1pPr>
          </a:lstStyle>
          <a:p>
            <a:pPr algn="ctr" fontAlgn="base">
              <a:spcBef>
                <a:spcPct val="0"/>
              </a:spcBef>
              <a:spcAft>
                <a:spcPct val="0"/>
              </a:spcAft>
              <a:defRPr/>
            </a:pPr>
            <a:endParaRPr lang="en-GB">
              <a:solidFill>
                <a:srgbClr val="000000"/>
              </a:solidFill>
            </a:endParaRPr>
          </a:p>
        </p:txBody>
      </p:sp>
      <p:sp>
        <p:nvSpPr>
          <p:cNvPr id="572422"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u="none" smtClean="0"/>
            </a:lvl1pPr>
          </a:lstStyle>
          <a:p>
            <a:pPr fontAlgn="base">
              <a:spcBef>
                <a:spcPct val="0"/>
              </a:spcBef>
              <a:spcAft>
                <a:spcPct val="0"/>
              </a:spcAft>
              <a:defRPr/>
            </a:pPr>
            <a:fld id="{732DFA64-D4AD-4D10-AB0D-DFD155DE47D4}" type="slidenum">
              <a:rPr lang="en-GB">
                <a:solidFill>
                  <a:srgbClr val="000000"/>
                </a:solidFill>
              </a:rPr>
              <a:pPr fontAlgn="base">
                <a:spcBef>
                  <a:spcPct val="0"/>
                </a:spcBef>
                <a:spcAft>
                  <a:spcPct val="0"/>
                </a:spcAft>
                <a:defRPr/>
              </a:pPr>
              <a:t>‹#›</a:t>
            </a:fld>
            <a:endParaRPr lang="en-GB">
              <a:solidFill>
                <a:srgbClr val="000000"/>
              </a:solidFill>
            </a:endParaRPr>
          </a:p>
        </p:txBody>
      </p:sp>
    </p:spTree>
    <p:extLst>
      <p:ext uri="{BB962C8B-B14F-4D97-AF65-F5344CB8AC3E}">
        <p14:creationId xmlns:p14="http://schemas.microsoft.com/office/powerpoint/2010/main" val="70067802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5334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2514600"/>
            <a:ext cx="7772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l">
              <a:defRPr sz="1400" u="none">
                <a:solidFill>
                  <a:srgbClr val="005B48"/>
                </a:solidFill>
              </a:defRPr>
            </a:lvl1pPr>
          </a:lstStyle>
          <a:p>
            <a:pPr fontAlgn="base">
              <a:spcBef>
                <a:spcPct val="0"/>
              </a:spcBef>
              <a:spcAft>
                <a:spcPct val="0"/>
              </a:spcAft>
              <a:defRPr/>
            </a:pPr>
            <a:endParaRPr lang="en-US"/>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defRPr sz="1400" u="none">
                <a:solidFill>
                  <a:srgbClr val="005B48"/>
                </a:solidFill>
              </a:defRPr>
            </a:lvl1pPr>
          </a:lstStyle>
          <a:p>
            <a:pPr algn="ctr" fontAlgn="base">
              <a:spcBef>
                <a:spcPct val="0"/>
              </a:spcBef>
              <a:spcAft>
                <a:spcPct val="0"/>
              </a:spcAft>
              <a:defRPr/>
            </a:pPr>
            <a:endParaRPr lang="en-US"/>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a:defRPr sz="1400" u="none">
                <a:solidFill>
                  <a:srgbClr val="005B48"/>
                </a:solidFill>
              </a:defRPr>
            </a:lvl1pPr>
          </a:lstStyle>
          <a:p>
            <a:pPr fontAlgn="base">
              <a:spcBef>
                <a:spcPct val="0"/>
              </a:spcBef>
              <a:spcAft>
                <a:spcPct val="0"/>
              </a:spcAft>
              <a:defRPr/>
            </a:pPr>
            <a:fld id="{F2511F56-57C4-4500-B128-77167A173709}" type="slidenum">
              <a:rPr lang="en-US"/>
              <a:pPr fontAlgn="base">
                <a:spcBef>
                  <a:spcPct val="0"/>
                </a:spcBef>
                <a:spcAft>
                  <a:spcPct val="0"/>
                </a:spcAft>
                <a:defRPr/>
              </a:pPr>
              <a:t>‹#›</a:t>
            </a:fld>
            <a:endParaRPr lang="en-US"/>
          </a:p>
        </p:txBody>
      </p:sp>
      <p:sp>
        <p:nvSpPr>
          <p:cNvPr id="1031"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p:spPr>
        <p:txBody>
          <a:bodyPr wrap="none" anchor="ctr"/>
          <a:lstStyle/>
          <a:p>
            <a:pPr algn="ctr" fontAlgn="base">
              <a:spcBef>
                <a:spcPct val="0"/>
              </a:spcBef>
              <a:spcAft>
                <a:spcPct val="0"/>
              </a:spcAft>
              <a:defRPr/>
            </a:pPr>
            <a:endParaRPr lang="en-US" sz="2400">
              <a:solidFill>
                <a:srgbClr val="005B48"/>
              </a:solidFill>
            </a:endParaRPr>
          </a:p>
        </p:txBody>
      </p:sp>
    </p:spTree>
    <p:extLst>
      <p:ext uri="{BB962C8B-B14F-4D97-AF65-F5344CB8AC3E}">
        <p14:creationId xmlns:p14="http://schemas.microsoft.com/office/powerpoint/2010/main" val="390813459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ransition spd="med">
    <p:random/>
  </p:transition>
  <p:txStyles>
    <p:titleStyle>
      <a:lvl1pPr algn="ctr" rtl="0" eaLnBrk="0" fontAlgn="base" hangingPunct="0">
        <a:spcBef>
          <a:spcPct val="0"/>
        </a:spcBef>
        <a:spcAft>
          <a:spcPct val="0"/>
        </a:spcAft>
        <a:defRPr sz="4400">
          <a:solidFill>
            <a:srgbClr val="005B48"/>
          </a:solidFill>
          <a:latin typeface="+mj-lt"/>
          <a:ea typeface="+mj-ea"/>
          <a:cs typeface="+mj-cs"/>
        </a:defRPr>
      </a:lvl1pPr>
      <a:lvl2pPr algn="ctr" rtl="0" eaLnBrk="0" fontAlgn="base" hangingPunct="0">
        <a:spcBef>
          <a:spcPct val="0"/>
        </a:spcBef>
        <a:spcAft>
          <a:spcPct val="0"/>
        </a:spcAft>
        <a:defRPr sz="4400">
          <a:solidFill>
            <a:srgbClr val="005B48"/>
          </a:solidFill>
          <a:latin typeface="Arial" charset="0"/>
        </a:defRPr>
      </a:lvl2pPr>
      <a:lvl3pPr algn="ctr" rtl="0" eaLnBrk="0" fontAlgn="base" hangingPunct="0">
        <a:spcBef>
          <a:spcPct val="0"/>
        </a:spcBef>
        <a:spcAft>
          <a:spcPct val="0"/>
        </a:spcAft>
        <a:defRPr sz="4400">
          <a:solidFill>
            <a:srgbClr val="005B48"/>
          </a:solidFill>
          <a:latin typeface="Arial" charset="0"/>
        </a:defRPr>
      </a:lvl3pPr>
      <a:lvl4pPr algn="ctr" rtl="0" eaLnBrk="0" fontAlgn="base" hangingPunct="0">
        <a:spcBef>
          <a:spcPct val="0"/>
        </a:spcBef>
        <a:spcAft>
          <a:spcPct val="0"/>
        </a:spcAft>
        <a:defRPr sz="4400">
          <a:solidFill>
            <a:srgbClr val="005B48"/>
          </a:solidFill>
          <a:latin typeface="Arial" charset="0"/>
        </a:defRPr>
      </a:lvl4pPr>
      <a:lvl5pPr algn="ctr" rtl="0" eaLnBrk="0" fontAlgn="base" hangingPunct="0">
        <a:spcBef>
          <a:spcPct val="0"/>
        </a:spcBef>
        <a:spcAft>
          <a:spcPct val="0"/>
        </a:spcAft>
        <a:defRPr sz="4400">
          <a:solidFill>
            <a:srgbClr val="005B48"/>
          </a:solidFill>
          <a:latin typeface="Arial" charset="0"/>
        </a:defRPr>
      </a:lvl5pPr>
      <a:lvl6pPr marL="457200" algn="ctr" rtl="0" fontAlgn="base">
        <a:spcBef>
          <a:spcPct val="0"/>
        </a:spcBef>
        <a:spcAft>
          <a:spcPct val="0"/>
        </a:spcAft>
        <a:defRPr sz="4400">
          <a:solidFill>
            <a:srgbClr val="005B48"/>
          </a:solidFill>
          <a:latin typeface="Arial" charset="0"/>
        </a:defRPr>
      </a:lvl6pPr>
      <a:lvl7pPr marL="914400" algn="ctr" rtl="0" fontAlgn="base">
        <a:spcBef>
          <a:spcPct val="0"/>
        </a:spcBef>
        <a:spcAft>
          <a:spcPct val="0"/>
        </a:spcAft>
        <a:defRPr sz="4400">
          <a:solidFill>
            <a:srgbClr val="005B48"/>
          </a:solidFill>
          <a:latin typeface="Arial" charset="0"/>
        </a:defRPr>
      </a:lvl7pPr>
      <a:lvl8pPr marL="1371600" algn="ctr" rtl="0" fontAlgn="base">
        <a:spcBef>
          <a:spcPct val="0"/>
        </a:spcBef>
        <a:spcAft>
          <a:spcPct val="0"/>
        </a:spcAft>
        <a:defRPr sz="4400">
          <a:solidFill>
            <a:srgbClr val="005B48"/>
          </a:solidFill>
          <a:latin typeface="Arial" charset="0"/>
        </a:defRPr>
      </a:lvl8pPr>
      <a:lvl9pPr marL="1828800" algn="ctr" rtl="0" fontAlgn="base">
        <a:spcBef>
          <a:spcPct val="0"/>
        </a:spcBef>
        <a:spcAft>
          <a:spcPct val="0"/>
        </a:spcAft>
        <a:defRPr sz="4400">
          <a:solidFill>
            <a:srgbClr val="005B48"/>
          </a:solidFill>
          <a:latin typeface="Arial" charset="0"/>
        </a:defRPr>
      </a:lvl9pPr>
    </p:titleStyle>
    <p:bodyStyle>
      <a:lvl1pPr marL="342900" indent="-342900" algn="l" rtl="0" eaLnBrk="0" fontAlgn="base" hangingPunct="0">
        <a:spcBef>
          <a:spcPct val="20000"/>
        </a:spcBef>
        <a:spcAft>
          <a:spcPct val="0"/>
        </a:spcAft>
        <a:buChar char="•"/>
        <a:defRPr sz="3200">
          <a:solidFill>
            <a:srgbClr val="005B48"/>
          </a:solidFill>
          <a:latin typeface="+mn-lt"/>
          <a:ea typeface="+mn-ea"/>
          <a:cs typeface="+mn-cs"/>
        </a:defRPr>
      </a:lvl1pPr>
      <a:lvl2pPr marL="742950" indent="-285750" algn="l" rtl="0" eaLnBrk="0" fontAlgn="base" hangingPunct="0">
        <a:spcBef>
          <a:spcPct val="20000"/>
        </a:spcBef>
        <a:spcAft>
          <a:spcPct val="0"/>
        </a:spcAft>
        <a:buChar char="–"/>
        <a:defRPr sz="2800">
          <a:solidFill>
            <a:srgbClr val="005B48"/>
          </a:solidFill>
          <a:latin typeface="+mn-lt"/>
        </a:defRPr>
      </a:lvl2pPr>
      <a:lvl3pPr marL="1143000" indent="-228600" algn="l" rtl="0" eaLnBrk="0" fontAlgn="base" hangingPunct="0">
        <a:spcBef>
          <a:spcPct val="20000"/>
        </a:spcBef>
        <a:spcAft>
          <a:spcPct val="0"/>
        </a:spcAft>
        <a:buChar char="•"/>
        <a:defRPr sz="2400">
          <a:solidFill>
            <a:srgbClr val="005B48"/>
          </a:solidFill>
          <a:latin typeface="+mn-lt"/>
        </a:defRPr>
      </a:lvl3pPr>
      <a:lvl4pPr marL="1600200" indent="-228600" algn="l" rtl="0" eaLnBrk="0" fontAlgn="base" hangingPunct="0">
        <a:spcBef>
          <a:spcPct val="20000"/>
        </a:spcBef>
        <a:spcAft>
          <a:spcPct val="0"/>
        </a:spcAft>
        <a:buChar char="–"/>
        <a:defRPr sz="2000">
          <a:solidFill>
            <a:srgbClr val="005B48"/>
          </a:solidFill>
          <a:latin typeface="+mn-lt"/>
        </a:defRPr>
      </a:lvl4pPr>
      <a:lvl5pPr marL="2057400" indent="-228600" algn="l" rtl="0" eaLnBrk="0" fontAlgn="base" hangingPunct="0">
        <a:spcBef>
          <a:spcPct val="20000"/>
        </a:spcBef>
        <a:spcAft>
          <a:spcPct val="0"/>
        </a:spcAft>
        <a:buChar char="»"/>
        <a:defRPr sz="2000">
          <a:solidFill>
            <a:srgbClr val="005B48"/>
          </a:solidFill>
          <a:latin typeface="+mn-lt"/>
        </a:defRPr>
      </a:lvl5pPr>
      <a:lvl6pPr marL="2514600" indent="-228600" algn="l" rtl="0" fontAlgn="base">
        <a:spcBef>
          <a:spcPct val="20000"/>
        </a:spcBef>
        <a:spcAft>
          <a:spcPct val="0"/>
        </a:spcAft>
        <a:buChar char="»"/>
        <a:defRPr sz="2000">
          <a:solidFill>
            <a:srgbClr val="005B48"/>
          </a:solidFill>
          <a:latin typeface="+mn-lt"/>
        </a:defRPr>
      </a:lvl6pPr>
      <a:lvl7pPr marL="2971800" indent="-228600" algn="l" rtl="0" fontAlgn="base">
        <a:spcBef>
          <a:spcPct val="20000"/>
        </a:spcBef>
        <a:spcAft>
          <a:spcPct val="0"/>
        </a:spcAft>
        <a:buChar char="»"/>
        <a:defRPr sz="2000">
          <a:solidFill>
            <a:srgbClr val="005B48"/>
          </a:solidFill>
          <a:latin typeface="+mn-lt"/>
        </a:defRPr>
      </a:lvl7pPr>
      <a:lvl8pPr marL="3429000" indent="-228600" algn="l" rtl="0" fontAlgn="base">
        <a:spcBef>
          <a:spcPct val="20000"/>
        </a:spcBef>
        <a:spcAft>
          <a:spcPct val="0"/>
        </a:spcAft>
        <a:buChar char="»"/>
        <a:defRPr sz="2000">
          <a:solidFill>
            <a:srgbClr val="005B48"/>
          </a:solidFill>
          <a:latin typeface="+mn-lt"/>
        </a:defRPr>
      </a:lvl8pPr>
      <a:lvl9pPr marL="3886200" indent="-228600" algn="l" rtl="0" fontAlgn="base">
        <a:spcBef>
          <a:spcPct val="20000"/>
        </a:spcBef>
        <a:spcAft>
          <a:spcPct val="0"/>
        </a:spcAft>
        <a:buChar char="»"/>
        <a:defRPr sz="2000">
          <a:solidFill>
            <a:srgbClr val="005B48"/>
          </a:solidFill>
          <a:latin typeface="+mn-lt"/>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8" descr="bluebackgorund"/>
          <p:cNvPicPr>
            <a:picLocks noChangeAspect="1" noChangeArrowheads="1"/>
          </p:cNvPicPr>
          <p:nvPr/>
        </p:nvPicPr>
        <p:blipFill>
          <a:blip r:embed="rId14">
            <a:extLst>
              <a:ext uri="{28A0092B-C50C-407E-A947-70E740481C1C}">
                <a14:useLocalDpi xmlns:a14="http://schemas.microsoft.com/office/drawing/2010/main" val="0"/>
              </a:ext>
            </a:extLst>
          </a:blip>
          <a:srcRect l="3816" t="1057" r="4581" b="179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00" name="Rectangle 3"/>
          <p:cNvSpPr>
            <a:spLocks noGrp="1" noChangeArrowheads="1"/>
          </p:cNvSpPr>
          <p:nvPr>
            <p:ph type="body" idx="1"/>
          </p:nvPr>
        </p:nvSpPr>
        <p:spPr bwMode="auto">
          <a:xfrm>
            <a:off x="457200" y="1600200"/>
            <a:ext cx="8229600" cy="370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defTabSz="914400">
              <a:defRPr sz="1400">
                <a:solidFill>
                  <a:srgbClr val="66CCFF"/>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914400">
              <a:defRPr sz="1400">
                <a:solidFill>
                  <a:srgbClr val="66CCFF"/>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defTabSz="914400">
              <a:defRPr sz="1400">
                <a:solidFill>
                  <a:srgbClr val="66CCFF"/>
                </a:solidFill>
                <a:latin typeface="Arial" charset="0"/>
              </a:defRPr>
            </a:lvl1pPr>
          </a:lstStyle>
          <a:p>
            <a:pPr fontAlgn="base">
              <a:spcBef>
                <a:spcPct val="0"/>
              </a:spcBef>
              <a:spcAft>
                <a:spcPct val="0"/>
              </a:spcAft>
              <a:defRPr/>
            </a:pPr>
            <a:fld id="{B6FE0255-6CA1-4549-AA01-6988D09F07D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53761780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ransition spd="med">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png"/><Relationship Id="rId3" Type="http://schemas.openxmlformats.org/officeDocument/2006/relationships/image" Target="../media/image34.jpeg"/><Relationship Id="rId7" Type="http://schemas.openxmlformats.org/officeDocument/2006/relationships/image" Target="../media/image37.jpeg"/><Relationship Id="rId12"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6.jpeg"/><Relationship Id="rId11" Type="http://schemas.openxmlformats.org/officeDocument/2006/relationships/image" Target="../media/image41.pn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29.png"/><Relationship Id="rId9" Type="http://schemas.openxmlformats.org/officeDocument/2006/relationships/image" Target="../media/image3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9.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29.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png"/><Relationship Id="rId18" Type="http://schemas.openxmlformats.org/officeDocument/2006/relationships/image" Target="../media/image74.jpeg"/><Relationship Id="rId3" Type="http://schemas.openxmlformats.org/officeDocument/2006/relationships/image" Target="../media/image29.png"/><Relationship Id="rId21" Type="http://schemas.openxmlformats.org/officeDocument/2006/relationships/image" Target="../media/image77.png"/><Relationship Id="rId7" Type="http://schemas.openxmlformats.org/officeDocument/2006/relationships/image" Target="../media/image63.jpeg"/><Relationship Id="rId12" Type="http://schemas.openxmlformats.org/officeDocument/2006/relationships/image" Target="../media/image68.png"/><Relationship Id="rId17" Type="http://schemas.openxmlformats.org/officeDocument/2006/relationships/image" Target="../media/image73.png"/><Relationship Id="rId2" Type="http://schemas.openxmlformats.org/officeDocument/2006/relationships/notesSlide" Target="../notesSlides/notesSlide7.xml"/><Relationship Id="rId16" Type="http://schemas.openxmlformats.org/officeDocument/2006/relationships/image" Target="../media/image72.png"/><Relationship Id="rId20" Type="http://schemas.openxmlformats.org/officeDocument/2006/relationships/image" Target="../media/image76.png"/><Relationship Id="rId1" Type="http://schemas.openxmlformats.org/officeDocument/2006/relationships/slideLayout" Target="../slideLayouts/slideLayout9.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jpeg"/><Relationship Id="rId15" Type="http://schemas.openxmlformats.org/officeDocument/2006/relationships/image" Target="../media/image71.png"/><Relationship Id="rId10" Type="http://schemas.openxmlformats.org/officeDocument/2006/relationships/image" Target="../media/image66.png"/><Relationship Id="rId19" Type="http://schemas.openxmlformats.org/officeDocument/2006/relationships/image" Target="../media/image75.png"/><Relationship Id="rId4" Type="http://schemas.openxmlformats.org/officeDocument/2006/relationships/image" Target="../media/image60.png"/><Relationship Id="rId9" Type="http://schemas.openxmlformats.org/officeDocument/2006/relationships/image" Target="../media/image65.jpeg"/><Relationship Id="rId14" Type="http://schemas.openxmlformats.org/officeDocument/2006/relationships/image" Target="../media/image70.png"/><Relationship Id="rId22" Type="http://schemas.openxmlformats.org/officeDocument/2006/relationships/image" Target="../media/image78.png"/></Relationships>
</file>

<file path=ppt/slides/_rels/slide2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9.png"/><Relationship Id="rId7" Type="http://schemas.openxmlformats.org/officeDocument/2006/relationships/diagramColors" Target="../diagrams/colors2.xml"/><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1.png"/><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87.jpeg"/><Relationship Id="rId4" Type="http://schemas.openxmlformats.org/officeDocument/2006/relationships/image" Target="../media/image86.jpe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jpeg"/><Relationship Id="rId3" Type="http://schemas.openxmlformats.org/officeDocument/2006/relationships/image" Target="../media/image89.png"/><Relationship Id="rId7" Type="http://schemas.openxmlformats.org/officeDocument/2006/relationships/image" Target="../media/image93.jpeg"/><Relationship Id="rId12" Type="http://schemas.openxmlformats.org/officeDocument/2006/relationships/image" Target="../media/image98.jpeg"/><Relationship Id="rId2" Type="http://schemas.openxmlformats.org/officeDocument/2006/relationships/image" Target="../media/image88.png"/><Relationship Id="rId1" Type="http://schemas.openxmlformats.org/officeDocument/2006/relationships/slideLayout" Target="../slideLayouts/slideLayout4.xml"/><Relationship Id="rId6" Type="http://schemas.openxmlformats.org/officeDocument/2006/relationships/image" Target="../media/image92.jpeg"/><Relationship Id="rId11" Type="http://schemas.openxmlformats.org/officeDocument/2006/relationships/image" Target="../media/image97.jpeg"/><Relationship Id="rId5" Type="http://schemas.openxmlformats.org/officeDocument/2006/relationships/image" Target="../media/image91.jpeg"/><Relationship Id="rId15" Type="http://schemas.openxmlformats.org/officeDocument/2006/relationships/image" Target="../media/image29.png"/><Relationship Id="rId10" Type="http://schemas.openxmlformats.org/officeDocument/2006/relationships/image" Target="../media/image96.jpeg"/><Relationship Id="rId4" Type="http://schemas.openxmlformats.org/officeDocument/2006/relationships/image" Target="../media/image90.png"/><Relationship Id="rId9" Type="http://schemas.openxmlformats.org/officeDocument/2006/relationships/image" Target="../media/image95.jpeg"/><Relationship Id="rId14" Type="http://schemas.openxmlformats.org/officeDocument/2006/relationships/image" Target="../media/image100.jpeg"/></Relationships>
</file>

<file path=ppt/slides/_rels/slide3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103.jpeg"/></Relationships>
</file>

<file path=ppt/slides/_rels/slide3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png"/></Relationships>
</file>

<file path=ppt/slides/_rels/slide3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112.jpeg"/></Relationships>
</file>

<file path=ppt/slides/_rels/slide34.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4.jpeg"/><Relationship Id="rId7" Type="http://schemas.openxmlformats.org/officeDocument/2006/relationships/image" Target="../media/image117.png"/><Relationship Id="rId2" Type="http://schemas.openxmlformats.org/officeDocument/2006/relationships/image" Target="../media/image113.jpeg"/><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116.jpeg"/><Relationship Id="rId4" Type="http://schemas.openxmlformats.org/officeDocument/2006/relationships/image" Target="../media/image115.jpeg"/></Relationships>
</file>

<file path=ppt/slides/_rels/slide3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4.xml"/><Relationship Id="rId4" Type="http://schemas.openxmlformats.org/officeDocument/2006/relationships/image" Target="../media/image121.jpeg"/></Relationships>
</file>

<file path=ppt/slides/_rels/slide3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4.xml"/><Relationship Id="rId4" Type="http://schemas.openxmlformats.org/officeDocument/2006/relationships/image" Target="../media/image124.jpeg"/></Relationships>
</file>

<file path=ppt/slides/_rels/slide3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4.xml"/><Relationship Id="rId4" Type="http://schemas.openxmlformats.org/officeDocument/2006/relationships/image" Target="../media/image127.png"/></Relationships>
</file>

<file path=ppt/slides/_rels/slide3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4.xml"/><Relationship Id="rId4" Type="http://schemas.openxmlformats.org/officeDocument/2006/relationships/image" Target="../media/image130.jpeg"/></Relationships>
</file>

<file path=ppt/slides/_rels/slide3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8.xml"/><Relationship Id="rId5" Type="http://schemas.openxmlformats.org/officeDocument/2006/relationships/image" Target="../media/image134.jpeg"/><Relationship Id="rId4" Type="http://schemas.openxmlformats.org/officeDocument/2006/relationships/image" Target="../media/image133.jpe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jpeg"/></Relationships>
</file>

<file path=ppt/slides/_rels/slide4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6.xml"/><Relationship Id="rId4" Type="http://schemas.openxmlformats.org/officeDocument/2006/relationships/image" Target="../media/image137.jpeg"/></Relationships>
</file>

<file path=ppt/slides/_rels/slide4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0.png"/><Relationship Id="rId7" Type="http://schemas.openxmlformats.org/officeDocument/2006/relationships/image" Target="../media/image143.png"/><Relationship Id="rId2" Type="http://schemas.openxmlformats.org/officeDocument/2006/relationships/image" Target="../media/image141.jpeg"/><Relationship Id="rId1" Type="http://schemas.openxmlformats.org/officeDocument/2006/relationships/slideLayout" Target="../slideLayouts/slideLayout4.xml"/><Relationship Id="rId6" Type="http://schemas.openxmlformats.org/officeDocument/2006/relationships/hyperlink" Target="http://www.vfu.bg/" TargetMode="External"/><Relationship Id="rId5" Type="http://schemas.openxmlformats.org/officeDocument/2006/relationships/image" Target="../media/image142.jpeg"/><Relationship Id="rId10" Type="http://schemas.openxmlformats.org/officeDocument/2006/relationships/image" Target="../media/image145.jpg"/><Relationship Id="rId4" Type="http://schemas.openxmlformats.org/officeDocument/2006/relationships/image" Target="../media/image29.png"/><Relationship Id="rId9" Type="http://schemas.openxmlformats.org/officeDocument/2006/relationships/image" Target="../media/image144.jp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9.xml"/><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www.vfu.bg/the-university/accreditation-2.html" TargetMode="External"/><Relationship Id="rId4" Type="http://schemas.openxmlformats.org/officeDocument/2006/relationships/hyperlink" Target="https://www.vfu.bg/the-university/ects-ds-labels-2.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WordArt 14"/>
          <p:cNvSpPr>
            <a:spLocks noChangeArrowheads="1" noChangeShapeType="1" noTextEdit="1"/>
          </p:cNvSpPr>
          <p:nvPr/>
        </p:nvSpPr>
        <p:spPr bwMode="auto">
          <a:xfrm>
            <a:off x="2628958" y="6270033"/>
            <a:ext cx="1942255" cy="39329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1600" kern="10" dirty="0">
                <a:solidFill>
                  <a:schemeClr val="tx2"/>
                </a:solidFill>
                <a:effectLst>
                  <a:outerShdw blurRad="38100" dist="38100" dir="2700000" algn="tl">
                    <a:srgbClr val="000000">
                      <a:alpha val="43137"/>
                    </a:srgbClr>
                  </a:outerShdw>
                </a:effectLst>
                <a:latin typeface="Times New Roman"/>
                <a:cs typeface="Times New Roman"/>
              </a:rPr>
              <a:t>Accredited by NEAA</a:t>
            </a:r>
            <a:endParaRPr lang="bg-BG" sz="1600" kern="10" dirty="0">
              <a:solidFill>
                <a:schemeClr val="tx2"/>
              </a:solidFill>
              <a:effectLst>
                <a:outerShdw blurRad="38100" dist="38100" dir="2700000" algn="tl">
                  <a:srgbClr val="000000">
                    <a:alpha val="43137"/>
                  </a:srgbClr>
                </a:outerShdw>
              </a:effectLst>
              <a:latin typeface="Times New Roman"/>
              <a:cs typeface="Times New Roman"/>
            </a:endParaRPr>
          </a:p>
        </p:txBody>
      </p:sp>
      <p:pic>
        <p:nvPicPr>
          <p:cNvPr id="20" name="Picture 16" descr="ISO9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096" y="4514850"/>
            <a:ext cx="2086429"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descr="C:\Users\c7d8k-4y3j3-d8rqx-gj\Desktop\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71" y="5641975"/>
            <a:ext cx="2069824" cy="112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642" y="3000375"/>
            <a:ext cx="2092883" cy="140067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rotWithShape="1">
          <a:blip r:embed="rId5">
            <a:extLst>
              <a:ext uri="{28A0092B-C50C-407E-A947-70E740481C1C}">
                <a14:useLocalDpi xmlns:a14="http://schemas.microsoft.com/office/drawing/2010/main" val="0"/>
              </a:ext>
            </a:extLst>
          </a:blip>
          <a:srcRect l="2977" t="14260" r="6549"/>
          <a:stretch/>
        </p:blipFill>
        <p:spPr>
          <a:xfrm>
            <a:off x="2290705" y="84932"/>
            <a:ext cx="6805669" cy="42298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Rectangle 25"/>
          <p:cNvSpPr/>
          <p:nvPr/>
        </p:nvSpPr>
        <p:spPr>
          <a:xfrm>
            <a:off x="32835" y="0"/>
            <a:ext cx="2266950" cy="2895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dirty="0"/>
          </a:p>
        </p:txBody>
      </p:sp>
      <p:pic>
        <p:nvPicPr>
          <p:cNvPr id="27" name="Picture 4" descr="Ð ÐµÐ·ÑÐ»ÑÐ°Ñ Ñ Ð¸Ð·Ð¾Ð±ÑÐ°Ð¶ÐµÐ½Ð¸Ðµ Ð·Ð° Ð²Ð°ÑÐ½ÐµÐ½ÑÐºÐ¸ ÑÐ²Ð¾Ð±Ð¾Ð´ÐµÐ½ ÑÐ½Ð¸Ð²ÐµÑÑÐ¸ÑÐµÑ Ð»Ð¾Ð³Ð¾"/>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5227"/>
          <a:stretch/>
        </p:blipFill>
        <p:spPr bwMode="auto">
          <a:xfrm>
            <a:off x="123095" y="295659"/>
            <a:ext cx="2054685" cy="124739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76558" y="4591050"/>
            <a:ext cx="2133599" cy="1264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6643" y="1657350"/>
            <a:ext cx="2061138" cy="1323439"/>
          </a:xfrm>
          <a:prstGeom prst="rect">
            <a:avLst/>
          </a:prstGeom>
          <a:noFill/>
        </p:spPr>
        <p:txBody>
          <a:bodyPr wrap="square" rtlCol="0">
            <a:spAutoFit/>
          </a:bodyPr>
          <a:lstStyle/>
          <a:p>
            <a:pPr algn="ctr" fontAlgn="base">
              <a:spcBef>
                <a:spcPct val="0"/>
              </a:spcBef>
              <a:spcAft>
                <a:spcPct val="0"/>
              </a:spcAft>
            </a:pPr>
            <a:r>
              <a:rPr lang="en-US" sz="1600" b="1" dirty="0">
                <a:solidFill>
                  <a:srgbClr val="009FB6"/>
                </a:solidFill>
                <a:latin typeface="Times New Roman" panose="02020603050405020304" pitchFamily="18" charset="0"/>
                <a:cs typeface="Times New Roman" panose="02020603050405020304" pitchFamily="18" charset="0"/>
              </a:rPr>
              <a:t>VARNA FREE UNIVERSITY </a:t>
            </a:r>
          </a:p>
          <a:p>
            <a:pPr algn="ctr" fontAlgn="base">
              <a:spcBef>
                <a:spcPct val="0"/>
              </a:spcBef>
              <a:spcAft>
                <a:spcPct val="0"/>
              </a:spcAft>
            </a:pPr>
            <a:r>
              <a:rPr lang="bg-BG" sz="1600" b="1" dirty="0">
                <a:solidFill>
                  <a:srgbClr val="009FB6"/>
                </a:solidFill>
                <a:latin typeface="Times New Roman" panose="02020603050405020304" pitchFamily="18" charset="0"/>
                <a:cs typeface="Times New Roman" panose="02020603050405020304" pitchFamily="18" charset="0"/>
              </a:rPr>
              <a:t>“</a:t>
            </a:r>
            <a:r>
              <a:rPr lang="en-US" sz="1600" b="1" dirty="0" smtClean="0">
                <a:solidFill>
                  <a:srgbClr val="009FB6"/>
                </a:solidFill>
                <a:latin typeface="Times New Roman" panose="02020603050405020304" pitchFamily="18" charset="0"/>
                <a:cs typeface="Times New Roman" panose="02020603050405020304" pitchFamily="18" charset="0"/>
              </a:rPr>
              <a:t>CHERNORIZETS </a:t>
            </a:r>
            <a:r>
              <a:rPr lang="en-US" sz="1600" b="1" dirty="0">
                <a:solidFill>
                  <a:srgbClr val="009FB6"/>
                </a:solidFill>
                <a:latin typeface="Times New Roman" panose="02020603050405020304" pitchFamily="18" charset="0"/>
                <a:cs typeface="Times New Roman" panose="02020603050405020304" pitchFamily="18" charset="0"/>
              </a:rPr>
              <a:t>HRABAR</a:t>
            </a:r>
            <a:r>
              <a:rPr lang="bg-BG" sz="1600" b="1" dirty="0">
                <a:solidFill>
                  <a:srgbClr val="009FB6"/>
                </a:solidFill>
                <a:latin typeface="Times New Roman" panose="02020603050405020304" pitchFamily="18" charset="0"/>
                <a:cs typeface="Times New Roman" panose="02020603050405020304" pitchFamily="18" charset="0"/>
              </a:rPr>
              <a:t>” </a:t>
            </a:r>
          </a:p>
          <a:p>
            <a:endParaRPr lang="en-US" sz="1600" dirty="0">
              <a:solidFill>
                <a:schemeClr val="accent1"/>
              </a:solidFill>
            </a:endParaRPr>
          </a:p>
        </p:txBody>
      </p:sp>
      <p:pic>
        <p:nvPicPr>
          <p:cNvPr id="30" name="Picture 2"/>
          <p:cNvPicPr>
            <a:picLocks noChangeAspect="1" noChangeArrowheads="1"/>
          </p:cNvPicPr>
          <p:nvPr/>
        </p:nvPicPr>
        <p:blipFill rotWithShape="1">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l="1936" r="3117" b="25502"/>
          <a:stretch/>
        </p:blipFill>
        <p:spPr bwMode="auto">
          <a:xfrm>
            <a:off x="4695882" y="4520999"/>
            <a:ext cx="4379790" cy="2132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6609546"/>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454400" y="13608"/>
            <a:ext cx="5689600" cy="857250"/>
            <a:chOff x="3454400" y="13608"/>
            <a:chExt cx="5689600" cy="857250"/>
          </a:xfrm>
        </p:grpSpPr>
        <p:sp>
          <p:nvSpPr>
            <p:cNvPr id="21" name="Text Box 6"/>
            <p:cNvSpPr txBox="1">
              <a:spLocks noChangeArrowheads="1"/>
            </p:cNvSpPr>
            <p:nvPr/>
          </p:nvSpPr>
          <p:spPr bwMode="auto">
            <a:xfrm>
              <a:off x="3454400" y="44450"/>
              <a:ext cx="5689600" cy="769443"/>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22" name="Picture 7" descr="vfu-logo-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9586" name="Freeform 2"/>
          <p:cNvSpPr>
            <a:spLocks/>
          </p:cNvSpPr>
          <p:nvPr/>
        </p:nvSpPr>
        <p:spPr bwMode="gray">
          <a:xfrm>
            <a:off x="3779838" y="764720"/>
            <a:ext cx="2808287" cy="3100388"/>
          </a:xfrm>
          <a:custGeom>
            <a:avLst/>
            <a:gdLst>
              <a:gd name="T0" fmla="*/ 2147483647 w 1470"/>
              <a:gd name="T1" fmla="*/ 2147483647 h 2346"/>
              <a:gd name="T2" fmla="*/ 2147483647 w 1470"/>
              <a:gd name="T3" fmla="*/ 2147483647 h 2346"/>
              <a:gd name="T4" fmla="*/ 2147483647 w 1470"/>
              <a:gd name="T5" fmla="*/ 2147483647 h 2346"/>
              <a:gd name="T6" fmla="*/ 2147483647 w 1470"/>
              <a:gd name="T7" fmla="*/ 2147483647 h 2346"/>
              <a:gd name="T8" fmla="*/ 2147483647 w 1470"/>
              <a:gd name="T9" fmla="*/ 2147483647 h 2346"/>
              <a:gd name="T10" fmla="*/ 2147483647 w 1470"/>
              <a:gd name="T11" fmla="*/ 2147483647 h 2346"/>
              <a:gd name="T12" fmla="*/ 2147483647 w 1470"/>
              <a:gd name="T13" fmla="*/ 2147483647 h 2346"/>
              <a:gd name="T14" fmla="*/ 2147483647 w 1470"/>
              <a:gd name="T15" fmla="*/ 2147483647 h 2346"/>
              <a:gd name="T16" fmla="*/ 2147483647 w 1470"/>
              <a:gd name="T17" fmla="*/ 2147483647 h 2346"/>
              <a:gd name="T18" fmla="*/ 2147483647 w 1470"/>
              <a:gd name="T19" fmla="*/ 2147483647 h 2346"/>
              <a:gd name="T20" fmla="*/ 2147483647 w 1470"/>
              <a:gd name="T21" fmla="*/ 2147483647 h 2346"/>
              <a:gd name="T22" fmla="*/ 2147483647 w 1470"/>
              <a:gd name="T23" fmla="*/ 2147483647 h 2346"/>
              <a:gd name="T24" fmla="*/ 2147483647 w 1470"/>
              <a:gd name="T25" fmla="*/ 2147483647 h 2346"/>
              <a:gd name="T26" fmla="*/ 2147483647 w 1470"/>
              <a:gd name="T27" fmla="*/ 2147483647 h 2346"/>
              <a:gd name="T28" fmla="*/ 2147483647 w 1470"/>
              <a:gd name="T29" fmla="*/ 2147483647 h 2346"/>
              <a:gd name="T30" fmla="*/ 2147483647 w 1470"/>
              <a:gd name="T31" fmla="*/ 2147483647 h 2346"/>
              <a:gd name="T32" fmla="*/ 2147483647 w 1470"/>
              <a:gd name="T33" fmla="*/ 2147483647 h 2346"/>
              <a:gd name="T34" fmla="*/ 2147483647 w 1470"/>
              <a:gd name="T35" fmla="*/ 2147483647 h 2346"/>
              <a:gd name="T36" fmla="*/ 2147483647 w 1470"/>
              <a:gd name="T37" fmla="*/ 2147483647 h 2346"/>
              <a:gd name="T38" fmla="*/ 2147483647 w 1470"/>
              <a:gd name="T39" fmla="*/ 2147483647 h 2346"/>
              <a:gd name="T40" fmla="*/ 2147483647 w 1470"/>
              <a:gd name="T41" fmla="*/ 2147483647 h 2346"/>
              <a:gd name="T42" fmla="*/ 2147483647 w 1470"/>
              <a:gd name="T43" fmla="*/ 2147483647 h 2346"/>
              <a:gd name="T44" fmla="*/ 2147483647 w 1470"/>
              <a:gd name="T45" fmla="*/ 2147483647 h 2346"/>
              <a:gd name="T46" fmla="*/ 2147483647 w 1470"/>
              <a:gd name="T47" fmla="*/ 2147483647 h 2346"/>
              <a:gd name="T48" fmla="*/ 2147483647 w 1470"/>
              <a:gd name="T49" fmla="*/ 2147483647 h 2346"/>
              <a:gd name="T50" fmla="*/ 2147483647 w 1470"/>
              <a:gd name="T51" fmla="*/ 2147483647 h 2346"/>
              <a:gd name="T52" fmla="*/ 2147483647 w 1470"/>
              <a:gd name="T53" fmla="*/ 2147483647 h 2346"/>
              <a:gd name="T54" fmla="*/ 2147483647 w 1470"/>
              <a:gd name="T55" fmla="*/ 2147483647 h 2346"/>
              <a:gd name="T56" fmla="*/ 2147483647 w 1470"/>
              <a:gd name="T57" fmla="*/ 2147483647 h 2346"/>
              <a:gd name="T58" fmla="*/ 2147483647 w 1470"/>
              <a:gd name="T59" fmla="*/ 2147483647 h 2346"/>
              <a:gd name="T60" fmla="*/ 2147483647 w 1470"/>
              <a:gd name="T61" fmla="*/ 2147483647 h 2346"/>
              <a:gd name="T62" fmla="*/ 2147483647 w 1470"/>
              <a:gd name="T63" fmla="*/ 2147483647 h 2346"/>
              <a:gd name="T64" fmla="*/ 2147483647 w 1470"/>
              <a:gd name="T65" fmla="*/ 2147483647 h 2346"/>
              <a:gd name="T66" fmla="*/ 2147483647 w 1470"/>
              <a:gd name="T67" fmla="*/ 2147483647 h 2346"/>
              <a:gd name="T68" fmla="*/ 2147483647 w 1470"/>
              <a:gd name="T69" fmla="*/ 2147483647 h 2346"/>
              <a:gd name="T70" fmla="*/ 2147483647 w 1470"/>
              <a:gd name="T71" fmla="*/ 2147483647 h 2346"/>
              <a:gd name="T72" fmla="*/ 2147483647 w 1470"/>
              <a:gd name="T73" fmla="*/ 2147483647 h 2346"/>
              <a:gd name="T74" fmla="*/ 2147483647 w 1470"/>
              <a:gd name="T75" fmla="*/ 2147483647 h 2346"/>
              <a:gd name="T76" fmla="*/ 2147483647 w 1470"/>
              <a:gd name="T77" fmla="*/ 2147483647 h 2346"/>
              <a:gd name="T78" fmla="*/ 2147483647 w 1470"/>
              <a:gd name="T79" fmla="*/ 2147483647 h 2346"/>
              <a:gd name="T80" fmla="*/ 2147483647 w 1470"/>
              <a:gd name="T81" fmla="*/ 2147483647 h 2346"/>
              <a:gd name="T82" fmla="*/ 2147483647 w 1470"/>
              <a:gd name="T83" fmla="*/ 2147483647 h 2346"/>
              <a:gd name="T84" fmla="*/ 2147483647 w 1470"/>
              <a:gd name="T85" fmla="*/ 2147483647 h 2346"/>
              <a:gd name="T86" fmla="*/ 2147483647 w 1470"/>
              <a:gd name="T87" fmla="*/ 2147483647 h 2346"/>
              <a:gd name="T88" fmla="*/ 2147483647 w 1470"/>
              <a:gd name="T89" fmla="*/ 2147483647 h 2346"/>
              <a:gd name="T90" fmla="*/ 2147483647 w 1470"/>
              <a:gd name="T91" fmla="*/ 2147483647 h 2346"/>
              <a:gd name="T92" fmla="*/ 2147483647 w 1470"/>
              <a:gd name="T93" fmla="*/ 2147483647 h 2346"/>
              <a:gd name="T94" fmla="*/ 2147483647 w 1470"/>
              <a:gd name="T95" fmla="*/ 2147483647 h 2346"/>
              <a:gd name="T96" fmla="*/ 2147483647 w 1470"/>
              <a:gd name="T97" fmla="*/ 2147483647 h 2346"/>
              <a:gd name="T98" fmla="*/ 2147483647 w 1470"/>
              <a:gd name="T99" fmla="*/ 2147483647 h 2346"/>
              <a:gd name="T100" fmla="*/ 2147483647 w 1470"/>
              <a:gd name="T101" fmla="*/ 2147483647 h 2346"/>
              <a:gd name="T102" fmla="*/ 2147483647 w 1470"/>
              <a:gd name="T103" fmla="*/ 2147483647 h 23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470" h="2346">
                <a:moveTo>
                  <a:pt x="1470" y="1173"/>
                </a:moveTo>
                <a:lnTo>
                  <a:pt x="1467" y="1246"/>
                </a:lnTo>
                <a:lnTo>
                  <a:pt x="1458" y="1319"/>
                </a:lnTo>
                <a:lnTo>
                  <a:pt x="1444" y="1390"/>
                </a:lnTo>
                <a:lnTo>
                  <a:pt x="1423" y="1462"/>
                </a:lnTo>
                <a:lnTo>
                  <a:pt x="1400" y="1529"/>
                </a:lnTo>
                <a:lnTo>
                  <a:pt x="1371" y="1596"/>
                </a:lnTo>
                <a:lnTo>
                  <a:pt x="1339" y="1662"/>
                </a:lnTo>
                <a:lnTo>
                  <a:pt x="1305" y="1724"/>
                </a:lnTo>
                <a:lnTo>
                  <a:pt x="1267" y="1784"/>
                </a:lnTo>
                <a:lnTo>
                  <a:pt x="1228" y="1843"/>
                </a:lnTo>
                <a:lnTo>
                  <a:pt x="1187" y="1898"/>
                </a:lnTo>
                <a:lnTo>
                  <a:pt x="1145" y="1952"/>
                </a:lnTo>
                <a:lnTo>
                  <a:pt x="1102" y="2002"/>
                </a:lnTo>
                <a:lnTo>
                  <a:pt x="1060" y="2050"/>
                </a:lnTo>
                <a:lnTo>
                  <a:pt x="1019" y="2094"/>
                </a:lnTo>
                <a:lnTo>
                  <a:pt x="978" y="2134"/>
                </a:lnTo>
                <a:lnTo>
                  <a:pt x="939" y="2174"/>
                </a:lnTo>
                <a:lnTo>
                  <a:pt x="901" y="2207"/>
                </a:lnTo>
                <a:lnTo>
                  <a:pt x="866" y="2239"/>
                </a:lnTo>
                <a:lnTo>
                  <a:pt x="835" y="2266"/>
                </a:lnTo>
                <a:lnTo>
                  <a:pt x="806" y="2290"/>
                </a:lnTo>
                <a:lnTo>
                  <a:pt x="783" y="2309"/>
                </a:lnTo>
                <a:lnTo>
                  <a:pt x="763" y="2325"/>
                </a:lnTo>
                <a:lnTo>
                  <a:pt x="748" y="2336"/>
                </a:lnTo>
                <a:lnTo>
                  <a:pt x="739" y="2343"/>
                </a:lnTo>
                <a:lnTo>
                  <a:pt x="735" y="2346"/>
                </a:lnTo>
                <a:lnTo>
                  <a:pt x="732" y="2343"/>
                </a:lnTo>
                <a:lnTo>
                  <a:pt x="723" y="2336"/>
                </a:lnTo>
                <a:lnTo>
                  <a:pt x="709" y="2325"/>
                </a:lnTo>
                <a:lnTo>
                  <a:pt x="688" y="2309"/>
                </a:lnTo>
                <a:lnTo>
                  <a:pt x="665" y="2290"/>
                </a:lnTo>
                <a:lnTo>
                  <a:pt x="636" y="2266"/>
                </a:lnTo>
                <a:lnTo>
                  <a:pt x="604" y="2239"/>
                </a:lnTo>
                <a:lnTo>
                  <a:pt x="570" y="2207"/>
                </a:lnTo>
                <a:lnTo>
                  <a:pt x="532" y="2174"/>
                </a:lnTo>
                <a:lnTo>
                  <a:pt x="493" y="2134"/>
                </a:lnTo>
                <a:lnTo>
                  <a:pt x="452" y="2094"/>
                </a:lnTo>
                <a:lnTo>
                  <a:pt x="410" y="2050"/>
                </a:lnTo>
                <a:lnTo>
                  <a:pt x="367" y="2002"/>
                </a:lnTo>
                <a:lnTo>
                  <a:pt x="325" y="1952"/>
                </a:lnTo>
                <a:lnTo>
                  <a:pt x="284" y="1898"/>
                </a:lnTo>
                <a:lnTo>
                  <a:pt x="243" y="1843"/>
                </a:lnTo>
                <a:lnTo>
                  <a:pt x="204" y="1784"/>
                </a:lnTo>
                <a:lnTo>
                  <a:pt x="166" y="1724"/>
                </a:lnTo>
                <a:lnTo>
                  <a:pt x="131" y="1662"/>
                </a:lnTo>
                <a:lnTo>
                  <a:pt x="100" y="1596"/>
                </a:lnTo>
                <a:lnTo>
                  <a:pt x="71" y="1529"/>
                </a:lnTo>
                <a:lnTo>
                  <a:pt x="48" y="1462"/>
                </a:lnTo>
                <a:lnTo>
                  <a:pt x="27" y="1390"/>
                </a:lnTo>
                <a:lnTo>
                  <a:pt x="13" y="1319"/>
                </a:lnTo>
                <a:lnTo>
                  <a:pt x="4" y="1246"/>
                </a:lnTo>
                <a:lnTo>
                  <a:pt x="0" y="1173"/>
                </a:lnTo>
                <a:lnTo>
                  <a:pt x="4" y="1098"/>
                </a:lnTo>
                <a:lnTo>
                  <a:pt x="13" y="1025"/>
                </a:lnTo>
                <a:lnTo>
                  <a:pt x="27" y="954"/>
                </a:lnTo>
                <a:lnTo>
                  <a:pt x="48" y="884"/>
                </a:lnTo>
                <a:lnTo>
                  <a:pt x="71" y="815"/>
                </a:lnTo>
                <a:lnTo>
                  <a:pt x="100" y="748"/>
                </a:lnTo>
                <a:lnTo>
                  <a:pt x="131" y="684"/>
                </a:lnTo>
                <a:lnTo>
                  <a:pt x="166" y="621"/>
                </a:lnTo>
                <a:lnTo>
                  <a:pt x="204" y="560"/>
                </a:lnTo>
                <a:lnTo>
                  <a:pt x="243" y="502"/>
                </a:lnTo>
                <a:lnTo>
                  <a:pt x="284" y="446"/>
                </a:lnTo>
                <a:lnTo>
                  <a:pt x="325" y="394"/>
                </a:lnTo>
                <a:lnTo>
                  <a:pt x="367" y="343"/>
                </a:lnTo>
                <a:lnTo>
                  <a:pt x="410" y="294"/>
                </a:lnTo>
                <a:lnTo>
                  <a:pt x="452" y="251"/>
                </a:lnTo>
                <a:lnTo>
                  <a:pt x="493" y="210"/>
                </a:lnTo>
                <a:lnTo>
                  <a:pt x="532" y="170"/>
                </a:lnTo>
                <a:lnTo>
                  <a:pt x="570" y="137"/>
                </a:lnTo>
                <a:lnTo>
                  <a:pt x="604" y="105"/>
                </a:lnTo>
                <a:lnTo>
                  <a:pt x="636" y="79"/>
                </a:lnTo>
                <a:lnTo>
                  <a:pt x="665" y="55"/>
                </a:lnTo>
                <a:lnTo>
                  <a:pt x="688" y="35"/>
                </a:lnTo>
                <a:lnTo>
                  <a:pt x="709" y="19"/>
                </a:lnTo>
                <a:lnTo>
                  <a:pt x="723" y="9"/>
                </a:lnTo>
                <a:lnTo>
                  <a:pt x="732" y="1"/>
                </a:lnTo>
                <a:lnTo>
                  <a:pt x="735" y="0"/>
                </a:lnTo>
                <a:lnTo>
                  <a:pt x="739" y="1"/>
                </a:lnTo>
                <a:lnTo>
                  <a:pt x="748" y="9"/>
                </a:lnTo>
                <a:lnTo>
                  <a:pt x="763" y="19"/>
                </a:lnTo>
                <a:lnTo>
                  <a:pt x="783" y="35"/>
                </a:lnTo>
                <a:lnTo>
                  <a:pt x="806" y="55"/>
                </a:lnTo>
                <a:lnTo>
                  <a:pt x="835" y="79"/>
                </a:lnTo>
                <a:lnTo>
                  <a:pt x="866" y="105"/>
                </a:lnTo>
                <a:lnTo>
                  <a:pt x="901" y="137"/>
                </a:lnTo>
                <a:lnTo>
                  <a:pt x="939" y="170"/>
                </a:lnTo>
                <a:lnTo>
                  <a:pt x="978" y="210"/>
                </a:lnTo>
                <a:lnTo>
                  <a:pt x="1019" y="251"/>
                </a:lnTo>
                <a:lnTo>
                  <a:pt x="1060" y="294"/>
                </a:lnTo>
                <a:lnTo>
                  <a:pt x="1102" y="343"/>
                </a:lnTo>
                <a:lnTo>
                  <a:pt x="1145" y="394"/>
                </a:lnTo>
                <a:lnTo>
                  <a:pt x="1187" y="446"/>
                </a:lnTo>
                <a:lnTo>
                  <a:pt x="1228" y="502"/>
                </a:lnTo>
                <a:lnTo>
                  <a:pt x="1267" y="560"/>
                </a:lnTo>
                <a:lnTo>
                  <a:pt x="1305" y="621"/>
                </a:lnTo>
                <a:lnTo>
                  <a:pt x="1339" y="684"/>
                </a:lnTo>
                <a:lnTo>
                  <a:pt x="1371" y="748"/>
                </a:lnTo>
                <a:lnTo>
                  <a:pt x="1400" y="815"/>
                </a:lnTo>
                <a:lnTo>
                  <a:pt x="1423" y="884"/>
                </a:lnTo>
                <a:lnTo>
                  <a:pt x="1444" y="954"/>
                </a:lnTo>
                <a:lnTo>
                  <a:pt x="1458" y="1025"/>
                </a:lnTo>
                <a:lnTo>
                  <a:pt x="1467" y="1098"/>
                </a:lnTo>
                <a:lnTo>
                  <a:pt x="1470" y="1173"/>
                </a:lnTo>
              </a:path>
            </a:pathLst>
          </a:custGeom>
          <a:gradFill rotWithShape="1">
            <a:gsLst>
              <a:gs pos="0">
                <a:srgbClr val="53B749"/>
              </a:gs>
              <a:gs pos="100000">
                <a:srgbClr val="C6E7C2"/>
              </a:gs>
            </a:gsLst>
            <a:lin ang="5400000" scaled="1"/>
          </a:gradFill>
          <a:ln w="38100" cmpd="sng">
            <a:solidFill>
              <a:srgbClr val="FFFFFF"/>
            </a:solidFill>
            <a:prstDash val="solid"/>
            <a:round/>
            <a:headEnd/>
            <a:tailEnd/>
          </a:ln>
          <a:effectLst>
            <a:outerShdw dist="135003" dir="2928844" algn="ctr" rotWithShape="0">
              <a:srgbClr val="B2B2B2">
                <a:alpha val="50000"/>
              </a:srgbClr>
            </a:outerShdw>
          </a:effectLst>
        </p:spPr>
        <p:txBody>
          <a:bodyPr/>
          <a:lstStyle/>
          <a:p>
            <a:endParaRPr lang="bg-BG"/>
          </a:p>
        </p:txBody>
      </p:sp>
      <p:sp>
        <p:nvSpPr>
          <p:cNvPr id="579587" name="Freeform 3"/>
          <p:cNvSpPr>
            <a:spLocks/>
          </p:cNvSpPr>
          <p:nvPr/>
        </p:nvSpPr>
        <p:spPr bwMode="gray">
          <a:xfrm rot="575181">
            <a:off x="1116013" y="2206170"/>
            <a:ext cx="4427537" cy="1712913"/>
          </a:xfrm>
          <a:custGeom>
            <a:avLst/>
            <a:gdLst>
              <a:gd name="T0" fmla="*/ 2147483647 w 2032"/>
              <a:gd name="T1" fmla="*/ 2147483647 h 1536"/>
              <a:gd name="T2" fmla="*/ 2147483647 w 2032"/>
              <a:gd name="T3" fmla="*/ 2147483647 h 1536"/>
              <a:gd name="T4" fmla="*/ 2147483647 w 2032"/>
              <a:gd name="T5" fmla="*/ 2147483647 h 1536"/>
              <a:gd name="T6" fmla="*/ 2147483647 w 2032"/>
              <a:gd name="T7" fmla="*/ 2147483647 h 1536"/>
              <a:gd name="T8" fmla="*/ 2147483647 w 2032"/>
              <a:gd name="T9" fmla="*/ 2147483647 h 1536"/>
              <a:gd name="T10" fmla="*/ 2147483647 w 2032"/>
              <a:gd name="T11" fmla="*/ 2147483647 h 1536"/>
              <a:gd name="T12" fmla="*/ 2147483647 w 2032"/>
              <a:gd name="T13" fmla="*/ 2147483647 h 1536"/>
              <a:gd name="T14" fmla="*/ 2147483647 w 2032"/>
              <a:gd name="T15" fmla="*/ 2147483647 h 1536"/>
              <a:gd name="T16" fmla="*/ 2147483647 w 2032"/>
              <a:gd name="T17" fmla="*/ 2147483647 h 1536"/>
              <a:gd name="T18" fmla="*/ 2147483647 w 2032"/>
              <a:gd name="T19" fmla="*/ 2147483647 h 1536"/>
              <a:gd name="T20" fmla="*/ 2147483647 w 2032"/>
              <a:gd name="T21" fmla="*/ 2147483647 h 1536"/>
              <a:gd name="T22" fmla="*/ 2147483647 w 2032"/>
              <a:gd name="T23" fmla="*/ 2147483647 h 1536"/>
              <a:gd name="T24" fmla="*/ 2147483647 w 2032"/>
              <a:gd name="T25" fmla="*/ 2147483647 h 1536"/>
              <a:gd name="T26" fmla="*/ 2147483647 w 2032"/>
              <a:gd name="T27" fmla="*/ 2147483647 h 1536"/>
              <a:gd name="T28" fmla="*/ 2147483647 w 2032"/>
              <a:gd name="T29" fmla="*/ 2147483647 h 1536"/>
              <a:gd name="T30" fmla="*/ 2147483647 w 2032"/>
              <a:gd name="T31" fmla="*/ 2147483647 h 1536"/>
              <a:gd name="T32" fmla="*/ 2147483647 w 2032"/>
              <a:gd name="T33" fmla="*/ 2147483647 h 1536"/>
              <a:gd name="T34" fmla="*/ 2147483647 w 2032"/>
              <a:gd name="T35" fmla="*/ 2147483647 h 1536"/>
              <a:gd name="T36" fmla="*/ 2147483647 w 2032"/>
              <a:gd name="T37" fmla="*/ 2147483647 h 1536"/>
              <a:gd name="T38" fmla="*/ 2147483647 w 2032"/>
              <a:gd name="T39" fmla="*/ 2147483647 h 1536"/>
              <a:gd name="T40" fmla="*/ 2147483647 w 2032"/>
              <a:gd name="T41" fmla="*/ 2147483647 h 1536"/>
              <a:gd name="T42" fmla="*/ 2147483647 w 2032"/>
              <a:gd name="T43" fmla="*/ 2147483647 h 1536"/>
              <a:gd name="T44" fmla="*/ 2147483647 w 2032"/>
              <a:gd name="T45" fmla="*/ 2147483647 h 1536"/>
              <a:gd name="T46" fmla="*/ 2147483647 w 2032"/>
              <a:gd name="T47" fmla="*/ 2147483647 h 1536"/>
              <a:gd name="T48" fmla="*/ 2147483647 w 2032"/>
              <a:gd name="T49" fmla="*/ 2147483647 h 1536"/>
              <a:gd name="T50" fmla="*/ 2147483647 w 2032"/>
              <a:gd name="T51" fmla="*/ 2147483647 h 1536"/>
              <a:gd name="T52" fmla="*/ 2147483647 w 2032"/>
              <a:gd name="T53" fmla="*/ 2147483647 h 1536"/>
              <a:gd name="T54" fmla="*/ 2147483647 w 2032"/>
              <a:gd name="T55" fmla="*/ 2147483647 h 1536"/>
              <a:gd name="T56" fmla="*/ 2147483647 w 2032"/>
              <a:gd name="T57" fmla="*/ 2147483647 h 1536"/>
              <a:gd name="T58" fmla="*/ 2147483647 w 2032"/>
              <a:gd name="T59" fmla="*/ 2147483647 h 1536"/>
              <a:gd name="T60" fmla="*/ 2147483647 w 2032"/>
              <a:gd name="T61" fmla="*/ 2147483647 h 1536"/>
              <a:gd name="T62" fmla="*/ 2147483647 w 2032"/>
              <a:gd name="T63" fmla="*/ 2147483647 h 1536"/>
              <a:gd name="T64" fmla="*/ 2147483647 w 2032"/>
              <a:gd name="T65" fmla="*/ 2147483647 h 1536"/>
              <a:gd name="T66" fmla="*/ 2147483647 w 2032"/>
              <a:gd name="T67" fmla="*/ 2147483647 h 1536"/>
              <a:gd name="T68" fmla="*/ 2147483647 w 2032"/>
              <a:gd name="T69" fmla="*/ 2147483647 h 1536"/>
              <a:gd name="T70" fmla="*/ 2147483647 w 2032"/>
              <a:gd name="T71" fmla="*/ 2147483647 h 1536"/>
              <a:gd name="T72" fmla="*/ 0 w 2032"/>
              <a:gd name="T73" fmla="*/ 2147483647 h 1536"/>
              <a:gd name="T74" fmla="*/ 2147483647 w 2032"/>
              <a:gd name="T75" fmla="*/ 2147483647 h 1536"/>
              <a:gd name="T76" fmla="*/ 2147483647 w 2032"/>
              <a:gd name="T77" fmla="*/ 2147483647 h 1536"/>
              <a:gd name="T78" fmla="*/ 2147483647 w 2032"/>
              <a:gd name="T79" fmla="*/ 2147483647 h 1536"/>
              <a:gd name="T80" fmla="*/ 2147483647 w 2032"/>
              <a:gd name="T81" fmla="*/ 2147483647 h 1536"/>
              <a:gd name="T82" fmla="*/ 2147483647 w 2032"/>
              <a:gd name="T83" fmla="*/ 2147483647 h 1536"/>
              <a:gd name="T84" fmla="*/ 2147483647 w 2032"/>
              <a:gd name="T85" fmla="*/ 2147483647 h 1536"/>
              <a:gd name="T86" fmla="*/ 2147483647 w 2032"/>
              <a:gd name="T87" fmla="*/ 2147483647 h 1536"/>
              <a:gd name="T88" fmla="*/ 2147483647 w 2032"/>
              <a:gd name="T89" fmla="*/ 2147483647 h 1536"/>
              <a:gd name="T90" fmla="*/ 2147483647 w 2032"/>
              <a:gd name="T91" fmla="*/ 0 h 1536"/>
              <a:gd name="T92" fmla="*/ 2147483647 w 2032"/>
              <a:gd name="T93" fmla="*/ 2147483647 h 1536"/>
              <a:gd name="T94" fmla="*/ 2147483647 w 2032"/>
              <a:gd name="T95" fmla="*/ 2147483647 h 1536"/>
              <a:gd name="T96" fmla="*/ 2147483647 w 2032"/>
              <a:gd name="T97" fmla="*/ 2147483647 h 1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32" h="1536">
                <a:moveTo>
                  <a:pt x="1383" y="131"/>
                </a:moveTo>
                <a:lnTo>
                  <a:pt x="1451" y="175"/>
                </a:lnTo>
                <a:lnTo>
                  <a:pt x="1514" y="223"/>
                </a:lnTo>
                <a:lnTo>
                  <a:pt x="1572" y="277"/>
                </a:lnTo>
                <a:lnTo>
                  <a:pt x="1626" y="334"/>
                </a:lnTo>
                <a:lnTo>
                  <a:pt x="1676" y="395"/>
                </a:lnTo>
                <a:lnTo>
                  <a:pt x="1721" y="459"/>
                </a:lnTo>
                <a:lnTo>
                  <a:pt x="1763" y="525"/>
                </a:lnTo>
                <a:lnTo>
                  <a:pt x="1801" y="592"/>
                </a:lnTo>
                <a:lnTo>
                  <a:pt x="1835" y="660"/>
                </a:lnTo>
                <a:lnTo>
                  <a:pt x="1866" y="729"/>
                </a:lnTo>
                <a:lnTo>
                  <a:pt x="1893" y="798"/>
                </a:lnTo>
                <a:lnTo>
                  <a:pt x="1918" y="865"/>
                </a:lnTo>
                <a:lnTo>
                  <a:pt x="1940" y="929"/>
                </a:lnTo>
                <a:lnTo>
                  <a:pt x="1957" y="993"/>
                </a:lnTo>
                <a:lnTo>
                  <a:pt x="1975" y="1053"/>
                </a:lnTo>
                <a:lnTo>
                  <a:pt x="1988" y="1108"/>
                </a:lnTo>
                <a:lnTo>
                  <a:pt x="2000" y="1161"/>
                </a:lnTo>
                <a:lnTo>
                  <a:pt x="2008" y="1209"/>
                </a:lnTo>
                <a:lnTo>
                  <a:pt x="2017" y="1250"/>
                </a:lnTo>
                <a:lnTo>
                  <a:pt x="2022" y="1286"/>
                </a:lnTo>
                <a:lnTo>
                  <a:pt x="2026" y="1316"/>
                </a:lnTo>
                <a:lnTo>
                  <a:pt x="2029" y="1336"/>
                </a:lnTo>
                <a:lnTo>
                  <a:pt x="2030" y="1349"/>
                </a:lnTo>
                <a:lnTo>
                  <a:pt x="2032" y="1355"/>
                </a:lnTo>
                <a:lnTo>
                  <a:pt x="2027" y="1356"/>
                </a:lnTo>
                <a:lnTo>
                  <a:pt x="2016" y="1361"/>
                </a:lnTo>
                <a:lnTo>
                  <a:pt x="1998" y="1368"/>
                </a:lnTo>
                <a:lnTo>
                  <a:pt x="1972" y="1378"/>
                </a:lnTo>
                <a:lnTo>
                  <a:pt x="1941" y="1390"/>
                </a:lnTo>
                <a:lnTo>
                  <a:pt x="1905" y="1405"/>
                </a:lnTo>
                <a:lnTo>
                  <a:pt x="1861" y="1419"/>
                </a:lnTo>
                <a:lnTo>
                  <a:pt x="1814" y="1434"/>
                </a:lnTo>
                <a:lnTo>
                  <a:pt x="1762" y="1450"/>
                </a:lnTo>
                <a:lnTo>
                  <a:pt x="1707" y="1466"/>
                </a:lnTo>
                <a:lnTo>
                  <a:pt x="1647" y="1480"/>
                </a:lnTo>
                <a:lnTo>
                  <a:pt x="1583" y="1495"/>
                </a:lnTo>
                <a:lnTo>
                  <a:pt x="1517" y="1507"/>
                </a:lnTo>
                <a:lnTo>
                  <a:pt x="1448" y="1518"/>
                </a:lnTo>
                <a:lnTo>
                  <a:pt x="1377" y="1527"/>
                </a:lnTo>
                <a:lnTo>
                  <a:pt x="1305" y="1533"/>
                </a:lnTo>
                <a:lnTo>
                  <a:pt x="1231" y="1536"/>
                </a:lnTo>
                <a:lnTo>
                  <a:pt x="1157" y="1536"/>
                </a:lnTo>
                <a:lnTo>
                  <a:pt x="1082" y="1532"/>
                </a:lnTo>
                <a:lnTo>
                  <a:pt x="1008" y="1524"/>
                </a:lnTo>
                <a:lnTo>
                  <a:pt x="933" y="1511"/>
                </a:lnTo>
                <a:lnTo>
                  <a:pt x="859" y="1494"/>
                </a:lnTo>
                <a:lnTo>
                  <a:pt x="788" y="1469"/>
                </a:lnTo>
                <a:lnTo>
                  <a:pt x="716" y="1440"/>
                </a:lnTo>
                <a:lnTo>
                  <a:pt x="648" y="1405"/>
                </a:lnTo>
                <a:lnTo>
                  <a:pt x="580" y="1361"/>
                </a:lnTo>
                <a:lnTo>
                  <a:pt x="518" y="1313"/>
                </a:lnTo>
                <a:lnTo>
                  <a:pt x="459" y="1259"/>
                </a:lnTo>
                <a:lnTo>
                  <a:pt x="405" y="1202"/>
                </a:lnTo>
                <a:lnTo>
                  <a:pt x="356" y="1141"/>
                </a:lnTo>
                <a:lnTo>
                  <a:pt x="311" y="1076"/>
                </a:lnTo>
                <a:lnTo>
                  <a:pt x="268" y="1011"/>
                </a:lnTo>
                <a:lnTo>
                  <a:pt x="230" y="944"/>
                </a:lnTo>
                <a:lnTo>
                  <a:pt x="197" y="875"/>
                </a:lnTo>
                <a:lnTo>
                  <a:pt x="166" y="806"/>
                </a:lnTo>
                <a:lnTo>
                  <a:pt x="138" y="738"/>
                </a:lnTo>
                <a:lnTo>
                  <a:pt x="114" y="672"/>
                </a:lnTo>
                <a:lnTo>
                  <a:pt x="92" y="607"/>
                </a:lnTo>
                <a:lnTo>
                  <a:pt x="73" y="542"/>
                </a:lnTo>
                <a:lnTo>
                  <a:pt x="57" y="482"/>
                </a:lnTo>
                <a:lnTo>
                  <a:pt x="44" y="427"/>
                </a:lnTo>
                <a:lnTo>
                  <a:pt x="32" y="375"/>
                </a:lnTo>
                <a:lnTo>
                  <a:pt x="22" y="326"/>
                </a:lnTo>
                <a:lnTo>
                  <a:pt x="15" y="286"/>
                </a:lnTo>
                <a:lnTo>
                  <a:pt x="9" y="249"/>
                </a:lnTo>
                <a:lnTo>
                  <a:pt x="4" y="220"/>
                </a:lnTo>
                <a:lnTo>
                  <a:pt x="3" y="199"/>
                </a:lnTo>
                <a:lnTo>
                  <a:pt x="0" y="186"/>
                </a:lnTo>
                <a:lnTo>
                  <a:pt x="0" y="182"/>
                </a:lnTo>
                <a:lnTo>
                  <a:pt x="4" y="179"/>
                </a:lnTo>
                <a:lnTo>
                  <a:pt x="16" y="175"/>
                </a:lnTo>
                <a:lnTo>
                  <a:pt x="33" y="167"/>
                </a:lnTo>
                <a:lnTo>
                  <a:pt x="58" y="157"/>
                </a:lnTo>
                <a:lnTo>
                  <a:pt x="90" y="145"/>
                </a:lnTo>
                <a:lnTo>
                  <a:pt x="127" y="131"/>
                </a:lnTo>
                <a:lnTo>
                  <a:pt x="169" y="116"/>
                </a:lnTo>
                <a:lnTo>
                  <a:pt x="217" y="102"/>
                </a:lnTo>
                <a:lnTo>
                  <a:pt x="270" y="86"/>
                </a:lnTo>
                <a:lnTo>
                  <a:pt x="325" y="70"/>
                </a:lnTo>
                <a:lnTo>
                  <a:pt x="385" y="55"/>
                </a:lnTo>
                <a:lnTo>
                  <a:pt x="449" y="42"/>
                </a:lnTo>
                <a:lnTo>
                  <a:pt x="515" y="29"/>
                </a:lnTo>
                <a:lnTo>
                  <a:pt x="583" y="17"/>
                </a:lnTo>
                <a:lnTo>
                  <a:pt x="653" y="8"/>
                </a:lnTo>
                <a:lnTo>
                  <a:pt x="726" y="2"/>
                </a:lnTo>
                <a:lnTo>
                  <a:pt x="801" y="0"/>
                </a:lnTo>
                <a:lnTo>
                  <a:pt x="875" y="0"/>
                </a:lnTo>
                <a:lnTo>
                  <a:pt x="949" y="4"/>
                </a:lnTo>
                <a:lnTo>
                  <a:pt x="1024" y="11"/>
                </a:lnTo>
                <a:lnTo>
                  <a:pt x="1098" y="24"/>
                </a:lnTo>
                <a:lnTo>
                  <a:pt x="1173" y="43"/>
                </a:lnTo>
                <a:lnTo>
                  <a:pt x="1244" y="67"/>
                </a:lnTo>
                <a:lnTo>
                  <a:pt x="1314" y="96"/>
                </a:lnTo>
                <a:lnTo>
                  <a:pt x="1383" y="131"/>
                </a:lnTo>
              </a:path>
            </a:pathLst>
          </a:custGeom>
          <a:gradFill rotWithShape="1">
            <a:gsLst>
              <a:gs pos="0">
                <a:srgbClr val="00B1F0"/>
              </a:gs>
              <a:gs pos="100000">
                <a:srgbClr val="AAE5FA"/>
              </a:gs>
            </a:gsLst>
            <a:lin ang="2700000" scaled="1"/>
          </a:gradFill>
          <a:ln w="38100" cmpd="sng">
            <a:solidFill>
              <a:srgbClr val="FFFFFF"/>
            </a:solidFill>
            <a:prstDash val="solid"/>
            <a:round/>
            <a:headEnd/>
            <a:tailEnd/>
          </a:ln>
          <a:effectLst>
            <a:outerShdw dist="135003" dir="2928844" algn="ctr" rotWithShape="0">
              <a:srgbClr val="B2B2B2">
                <a:alpha val="50000"/>
              </a:srgbClr>
            </a:outerShdw>
          </a:effectLst>
        </p:spPr>
        <p:txBody>
          <a:bodyPr/>
          <a:lstStyle/>
          <a:p>
            <a:endParaRPr lang="bg-BG"/>
          </a:p>
        </p:txBody>
      </p:sp>
      <p:sp>
        <p:nvSpPr>
          <p:cNvPr id="579588" name="Freeform 4"/>
          <p:cNvSpPr>
            <a:spLocks/>
          </p:cNvSpPr>
          <p:nvPr/>
        </p:nvSpPr>
        <p:spPr bwMode="gray">
          <a:xfrm rot="-480829">
            <a:off x="1116013" y="3852408"/>
            <a:ext cx="4454525" cy="1716087"/>
          </a:xfrm>
          <a:custGeom>
            <a:avLst/>
            <a:gdLst>
              <a:gd name="T0" fmla="*/ 2147483647 w 2032"/>
              <a:gd name="T1" fmla="*/ 2147483647 h 1536"/>
              <a:gd name="T2" fmla="*/ 2147483647 w 2032"/>
              <a:gd name="T3" fmla="*/ 2147483647 h 1536"/>
              <a:gd name="T4" fmla="*/ 2147483647 w 2032"/>
              <a:gd name="T5" fmla="*/ 2147483647 h 1536"/>
              <a:gd name="T6" fmla="*/ 2147483647 w 2032"/>
              <a:gd name="T7" fmla="*/ 0 h 1536"/>
              <a:gd name="T8" fmla="*/ 2147483647 w 2032"/>
              <a:gd name="T9" fmla="*/ 2147483647 h 1536"/>
              <a:gd name="T10" fmla="*/ 2147483647 w 2032"/>
              <a:gd name="T11" fmla="*/ 2147483647 h 1536"/>
              <a:gd name="T12" fmla="*/ 2147483647 w 2032"/>
              <a:gd name="T13" fmla="*/ 2147483647 h 1536"/>
              <a:gd name="T14" fmla="*/ 2147483647 w 2032"/>
              <a:gd name="T15" fmla="*/ 2147483647 h 1536"/>
              <a:gd name="T16" fmla="*/ 2147483647 w 2032"/>
              <a:gd name="T17" fmla="*/ 2147483647 h 1536"/>
              <a:gd name="T18" fmla="*/ 2147483647 w 2032"/>
              <a:gd name="T19" fmla="*/ 2147483647 h 1536"/>
              <a:gd name="T20" fmla="*/ 2147483647 w 2032"/>
              <a:gd name="T21" fmla="*/ 2147483647 h 1536"/>
              <a:gd name="T22" fmla="*/ 2147483647 w 2032"/>
              <a:gd name="T23" fmla="*/ 2147483647 h 1536"/>
              <a:gd name="T24" fmla="*/ 2147483647 w 2032"/>
              <a:gd name="T25" fmla="*/ 2147483647 h 1536"/>
              <a:gd name="T26" fmla="*/ 2147483647 w 2032"/>
              <a:gd name="T27" fmla="*/ 2147483647 h 1536"/>
              <a:gd name="T28" fmla="*/ 2147483647 w 2032"/>
              <a:gd name="T29" fmla="*/ 2147483647 h 1536"/>
              <a:gd name="T30" fmla="*/ 2147483647 w 2032"/>
              <a:gd name="T31" fmla="*/ 2147483647 h 1536"/>
              <a:gd name="T32" fmla="*/ 2147483647 w 2032"/>
              <a:gd name="T33" fmla="*/ 2147483647 h 1536"/>
              <a:gd name="T34" fmla="*/ 2147483647 w 2032"/>
              <a:gd name="T35" fmla="*/ 2147483647 h 1536"/>
              <a:gd name="T36" fmla="*/ 2147483647 w 2032"/>
              <a:gd name="T37" fmla="*/ 2147483647 h 1536"/>
              <a:gd name="T38" fmla="*/ 2147483647 w 2032"/>
              <a:gd name="T39" fmla="*/ 2147483647 h 1536"/>
              <a:gd name="T40" fmla="*/ 2147483647 w 2032"/>
              <a:gd name="T41" fmla="*/ 2147483647 h 1536"/>
              <a:gd name="T42" fmla="*/ 2147483647 w 2032"/>
              <a:gd name="T43" fmla="*/ 2147483647 h 1536"/>
              <a:gd name="T44" fmla="*/ 2147483647 w 2032"/>
              <a:gd name="T45" fmla="*/ 2147483647 h 1536"/>
              <a:gd name="T46" fmla="*/ 2147483647 w 2032"/>
              <a:gd name="T47" fmla="*/ 2147483647 h 1536"/>
              <a:gd name="T48" fmla="*/ 2147483647 w 2032"/>
              <a:gd name="T49" fmla="*/ 2147483647 h 1536"/>
              <a:gd name="T50" fmla="*/ 2147483647 w 2032"/>
              <a:gd name="T51" fmla="*/ 2147483647 h 1536"/>
              <a:gd name="T52" fmla="*/ 2147483647 w 2032"/>
              <a:gd name="T53" fmla="*/ 2147483647 h 1536"/>
              <a:gd name="T54" fmla="*/ 2147483647 w 2032"/>
              <a:gd name="T55" fmla="*/ 2147483647 h 1536"/>
              <a:gd name="T56" fmla="*/ 2147483647 w 2032"/>
              <a:gd name="T57" fmla="*/ 2147483647 h 1536"/>
              <a:gd name="T58" fmla="*/ 2147483647 w 2032"/>
              <a:gd name="T59" fmla="*/ 2147483647 h 1536"/>
              <a:gd name="T60" fmla="*/ 2147483647 w 2032"/>
              <a:gd name="T61" fmla="*/ 2147483647 h 1536"/>
              <a:gd name="T62" fmla="*/ 2147483647 w 2032"/>
              <a:gd name="T63" fmla="*/ 2147483647 h 1536"/>
              <a:gd name="T64" fmla="*/ 2147483647 w 2032"/>
              <a:gd name="T65" fmla="*/ 2147483647 h 1536"/>
              <a:gd name="T66" fmla="*/ 2147483647 w 2032"/>
              <a:gd name="T67" fmla="*/ 2147483647 h 1536"/>
              <a:gd name="T68" fmla="*/ 2147483647 w 2032"/>
              <a:gd name="T69" fmla="*/ 2147483647 h 1536"/>
              <a:gd name="T70" fmla="*/ 2147483647 w 2032"/>
              <a:gd name="T71" fmla="*/ 2147483647 h 1536"/>
              <a:gd name="T72" fmla="*/ 2147483647 w 2032"/>
              <a:gd name="T73" fmla="*/ 2147483647 h 1536"/>
              <a:gd name="T74" fmla="*/ 0 w 2032"/>
              <a:gd name="T75" fmla="*/ 2147483647 h 1536"/>
              <a:gd name="T76" fmla="*/ 2147483647 w 2032"/>
              <a:gd name="T77" fmla="*/ 2147483647 h 1536"/>
              <a:gd name="T78" fmla="*/ 2147483647 w 2032"/>
              <a:gd name="T79" fmla="*/ 2147483647 h 1536"/>
              <a:gd name="T80" fmla="*/ 2147483647 w 2032"/>
              <a:gd name="T81" fmla="*/ 2147483647 h 1536"/>
              <a:gd name="T82" fmla="*/ 2147483647 w 2032"/>
              <a:gd name="T83" fmla="*/ 2147483647 h 1536"/>
              <a:gd name="T84" fmla="*/ 2147483647 w 2032"/>
              <a:gd name="T85" fmla="*/ 2147483647 h 1536"/>
              <a:gd name="T86" fmla="*/ 2147483647 w 2032"/>
              <a:gd name="T87" fmla="*/ 2147483647 h 1536"/>
              <a:gd name="T88" fmla="*/ 2147483647 w 2032"/>
              <a:gd name="T89" fmla="*/ 2147483647 h 1536"/>
              <a:gd name="T90" fmla="*/ 2147483647 w 2032"/>
              <a:gd name="T91" fmla="*/ 2147483647 h 1536"/>
              <a:gd name="T92" fmla="*/ 2147483647 w 2032"/>
              <a:gd name="T93" fmla="*/ 2147483647 h 1536"/>
              <a:gd name="T94" fmla="*/ 2147483647 w 2032"/>
              <a:gd name="T95" fmla="*/ 2147483647 h 1536"/>
              <a:gd name="T96" fmla="*/ 2147483647 w 2032"/>
              <a:gd name="T97" fmla="*/ 2147483647 h 1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32" h="1536">
                <a:moveTo>
                  <a:pt x="648" y="131"/>
                </a:moveTo>
                <a:lnTo>
                  <a:pt x="717" y="96"/>
                </a:lnTo>
                <a:lnTo>
                  <a:pt x="788" y="67"/>
                </a:lnTo>
                <a:lnTo>
                  <a:pt x="860" y="43"/>
                </a:lnTo>
                <a:lnTo>
                  <a:pt x="934" y="24"/>
                </a:lnTo>
                <a:lnTo>
                  <a:pt x="1008" y="11"/>
                </a:lnTo>
                <a:lnTo>
                  <a:pt x="1083" y="4"/>
                </a:lnTo>
                <a:lnTo>
                  <a:pt x="1157" y="0"/>
                </a:lnTo>
                <a:lnTo>
                  <a:pt x="1232" y="0"/>
                </a:lnTo>
                <a:lnTo>
                  <a:pt x="1306" y="3"/>
                </a:lnTo>
                <a:lnTo>
                  <a:pt x="1377" y="8"/>
                </a:lnTo>
                <a:lnTo>
                  <a:pt x="1449" y="17"/>
                </a:lnTo>
                <a:lnTo>
                  <a:pt x="1517" y="29"/>
                </a:lnTo>
                <a:lnTo>
                  <a:pt x="1583" y="42"/>
                </a:lnTo>
                <a:lnTo>
                  <a:pt x="1647" y="55"/>
                </a:lnTo>
                <a:lnTo>
                  <a:pt x="1707" y="70"/>
                </a:lnTo>
                <a:lnTo>
                  <a:pt x="1762" y="86"/>
                </a:lnTo>
                <a:lnTo>
                  <a:pt x="1815" y="102"/>
                </a:lnTo>
                <a:lnTo>
                  <a:pt x="1862" y="116"/>
                </a:lnTo>
                <a:lnTo>
                  <a:pt x="1905" y="131"/>
                </a:lnTo>
                <a:lnTo>
                  <a:pt x="1942" y="146"/>
                </a:lnTo>
                <a:lnTo>
                  <a:pt x="1972" y="157"/>
                </a:lnTo>
                <a:lnTo>
                  <a:pt x="1999" y="167"/>
                </a:lnTo>
                <a:lnTo>
                  <a:pt x="2016" y="175"/>
                </a:lnTo>
                <a:lnTo>
                  <a:pt x="2028" y="179"/>
                </a:lnTo>
                <a:lnTo>
                  <a:pt x="2032" y="182"/>
                </a:lnTo>
                <a:lnTo>
                  <a:pt x="2031" y="186"/>
                </a:lnTo>
                <a:lnTo>
                  <a:pt x="2029" y="200"/>
                </a:lnTo>
                <a:lnTo>
                  <a:pt x="2026" y="220"/>
                </a:lnTo>
                <a:lnTo>
                  <a:pt x="2022" y="249"/>
                </a:lnTo>
                <a:lnTo>
                  <a:pt x="2018" y="286"/>
                </a:lnTo>
                <a:lnTo>
                  <a:pt x="2009" y="326"/>
                </a:lnTo>
                <a:lnTo>
                  <a:pt x="2000" y="375"/>
                </a:lnTo>
                <a:lnTo>
                  <a:pt x="1989" y="427"/>
                </a:lnTo>
                <a:lnTo>
                  <a:pt x="1975" y="483"/>
                </a:lnTo>
                <a:lnTo>
                  <a:pt x="1958" y="542"/>
                </a:lnTo>
                <a:lnTo>
                  <a:pt x="1940" y="607"/>
                </a:lnTo>
                <a:lnTo>
                  <a:pt x="1919" y="672"/>
                </a:lnTo>
                <a:lnTo>
                  <a:pt x="1894" y="738"/>
                </a:lnTo>
                <a:lnTo>
                  <a:pt x="1866" y="806"/>
                </a:lnTo>
                <a:lnTo>
                  <a:pt x="1835" y="875"/>
                </a:lnTo>
                <a:lnTo>
                  <a:pt x="1802" y="944"/>
                </a:lnTo>
                <a:lnTo>
                  <a:pt x="1764" y="1011"/>
                </a:lnTo>
                <a:lnTo>
                  <a:pt x="1722" y="1076"/>
                </a:lnTo>
                <a:lnTo>
                  <a:pt x="1676" y="1141"/>
                </a:lnTo>
                <a:lnTo>
                  <a:pt x="1627" y="1202"/>
                </a:lnTo>
                <a:lnTo>
                  <a:pt x="1573" y="1259"/>
                </a:lnTo>
                <a:lnTo>
                  <a:pt x="1514" y="1313"/>
                </a:lnTo>
                <a:lnTo>
                  <a:pt x="1452" y="1361"/>
                </a:lnTo>
                <a:lnTo>
                  <a:pt x="1383" y="1405"/>
                </a:lnTo>
                <a:lnTo>
                  <a:pt x="1315" y="1440"/>
                </a:lnTo>
                <a:lnTo>
                  <a:pt x="1245" y="1469"/>
                </a:lnTo>
                <a:lnTo>
                  <a:pt x="1173" y="1494"/>
                </a:lnTo>
                <a:lnTo>
                  <a:pt x="1099" y="1511"/>
                </a:lnTo>
                <a:lnTo>
                  <a:pt x="1024" y="1524"/>
                </a:lnTo>
                <a:lnTo>
                  <a:pt x="950" y="1532"/>
                </a:lnTo>
                <a:lnTo>
                  <a:pt x="876" y="1536"/>
                </a:lnTo>
                <a:lnTo>
                  <a:pt x="801" y="1536"/>
                </a:lnTo>
                <a:lnTo>
                  <a:pt x="727" y="1533"/>
                </a:lnTo>
                <a:lnTo>
                  <a:pt x="654" y="1527"/>
                </a:lnTo>
                <a:lnTo>
                  <a:pt x="584" y="1518"/>
                </a:lnTo>
                <a:lnTo>
                  <a:pt x="515" y="1507"/>
                </a:lnTo>
                <a:lnTo>
                  <a:pt x="450" y="1495"/>
                </a:lnTo>
                <a:lnTo>
                  <a:pt x="385" y="1481"/>
                </a:lnTo>
                <a:lnTo>
                  <a:pt x="326" y="1466"/>
                </a:lnTo>
                <a:lnTo>
                  <a:pt x="270" y="1450"/>
                </a:lnTo>
                <a:lnTo>
                  <a:pt x="218" y="1434"/>
                </a:lnTo>
                <a:lnTo>
                  <a:pt x="170" y="1419"/>
                </a:lnTo>
                <a:lnTo>
                  <a:pt x="127" y="1405"/>
                </a:lnTo>
                <a:lnTo>
                  <a:pt x="91" y="1390"/>
                </a:lnTo>
                <a:lnTo>
                  <a:pt x="59" y="1378"/>
                </a:lnTo>
                <a:lnTo>
                  <a:pt x="34" y="1368"/>
                </a:lnTo>
                <a:lnTo>
                  <a:pt x="16" y="1361"/>
                </a:lnTo>
                <a:lnTo>
                  <a:pt x="5" y="1357"/>
                </a:lnTo>
                <a:lnTo>
                  <a:pt x="0" y="1355"/>
                </a:lnTo>
                <a:lnTo>
                  <a:pt x="0" y="1349"/>
                </a:lnTo>
                <a:lnTo>
                  <a:pt x="3" y="1336"/>
                </a:lnTo>
                <a:lnTo>
                  <a:pt x="5" y="1316"/>
                </a:lnTo>
                <a:lnTo>
                  <a:pt x="9" y="1287"/>
                </a:lnTo>
                <a:lnTo>
                  <a:pt x="15" y="1250"/>
                </a:lnTo>
                <a:lnTo>
                  <a:pt x="22" y="1209"/>
                </a:lnTo>
                <a:lnTo>
                  <a:pt x="33" y="1161"/>
                </a:lnTo>
                <a:lnTo>
                  <a:pt x="44" y="1109"/>
                </a:lnTo>
                <a:lnTo>
                  <a:pt x="57" y="1053"/>
                </a:lnTo>
                <a:lnTo>
                  <a:pt x="73" y="993"/>
                </a:lnTo>
                <a:lnTo>
                  <a:pt x="92" y="929"/>
                </a:lnTo>
                <a:lnTo>
                  <a:pt x="114" y="865"/>
                </a:lnTo>
                <a:lnTo>
                  <a:pt x="139" y="798"/>
                </a:lnTo>
                <a:lnTo>
                  <a:pt x="167" y="729"/>
                </a:lnTo>
                <a:lnTo>
                  <a:pt x="197" y="661"/>
                </a:lnTo>
                <a:lnTo>
                  <a:pt x="231" y="592"/>
                </a:lnTo>
                <a:lnTo>
                  <a:pt x="269" y="525"/>
                </a:lnTo>
                <a:lnTo>
                  <a:pt x="311" y="459"/>
                </a:lnTo>
                <a:lnTo>
                  <a:pt x="356" y="395"/>
                </a:lnTo>
                <a:lnTo>
                  <a:pt x="406" y="334"/>
                </a:lnTo>
                <a:lnTo>
                  <a:pt x="460" y="277"/>
                </a:lnTo>
                <a:lnTo>
                  <a:pt x="518" y="223"/>
                </a:lnTo>
                <a:lnTo>
                  <a:pt x="581" y="175"/>
                </a:lnTo>
                <a:lnTo>
                  <a:pt x="648" y="131"/>
                </a:lnTo>
              </a:path>
            </a:pathLst>
          </a:custGeom>
          <a:gradFill rotWithShape="1">
            <a:gsLst>
              <a:gs pos="0">
                <a:srgbClr val="BC61CB"/>
              </a:gs>
              <a:gs pos="100000">
                <a:srgbClr val="E9CAEE"/>
              </a:gs>
            </a:gsLst>
            <a:lin ang="0" scaled="1"/>
          </a:gradFill>
          <a:ln w="38100" cmpd="sng">
            <a:solidFill>
              <a:srgbClr val="FFFFFF"/>
            </a:solidFill>
            <a:prstDash val="solid"/>
            <a:round/>
            <a:headEnd/>
            <a:tailEnd/>
          </a:ln>
          <a:effectLst>
            <a:outerShdw dist="135003" dir="2928844" algn="ctr" rotWithShape="0">
              <a:srgbClr val="B2B2B2">
                <a:alpha val="50000"/>
              </a:srgbClr>
            </a:outerShdw>
          </a:effectLst>
        </p:spPr>
        <p:txBody>
          <a:bodyPr/>
          <a:lstStyle/>
          <a:p>
            <a:endParaRPr lang="bg-BG"/>
          </a:p>
        </p:txBody>
      </p:sp>
      <p:sp>
        <p:nvSpPr>
          <p:cNvPr id="579589" name="Freeform 5"/>
          <p:cNvSpPr>
            <a:spLocks/>
          </p:cNvSpPr>
          <p:nvPr/>
        </p:nvSpPr>
        <p:spPr bwMode="gray">
          <a:xfrm>
            <a:off x="3779838" y="3931783"/>
            <a:ext cx="2428875" cy="2998787"/>
          </a:xfrm>
          <a:custGeom>
            <a:avLst/>
            <a:gdLst>
              <a:gd name="T0" fmla="*/ 2147483647 w 1470"/>
              <a:gd name="T1" fmla="*/ 2147483647 h 2346"/>
              <a:gd name="T2" fmla="*/ 2147483647 w 1470"/>
              <a:gd name="T3" fmla="*/ 2147483647 h 2346"/>
              <a:gd name="T4" fmla="*/ 2147483647 w 1470"/>
              <a:gd name="T5" fmla="*/ 2147483647 h 2346"/>
              <a:gd name="T6" fmla="*/ 2147483647 w 1470"/>
              <a:gd name="T7" fmla="*/ 2147483647 h 2346"/>
              <a:gd name="T8" fmla="*/ 2147483647 w 1470"/>
              <a:gd name="T9" fmla="*/ 2147483647 h 2346"/>
              <a:gd name="T10" fmla="*/ 2147483647 w 1470"/>
              <a:gd name="T11" fmla="*/ 2147483647 h 2346"/>
              <a:gd name="T12" fmla="*/ 2147483647 w 1470"/>
              <a:gd name="T13" fmla="*/ 2147483647 h 2346"/>
              <a:gd name="T14" fmla="*/ 2147483647 w 1470"/>
              <a:gd name="T15" fmla="*/ 2147483647 h 2346"/>
              <a:gd name="T16" fmla="*/ 2147483647 w 1470"/>
              <a:gd name="T17" fmla="*/ 2147483647 h 2346"/>
              <a:gd name="T18" fmla="*/ 2147483647 w 1470"/>
              <a:gd name="T19" fmla="*/ 2147483647 h 2346"/>
              <a:gd name="T20" fmla="*/ 2147483647 w 1470"/>
              <a:gd name="T21" fmla="*/ 2147483647 h 2346"/>
              <a:gd name="T22" fmla="*/ 2147483647 w 1470"/>
              <a:gd name="T23" fmla="*/ 2147483647 h 2346"/>
              <a:gd name="T24" fmla="*/ 2147483647 w 1470"/>
              <a:gd name="T25" fmla="*/ 2147483647 h 2346"/>
              <a:gd name="T26" fmla="*/ 2147483647 w 1470"/>
              <a:gd name="T27" fmla="*/ 2147483647 h 2346"/>
              <a:gd name="T28" fmla="*/ 2147483647 w 1470"/>
              <a:gd name="T29" fmla="*/ 2147483647 h 2346"/>
              <a:gd name="T30" fmla="*/ 2147483647 w 1470"/>
              <a:gd name="T31" fmla="*/ 2147483647 h 2346"/>
              <a:gd name="T32" fmla="*/ 2147483647 w 1470"/>
              <a:gd name="T33" fmla="*/ 2147483647 h 2346"/>
              <a:gd name="T34" fmla="*/ 2147483647 w 1470"/>
              <a:gd name="T35" fmla="*/ 2147483647 h 2346"/>
              <a:gd name="T36" fmla="*/ 2147483647 w 1470"/>
              <a:gd name="T37" fmla="*/ 2147483647 h 2346"/>
              <a:gd name="T38" fmla="*/ 2147483647 w 1470"/>
              <a:gd name="T39" fmla="*/ 2147483647 h 2346"/>
              <a:gd name="T40" fmla="*/ 2147483647 w 1470"/>
              <a:gd name="T41" fmla="*/ 2147483647 h 2346"/>
              <a:gd name="T42" fmla="*/ 2147483647 w 1470"/>
              <a:gd name="T43" fmla="*/ 2147483647 h 2346"/>
              <a:gd name="T44" fmla="*/ 2147483647 w 1470"/>
              <a:gd name="T45" fmla="*/ 2147483647 h 2346"/>
              <a:gd name="T46" fmla="*/ 2147483647 w 1470"/>
              <a:gd name="T47" fmla="*/ 2147483647 h 2346"/>
              <a:gd name="T48" fmla="*/ 2147483647 w 1470"/>
              <a:gd name="T49" fmla="*/ 2147483647 h 2346"/>
              <a:gd name="T50" fmla="*/ 2147483647 w 1470"/>
              <a:gd name="T51" fmla="*/ 2147483647 h 2346"/>
              <a:gd name="T52" fmla="*/ 2147483647 w 1470"/>
              <a:gd name="T53" fmla="*/ 2147483647 h 2346"/>
              <a:gd name="T54" fmla="*/ 2147483647 w 1470"/>
              <a:gd name="T55" fmla="*/ 2147483647 h 2346"/>
              <a:gd name="T56" fmla="*/ 2147483647 w 1470"/>
              <a:gd name="T57" fmla="*/ 2147483647 h 2346"/>
              <a:gd name="T58" fmla="*/ 2147483647 w 1470"/>
              <a:gd name="T59" fmla="*/ 2147483647 h 2346"/>
              <a:gd name="T60" fmla="*/ 2147483647 w 1470"/>
              <a:gd name="T61" fmla="*/ 2147483647 h 2346"/>
              <a:gd name="T62" fmla="*/ 2147483647 w 1470"/>
              <a:gd name="T63" fmla="*/ 2147483647 h 2346"/>
              <a:gd name="T64" fmla="*/ 2147483647 w 1470"/>
              <a:gd name="T65" fmla="*/ 2147483647 h 2346"/>
              <a:gd name="T66" fmla="*/ 2147483647 w 1470"/>
              <a:gd name="T67" fmla="*/ 2147483647 h 2346"/>
              <a:gd name="T68" fmla="*/ 2147483647 w 1470"/>
              <a:gd name="T69" fmla="*/ 2147483647 h 2346"/>
              <a:gd name="T70" fmla="*/ 2147483647 w 1470"/>
              <a:gd name="T71" fmla="*/ 2147483647 h 2346"/>
              <a:gd name="T72" fmla="*/ 2147483647 w 1470"/>
              <a:gd name="T73" fmla="*/ 2147483647 h 2346"/>
              <a:gd name="T74" fmla="*/ 2147483647 w 1470"/>
              <a:gd name="T75" fmla="*/ 2147483647 h 2346"/>
              <a:gd name="T76" fmla="*/ 2147483647 w 1470"/>
              <a:gd name="T77" fmla="*/ 2147483647 h 2346"/>
              <a:gd name="T78" fmla="*/ 2147483647 w 1470"/>
              <a:gd name="T79" fmla="*/ 2147483647 h 2346"/>
              <a:gd name="T80" fmla="*/ 2147483647 w 1470"/>
              <a:gd name="T81" fmla="*/ 2147483647 h 2346"/>
              <a:gd name="T82" fmla="*/ 2147483647 w 1470"/>
              <a:gd name="T83" fmla="*/ 2147483647 h 2346"/>
              <a:gd name="T84" fmla="*/ 2147483647 w 1470"/>
              <a:gd name="T85" fmla="*/ 2147483647 h 2346"/>
              <a:gd name="T86" fmla="*/ 2147483647 w 1470"/>
              <a:gd name="T87" fmla="*/ 2147483647 h 2346"/>
              <a:gd name="T88" fmla="*/ 2147483647 w 1470"/>
              <a:gd name="T89" fmla="*/ 2147483647 h 2346"/>
              <a:gd name="T90" fmla="*/ 2147483647 w 1470"/>
              <a:gd name="T91" fmla="*/ 2147483647 h 2346"/>
              <a:gd name="T92" fmla="*/ 2147483647 w 1470"/>
              <a:gd name="T93" fmla="*/ 2147483647 h 2346"/>
              <a:gd name="T94" fmla="*/ 2147483647 w 1470"/>
              <a:gd name="T95" fmla="*/ 2147483647 h 2346"/>
              <a:gd name="T96" fmla="*/ 2147483647 w 1470"/>
              <a:gd name="T97" fmla="*/ 2147483647 h 2346"/>
              <a:gd name="T98" fmla="*/ 2147483647 w 1470"/>
              <a:gd name="T99" fmla="*/ 2147483647 h 2346"/>
              <a:gd name="T100" fmla="*/ 2147483647 w 1470"/>
              <a:gd name="T101" fmla="*/ 2147483647 h 2346"/>
              <a:gd name="T102" fmla="*/ 2147483647 w 1470"/>
              <a:gd name="T103" fmla="*/ 2147483647 h 23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470" h="2346">
                <a:moveTo>
                  <a:pt x="1470" y="1173"/>
                </a:moveTo>
                <a:lnTo>
                  <a:pt x="1467" y="1246"/>
                </a:lnTo>
                <a:lnTo>
                  <a:pt x="1458" y="1319"/>
                </a:lnTo>
                <a:lnTo>
                  <a:pt x="1444" y="1390"/>
                </a:lnTo>
                <a:lnTo>
                  <a:pt x="1423" y="1462"/>
                </a:lnTo>
                <a:lnTo>
                  <a:pt x="1400" y="1529"/>
                </a:lnTo>
                <a:lnTo>
                  <a:pt x="1371" y="1596"/>
                </a:lnTo>
                <a:lnTo>
                  <a:pt x="1339" y="1662"/>
                </a:lnTo>
                <a:lnTo>
                  <a:pt x="1305" y="1725"/>
                </a:lnTo>
                <a:lnTo>
                  <a:pt x="1267" y="1784"/>
                </a:lnTo>
                <a:lnTo>
                  <a:pt x="1228" y="1843"/>
                </a:lnTo>
                <a:lnTo>
                  <a:pt x="1187" y="1898"/>
                </a:lnTo>
                <a:lnTo>
                  <a:pt x="1145" y="1952"/>
                </a:lnTo>
                <a:lnTo>
                  <a:pt x="1102" y="2002"/>
                </a:lnTo>
                <a:lnTo>
                  <a:pt x="1060" y="2050"/>
                </a:lnTo>
                <a:lnTo>
                  <a:pt x="1019" y="2094"/>
                </a:lnTo>
                <a:lnTo>
                  <a:pt x="978" y="2135"/>
                </a:lnTo>
                <a:lnTo>
                  <a:pt x="939" y="2174"/>
                </a:lnTo>
                <a:lnTo>
                  <a:pt x="901" y="2207"/>
                </a:lnTo>
                <a:lnTo>
                  <a:pt x="866" y="2240"/>
                </a:lnTo>
                <a:lnTo>
                  <a:pt x="835" y="2266"/>
                </a:lnTo>
                <a:lnTo>
                  <a:pt x="806" y="2291"/>
                </a:lnTo>
                <a:lnTo>
                  <a:pt x="783" y="2310"/>
                </a:lnTo>
                <a:lnTo>
                  <a:pt x="763" y="2326"/>
                </a:lnTo>
                <a:lnTo>
                  <a:pt x="748" y="2336"/>
                </a:lnTo>
                <a:lnTo>
                  <a:pt x="739" y="2343"/>
                </a:lnTo>
                <a:lnTo>
                  <a:pt x="735" y="2346"/>
                </a:lnTo>
                <a:lnTo>
                  <a:pt x="732" y="2343"/>
                </a:lnTo>
                <a:lnTo>
                  <a:pt x="723" y="2336"/>
                </a:lnTo>
                <a:lnTo>
                  <a:pt x="709" y="2326"/>
                </a:lnTo>
                <a:lnTo>
                  <a:pt x="688" y="2310"/>
                </a:lnTo>
                <a:lnTo>
                  <a:pt x="665" y="2291"/>
                </a:lnTo>
                <a:lnTo>
                  <a:pt x="636" y="2266"/>
                </a:lnTo>
                <a:lnTo>
                  <a:pt x="604" y="2240"/>
                </a:lnTo>
                <a:lnTo>
                  <a:pt x="570" y="2207"/>
                </a:lnTo>
                <a:lnTo>
                  <a:pt x="532" y="2174"/>
                </a:lnTo>
                <a:lnTo>
                  <a:pt x="493" y="2135"/>
                </a:lnTo>
                <a:lnTo>
                  <a:pt x="452" y="2094"/>
                </a:lnTo>
                <a:lnTo>
                  <a:pt x="410" y="2050"/>
                </a:lnTo>
                <a:lnTo>
                  <a:pt x="367" y="2002"/>
                </a:lnTo>
                <a:lnTo>
                  <a:pt x="325" y="1952"/>
                </a:lnTo>
                <a:lnTo>
                  <a:pt x="284" y="1898"/>
                </a:lnTo>
                <a:lnTo>
                  <a:pt x="243" y="1843"/>
                </a:lnTo>
                <a:lnTo>
                  <a:pt x="204" y="1784"/>
                </a:lnTo>
                <a:lnTo>
                  <a:pt x="166" y="1725"/>
                </a:lnTo>
                <a:lnTo>
                  <a:pt x="131" y="1662"/>
                </a:lnTo>
                <a:lnTo>
                  <a:pt x="100" y="1596"/>
                </a:lnTo>
                <a:lnTo>
                  <a:pt x="71" y="1529"/>
                </a:lnTo>
                <a:lnTo>
                  <a:pt x="48" y="1462"/>
                </a:lnTo>
                <a:lnTo>
                  <a:pt x="27" y="1390"/>
                </a:lnTo>
                <a:lnTo>
                  <a:pt x="13" y="1319"/>
                </a:lnTo>
                <a:lnTo>
                  <a:pt x="4" y="1246"/>
                </a:lnTo>
                <a:lnTo>
                  <a:pt x="0" y="1173"/>
                </a:lnTo>
                <a:lnTo>
                  <a:pt x="4" y="1099"/>
                </a:lnTo>
                <a:lnTo>
                  <a:pt x="13" y="1026"/>
                </a:lnTo>
                <a:lnTo>
                  <a:pt x="27" y="954"/>
                </a:lnTo>
                <a:lnTo>
                  <a:pt x="48" y="884"/>
                </a:lnTo>
                <a:lnTo>
                  <a:pt x="71" y="816"/>
                </a:lnTo>
                <a:lnTo>
                  <a:pt x="100" y="748"/>
                </a:lnTo>
                <a:lnTo>
                  <a:pt x="131" y="684"/>
                </a:lnTo>
                <a:lnTo>
                  <a:pt x="166" y="621"/>
                </a:lnTo>
                <a:lnTo>
                  <a:pt x="204" y="560"/>
                </a:lnTo>
                <a:lnTo>
                  <a:pt x="243" y="502"/>
                </a:lnTo>
                <a:lnTo>
                  <a:pt x="284" y="446"/>
                </a:lnTo>
                <a:lnTo>
                  <a:pt x="325" y="394"/>
                </a:lnTo>
                <a:lnTo>
                  <a:pt x="367" y="343"/>
                </a:lnTo>
                <a:lnTo>
                  <a:pt x="410" y="295"/>
                </a:lnTo>
                <a:lnTo>
                  <a:pt x="452" y="251"/>
                </a:lnTo>
                <a:lnTo>
                  <a:pt x="493" y="210"/>
                </a:lnTo>
                <a:lnTo>
                  <a:pt x="532" y="171"/>
                </a:lnTo>
                <a:lnTo>
                  <a:pt x="570" y="137"/>
                </a:lnTo>
                <a:lnTo>
                  <a:pt x="604" y="105"/>
                </a:lnTo>
                <a:lnTo>
                  <a:pt x="636" y="79"/>
                </a:lnTo>
                <a:lnTo>
                  <a:pt x="665" y="55"/>
                </a:lnTo>
                <a:lnTo>
                  <a:pt x="688" y="35"/>
                </a:lnTo>
                <a:lnTo>
                  <a:pt x="709" y="19"/>
                </a:lnTo>
                <a:lnTo>
                  <a:pt x="723" y="9"/>
                </a:lnTo>
                <a:lnTo>
                  <a:pt x="732" y="1"/>
                </a:lnTo>
                <a:lnTo>
                  <a:pt x="735" y="0"/>
                </a:lnTo>
                <a:lnTo>
                  <a:pt x="739" y="1"/>
                </a:lnTo>
                <a:lnTo>
                  <a:pt x="748" y="9"/>
                </a:lnTo>
                <a:lnTo>
                  <a:pt x="763" y="19"/>
                </a:lnTo>
                <a:lnTo>
                  <a:pt x="783" y="35"/>
                </a:lnTo>
                <a:lnTo>
                  <a:pt x="806" y="55"/>
                </a:lnTo>
                <a:lnTo>
                  <a:pt x="835" y="79"/>
                </a:lnTo>
                <a:lnTo>
                  <a:pt x="866" y="105"/>
                </a:lnTo>
                <a:lnTo>
                  <a:pt x="901" y="137"/>
                </a:lnTo>
                <a:lnTo>
                  <a:pt x="939" y="171"/>
                </a:lnTo>
                <a:lnTo>
                  <a:pt x="978" y="210"/>
                </a:lnTo>
                <a:lnTo>
                  <a:pt x="1019" y="251"/>
                </a:lnTo>
                <a:lnTo>
                  <a:pt x="1060" y="295"/>
                </a:lnTo>
                <a:lnTo>
                  <a:pt x="1102" y="343"/>
                </a:lnTo>
                <a:lnTo>
                  <a:pt x="1145" y="394"/>
                </a:lnTo>
                <a:lnTo>
                  <a:pt x="1187" y="446"/>
                </a:lnTo>
                <a:lnTo>
                  <a:pt x="1228" y="502"/>
                </a:lnTo>
                <a:lnTo>
                  <a:pt x="1267" y="560"/>
                </a:lnTo>
                <a:lnTo>
                  <a:pt x="1305" y="621"/>
                </a:lnTo>
                <a:lnTo>
                  <a:pt x="1339" y="684"/>
                </a:lnTo>
                <a:lnTo>
                  <a:pt x="1371" y="748"/>
                </a:lnTo>
                <a:lnTo>
                  <a:pt x="1400" y="816"/>
                </a:lnTo>
                <a:lnTo>
                  <a:pt x="1423" y="884"/>
                </a:lnTo>
                <a:lnTo>
                  <a:pt x="1444" y="954"/>
                </a:lnTo>
                <a:lnTo>
                  <a:pt x="1458" y="1026"/>
                </a:lnTo>
                <a:lnTo>
                  <a:pt x="1467" y="1099"/>
                </a:lnTo>
                <a:lnTo>
                  <a:pt x="1470" y="1173"/>
                </a:lnTo>
              </a:path>
            </a:pathLst>
          </a:custGeom>
          <a:gradFill rotWithShape="1">
            <a:gsLst>
              <a:gs pos="0">
                <a:srgbClr val="FFAACC"/>
              </a:gs>
              <a:gs pos="100000">
                <a:srgbClr val="FF0066"/>
              </a:gs>
            </a:gsLst>
            <a:lin ang="5400000" scaled="1"/>
          </a:gradFill>
          <a:ln w="38100" cmpd="sng">
            <a:solidFill>
              <a:srgbClr val="FFFFFF"/>
            </a:solidFill>
            <a:prstDash val="solid"/>
            <a:round/>
            <a:headEnd/>
            <a:tailEnd/>
          </a:ln>
          <a:effectLst>
            <a:outerShdw dist="135003" dir="2928844" algn="ctr" rotWithShape="0">
              <a:srgbClr val="B2B2B2">
                <a:alpha val="50000"/>
              </a:srgbClr>
            </a:outerShdw>
          </a:effectLst>
        </p:spPr>
        <p:txBody>
          <a:bodyPr/>
          <a:lstStyle/>
          <a:p>
            <a:endParaRPr lang="bg-BG"/>
          </a:p>
        </p:txBody>
      </p:sp>
      <p:sp>
        <p:nvSpPr>
          <p:cNvPr id="579590" name="Freeform 6"/>
          <p:cNvSpPr>
            <a:spLocks/>
          </p:cNvSpPr>
          <p:nvPr/>
        </p:nvSpPr>
        <p:spPr bwMode="gray">
          <a:xfrm rot="521906">
            <a:off x="4643438" y="3933370"/>
            <a:ext cx="4252912" cy="1600200"/>
          </a:xfrm>
          <a:custGeom>
            <a:avLst/>
            <a:gdLst>
              <a:gd name="T0" fmla="*/ 2147483647 w 2032"/>
              <a:gd name="T1" fmla="*/ 2147483647 h 1536"/>
              <a:gd name="T2" fmla="*/ 2147483647 w 2032"/>
              <a:gd name="T3" fmla="*/ 2147483647 h 1536"/>
              <a:gd name="T4" fmla="*/ 2147483647 w 2032"/>
              <a:gd name="T5" fmla="*/ 2147483647 h 1536"/>
              <a:gd name="T6" fmla="*/ 2147483647 w 2032"/>
              <a:gd name="T7" fmla="*/ 2147483647 h 1536"/>
              <a:gd name="T8" fmla="*/ 2147483647 w 2032"/>
              <a:gd name="T9" fmla="*/ 2147483647 h 1536"/>
              <a:gd name="T10" fmla="*/ 2147483647 w 2032"/>
              <a:gd name="T11" fmla="*/ 2147483647 h 1536"/>
              <a:gd name="T12" fmla="*/ 2147483647 w 2032"/>
              <a:gd name="T13" fmla="*/ 2147483647 h 1536"/>
              <a:gd name="T14" fmla="*/ 2147483647 w 2032"/>
              <a:gd name="T15" fmla="*/ 2147483647 h 1536"/>
              <a:gd name="T16" fmla="*/ 2147483647 w 2032"/>
              <a:gd name="T17" fmla="*/ 2147483647 h 1536"/>
              <a:gd name="T18" fmla="*/ 2147483647 w 2032"/>
              <a:gd name="T19" fmla="*/ 2147483647 h 1536"/>
              <a:gd name="T20" fmla="*/ 2147483647 w 2032"/>
              <a:gd name="T21" fmla="*/ 2147483647 h 1536"/>
              <a:gd name="T22" fmla="*/ 2147483647 w 2032"/>
              <a:gd name="T23" fmla="*/ 2147483647 h 1536"/>
              <a:gd name="T24" fmla="*/ 2147483647 w 2032"/>
              <a:gd name="T25" fmla="*/ 2147483647 h 1536"/>
              <a:gd name="T26" fmla="*/ 2147483647 w 2032"/>
              <a:gd name="T27" fmla="*/ 2147483647 h 1536"/>
              <a:gd name="T28" fmla="*/ 2147483647 w 2032"/>
              <a:gd name="T29" fmla="*/ 2147483647 h 1536"/>
              <a:gd name="T30" fmla="*/ 2147483647 w 2032"/>
              <a:gd name="T31" fmla="*/ 2147483647 h 1536"/>
              <a:gd name="T32" fmla="*/ 2147483647 w 2032"/>
              <a:gd name="T33" fmla="*/ 2147483647 h 1536"/>
              <a:gd name="T34" fmla="*/ 2147483647 w 2032"/>
              <a:gd name="T35" fmla="*/ 2147483647 h 1536"/>
              <a:gd name="T36" fmla="*/ 2147483647 w 2032"/>
              <a:gd name="T37" fmla="*/ 2147483647 h 1536"/>
              <a:gd name="T38" fmla="*/ 2147483647 w 2032"/>
              <a:gd name="T39" fmla="*/ 2147483647 h 1536"/>
              <a:gd name="T40" fmla="*/ 2147483647 w 2032"/>
              <a:gd name="T41" fmla="*/ 2147483647 h 1536"/>
              <a:gd name="T42" fmla="*/ 2147483647 w 2032"/>
              <a:gd name="T43" fmla="*/ 2147483647 h 1536"/>
              <a:gd name="T44" fmla="*/ 2147483647 w 2032"/>
              <a:gd name="T45" fmla="*/ 2147483647 h 1536"/>
              <a:gd name="T46" fmla="*/ 2147483647 w 2032"/>
              <a:gd name="T47" fmla="*/ 2147483647 h 1536"/>
              <a:gd name="T48" fmla="*/ 2147483647 w 2032"/>
              <a:gd name="T49" fmla="*/ 2147483647 h 1536"/>
              <a:gd name="T50" fmla="*/ 2147483647 w 2032"/>
              <a:gd name="T51" fmla="*/ 2147483647 h 1536"/>
              <a:gd name="T52" fmla="*/ 2147483647 w 2032"/>
              <a:gd name="T53" fmla="*/ 2147483647 h 1536"/>
              <a:gd name="T54" fmla="*/ 2147483647 w 2032"/>
              <a:gd name="T55" fmla="*/ 2147483647 h 1536"/>
              <a:gd name="T56" fmla="*/ 2147483647 w 2032"/>
              <a:gd name="T57" fmla="*/ 2147483647 h 1536"/>
              <a:gd name="T58" fmla="*/ 2147483647 w 2032"/>
              <a:gd name="T59" fmla="*/ 2147483647 h 1536"/>
              <a:gd name="T60" fmla="*/ 2147483647 w 2032"/>
              <a:gd name="T61" fmla="*/ 2147483647 h 1536"/>
              <a:gd name="T62" fmla="*/ 2147483647 w 2032"/>
              <a:gd name="T63" fmla="*/ 2147483647 h 1536"/>
              <a:gd name="T64" fmla="*/ 2147483647 w 2032"/>
              <a:gd name="T65" fmla="*/ 2147483647 h 1536"/>
              <a:gd name="T66" fmla="*/ 2147483647 w 2032"/>
              <a:gd name="T67" fmla="*/ 2147483647 h 1536"/>
              <a:gd name="T68" fmla="*/ 2147483647 w 2032"/>
              <a:gd name="T69" fmla="*/ 2147483647 h 1536"/>
              <a:gd name="T70" fmla="*/ 2147483647 w 2032"/>
              <a:gd name="T71" fmla="*/ 2147483647 h 1536"/>
              <a:gd name="T72" fmla="*/ 0 w 2032"/>
              <a:gd name="T73" fmla="*/ 2147483647 h 1536"/>
              <a:gd name="T74" fmla="*/ 2147483647 w 2032"/>
              <a:gd name="T75" fmla="*/ 2147483647 h 1536"/>
              <a:gd name="T76" fmla="*/ 2147483647 w 2032"/>
              <a:gd name="T77" fmla="*/ 2147483647 h 1536"/>
              <a:gd name="T78" fmla="*/ 2147483647 w 2032"/>
              <a:gd name="T79" fmla="*/ 2147483647 h 1536"/>
              <a:gd name="T80" fmla="*/ 2147483647 w 2032"/>
              <a:gd name="T81" fmla="*/ 2147483647 h 1536"/>
              <a:gd name="T82" fmla="*/ 2147483647 w 2032"/>
              <a:gd name="T83" fmla="*/ 2147483647 h 1536"/>
              <a:gd name="T84" fmla="*/ 2147483647 w 2032"/>
              <a:gd name="T85" fmla="*/ 2147483647 h 1536"/>
              <a:gd name="T86" fmla="*/ 2147483647 w 2032"/>
              <a:gd name="T87" fmla="*/ 2147483647 h 1536"/>
              <a:gd name="T88" fmla="*/ 2147483647 w 2032"/>
              <a:gd name="T89" fmla="*/ 2147483647 h 1536"/>
              <a:gd name="T90" fmla="*/ 2147483647 w 2032"/>
              <a:gd name="T91" fmla="*/ 0 h 1536"/>
              <a:gd name="T92" fmla="*/ 2147483647 w 2032"/>
              <a:gd name="T93" fmla="*/ 2147483647 h 1536"/>
              <a:gd name="T94" fmla="*/ 2147483647 w 2032"/>
              <a:gd name="T95" fmla="*/ 2147483647 h 1536"/>
              <a:gd name="T96" fmla="*/ 2147483647 w 2032"/>
              <a:gd name="T97" fmla="*/ 2147483647 h 1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32" h="1536">
                <a:moveTo>
                  <a:pt x="1383" y="131"/>
                </a:moveTo>
                <a:lnTo>
                  <a:pt x="1451" y="175"/>
                </a:lnTo>
                <a:lnTo>
                  <a:pt x="1514" y="223"/>
                </a:lnTo>
                <a:lnTo>
                  <a:pt x="1572" y="277"/>
                </a:lnTo>
                <a:lnTo>
                  <a:pt x="1626" y="334"/>
                </a:lnTo>
                <a:lnTo>
                  <a:pt x="1676" y="395"/>
                </a:lnTo>
                <a:lnTo>
                  <a:pt x="1721" y="459"/>
                </a:lnTo>
                <a:lnTo>
                  <a:pt x="1763" y="525"/>
                </a:lnTo>
                <a:lnTo>
                  <a:pt x="1801" y="592"/>
                </a:lnTo>
                <a:lnTo>
                  <a:pt x="1835" y="661"/>
                </a:lnTo>
                <a:lnTo>
                  <a:pt x="1865" y="729"/>
                </a:lnTo>
                <a:lnTo>
                  <a:pt x="1893" y="798"/>
                </a:lnTo>
                <a:lnTo>
                  <a:pt x="1918" y="865"/>
                </a:lnTo>
                <a:lnTo>
                  <a:pt x="1940" y="929"/>
                </a:lnTo>
                <a:lnTo>
                  <a:pt x="1957" y="993"/>
                </a:lnTo>
                <a:lnTo>
                  <a:pt x="1975" y="1053"/>
                </a:lnTo>
                <a:lnTo>
                  <a:pt x="1988" y="1109"/>
                </a:lnTo>
                <a:lnTo>
                  <a:pt x="2000" y="1161"/>
                </a:lnTo>
                <a:lnTo>
                  <a:pt x="2008" y="1209"/>
                </a:lnTo>
                <a:lnTo>
                  <a:pt x="2017" y="1250"/>
                </a:lnTo>
                <a:lnTo>
                  <a:pt x="2021" y="1287"/>
                </a:lnTo>
                <a:lnTo>
                  <a:pt x="2026" y="1316"/>
                </a:lnTo>
                <a:lnTo>
                  <a:pt x="2029" y="1336"/>
                </a:lnTo>
                <a:lnTo>
                  <a:pt x="2030" y="1349"/>
                </a:lnTo>
                <a:lnTo>
                  <a:pt x="2032" y="1355"/>
                </a:lnTo>
                <a:lnTo>
                  <a:pt x="2027" y="1357"/>
                </a:lnTo>
                <a:lnTo>
                  <a:pt x="2016" y="1361"/>
                </a:lnTo>
                <a:lnTo>
                  <a:pt x="1998" y="1368"/>
                </a:lnTo>
                <a:lnTo>
                  <a:pt x="1972" y="1378"/>
                </a:lnTo>
                <a:lnTo>
                  <a:pt x="1941" y="1390"/>
                </a:lnTo>
                <a:lnTo>
                  <a:pt x="1905" y="1405"/>
                </a:lnTo>
                <a:lnTo>
                  <a:pt x="1861" y="1419"/>
                </a:lnTo>
                <a:lnTo>
                  <a:pt x="1814" y="1434"/>
                </a:lnTo>
                <a:lnTo>
                  <a:pt x="1762" y="1450"/>
                </a:lnTo>
                <a:lnTo>
                  <a:pt x="1706" y="1466"/>
                </a:lnTo>
                <a:lnTo>
                  <a:pt x="1647" y="1481"/>
                </a:lnTo>
                <a:lnTo>
                  <a:pt x="1582" y="1495"/>
                </a:lnTo>
                <a:lnTo>
                  <a:pt x="1517" y="1507"/>
                </a:lnTo>
                <a:lnTo>
                  <a:pt x="1448" y="1518"/>
                </a:lnTo>
                <a:lnTo>
                  <a:pt x="1377" y="1527"/>
                </a:lnTo>
                <a:lnTo>
                  <a:pt x="1305" y="1533"/>
                </a:lnTo>
                <a:lnTo>
                  <a:pt x="1231" y="1536"/>
                </a:lnTo>
                <a:lnTo>
                  <a:pt x="1157" y="1536"/>
                </a:lnTo>
                <a:lnTo>
                  <a:pt x="1082" y="1532"/>
                </a:lnTo>
                <a:lnTo>
                  <a:pt x="1008" y="1524"/>
                </a:lnTo>
                <a:lnTo>
                  <a:pt x="933" y="1511"/>
                </a:lnTo>
                <a:lnTo>
                  <a:pt x="859" y="1494"/>
                </a:lnTo>
                <a:lnTo>
                  <a:pt x="787" y="1469"/>
                </a:lnTo>
                <a:lnTo>
                  <a:pt x="716" y="1440"/>
                </a:lnTo>
                <a:lnTo>
                  <a:pt x="647" y="1405"/>
                </a:lnTo>
                <a:lnTo>
                  <a:pt x="580" y="1361"/>
                </a:lnTo>
                <a:lnTo>
                  <a:pt x="518" y="1313"/>
                </a:lnTo>
                <a:lnTo>
                  <a:pt x="459" y="1259"/>
                </a:lnTo>
                <a:lnTo>
                  <a:pt x="405" y="1202"/>
                </a:lnTo>
                <a:lnTo>
                  <a:pt x="356" y="1141"/>
                </a:lnTo>
                <a:lnTo>
                  <a:pt x="311" y="1076"/>
                </a:lnTo>
                <a:lnTo>
                  <a:pt x="268" y="1011"/>
                </a:lnTo>
                <a:lnTo>
                  <a:pt x="230" y="944"/>
                </a:lnTo>
                <a:lnTo>
                  <a:pt x="197" y="875"/>
                </a:lnTo>
                <a:lnTo>
                  <a:pt x="166" y="806"/>
                </a:lnTo>
                <a:lnTo>
                  <a:pt x="138" y="738"/>
                </a:lnTo>
                <a:lnTo>
                  <a:pt x="114" y="672"/>
                </a:lnTo>
                <a:lnTo>
                  <a:pt x="92" y="607"/>
                </a:lnTo>
                <a:lnTo>
                  <a:pt x="73" y="542"/>
                </a:lnTo>
                <a:lnTo>
                  <a:pt x="57" y="483"/>
                </a:lnTo>
                <a:lnTo>
                  <a:pt x="44" y="427"/>
                </a:lnTo>
                <a:lnTo>
                  <a:pt x="32" y="375"/>
                </a:lnTo>
                <a:lnTo>
                  <a:pt x="22" y="326"/>
                </a:lnTo>
                <a:lnTo>
                  <a:pt x="14" y="286"/>
                </a:lnTo>
                <a:lnTo>
                  <a:pt x="9" y="249"/>
                </a:lnTo>
                <a:lnTo>
                  <a:pt x="4" y="220"/>
                </a:lnTo>
                <a:lnTo>
                  <a:pt x="3" y="200"/>
                </a:lnTo>
                <a:lnTo>
                  <a:pt x="0" y="186"/>
                </a:lnTo>
                <a:lnTo>
                  <a:pt x="0" y="182"/>
                </a:lnTo>
                <a:lnTo>
                  <a:pt x="4" y="179"/>
                </a:lnTo>
                <a:lnTo>
                  <a:pt x="16" y="175"/>
                </a:lnTo>
                <a:lnTo>
                  <a:pt x="33" y="167"/>
                </a:lnTo>
                <a:lnTo>
                  <a:pt x="58" y="157"/>
                </a:lnTo>
                <a:lnTo>
                  <a:pt x="90" y="146"/>
                </a:lnTo>
                <a:lnTo>
                  <a:pt x="127" y="131"/>
                </a:lnTo>
                <a:lnTo>
                  <a:pt x="169" y="116"/>
                </a:lnTo>
                <a:lnTo>
                  <a:pt x="217" y="102"/>
                </a:lnTo>
                <a:lnTo>
                  <a:pt x="270" y="86"/>
                </a:lnTo>
                <a:lnTo>
                  <a:pt x="325" y="70"/>
                </a:lnTo>
                <a:lnTo>
                  <a:pt x="385" y="55"/>
                </a:lnTo>
                <a:lnTo>
                  <a:pt x="449" y="42"/>
                </a:lnTo>
                <a:lnTo>
                  <a:pt x="515" y="29"/>
                </a:lnTo>
                <a:lnTo>
                  <a:pt x="583" y="17"/>
                </a:lnTo>
                <a:lnTo>
                  <a:pt x="653" y="8"/>
                </a:lnTo>
                <a:lnTo>
                  <a:pt x="726" y="3"/>
                </a:lnTo>
                <a:lnTo>
                  <a:pt x="801" y="0"/>
                </a:lnTo>
                <a:lnTo>
                  <a:pt x="875" y="0"/>
                </a:lnTo>
                <a:lnTo>
                  <a:pt x="949" y="4"/>
                </a:lnTo>
                <a:lnTo>
                  <a:pt x="1024" y="11"/>
                </a:lnTo>
                <a:lnTo>
                  <a:pt x="1098" y="24"/>
                </a:lnTo>
                <a:lnTo>
                  <a:pt x="1173" y="43"/>
                </a:lnTo>
                <a:lnTo>
                  <a:pt x="1244" y="67"/>
                </a:lnTo>
                <a:lnTo>
                  <a:pt x="1314" y="96"/>
                </a:lnTo>
                <a:lnTo>
                  <a:pt x="1383" y="131"/>
                </a:lnTo>
              </a:path>
            </a:pathLst>
          </a:custGeom>
          <a:gradFill rotWithShape="1">
            <a:gsLst>
              <a:gs pos="0">
                <a:srgbClr val="FFD4BE"/>
              </a:gs>
              <a:gs pos="100000">
                <a:srgbClr val="FF7E3D"/>
              </a:gs>
            </a:gsLst>
            <a:lin ang="2700000" scaled="1"/>
          </a:gradFill>
          <a:ln w="38100" cmpd="sng">
            <a:solidFill>
              <a:srgbClr val="FFFFFF"/>
            </a:solidFill>
            <a:prstDash val="solid"/>
            <a:round/>
            <a:headEnd/>
            <a:tailEnd/>
          </a:ln>
          <a:effectLst>
            <a:outerShdw dist="135003" dir="2928844" algn="ctr" rotWithShape="0">
              <a:srgbClr val="B2B2B2">
                <a:alpha val="50000"/>
              </a:srgbClr>
            </a:outerShdw>
          </a:effectLst>
        </p:spPr>
        <p:txBody>
          <a:bodyPr/>
          <a:lstStyle/>
          <a:p>
            <a:endParaRPr lang="bg-BG"/>
          </a:p>
        </p:txBody>
      </p:sp>
      <p:sp>
        <p:nvSpPr>
          <p:cNvPr id="579591" name="Freeform 7"/>
          <p:cNvSpPr>
            <a:spLocks/>
          </p:cNvSpPr>
          <p:nvPr/>
        </p:nvSpPr>
        <p:spPr bwMode="gray">
          <a:xfrm rot="-468625">
            <a:off x="4770438" y="2277608"/>
            <a:ext cx="4373562" cy="1689100"/>
          </a:xfrm>
          <a:custGeom>
            <a:avLst/>
            <a:gdLst>
              <a:gd name="T0" fmla="*/ 2147483647 w 2032"/>
              <a:gd name="T1" fmla="*/ 2147483647 h 1536"/>
              <a:gd name="T2" fmla="*/ 2147483647 w 2032"/>
              <a:gd name="T3" fmla="*/ 2147483647 h 1536"/>
              <a:gd name="T4" fmla="*/ 2147483647 w 2032"/>
              <a:gd name="T5" fmla="*/ 2147483647 h 1536"/>
              <a:gd name="T6" fmla="*/ 2147483647 w 2032"/>
              <a:gd name="T7" fmla="*/ 0 h 1536"/>
              <a:gd name="T8" fmla="*/ 2147483647 w 2032"/>
              <a:gd name="T9" fmla="*/ 2147483647 h 1536"/>
              <a:gd name="T10" fmla="*/ 2147483647 w 2032"/>
              <a:gd name="T11" fmla="*/ 2147483647 h 1536"/>
              <a:gd name="T12" fmla="*/ 2147483647 w 2032"/>
              <a:gd name="T13" fmla="*/ 2147483647 h 1536"/>
              <a:gd name="T14" fmla="*/ 2147483647 w 2032"/>
              <a:gd name="T15" fmla="*/ 2147483647 h 1536"/>
              <a:gd name="T16" fmla="*/ 2147483647 w 2032"/>
              <a:gd name="T17" fmla="*/ 2147483647 h 1536"/>
              <a:gd name="T18" fmla="*/ 2147483647 w 2032"/>
              <a:gd name="T19" fmla="*/ 2147483647 h 1536"/>
              <a:gd name="T20" fmla="*/ 2147483647 w 2032"/>
              <a:gd name="T21" fmla="*/ 2147483647 h 1536"/>
              <a:gd name="T22" fmla="*/ 2147483647 w 2032"/>
              <a:gd name="T23" fmla="*/ 2147483647 h 1536"/>
              <a:gd name="T24" fmla="*/ 2147483647 w 2032"/>
              <a:gd name="T25" fmla="*/ 2147483647 h 1536"/>
              <a:gd name="T26" fmla="*/ 2147483647 w 2032"/>
              <a:gd name="T27" fmla="*/ 2147483647 h 1536"/>
              <a:gd name="T28" fmla="*/ 2147483647 w 2032"/>
              <a:gd name="T29" fmla="*/ 2147483647 h 1536"/>
              <a:gd name="T30" fmla="*/ 2147483647 w 2032"/>
              <a:gd name="T31" fmla="*/ 2147483647 h 1536"/>
              <a:gd name="T32" fmla="*/ 2147483647 w 2032"/>
              <a:gd name="T33" fmla="*/ 2147483647 h 1536"/>
              <a:gd name="T34" fmla="*/ 2147483647 w 2032"/>
              <a:gd name="T35" fmla="*/ 2147483647 h 1536"/>
              <a:gd name="T36" fmla="*/ 2147483647 w 2032"/>
              <a:gd name="T37" fmla="*/ 2147483647 h 1536"/>
              <a:gd name="T38" fmla="*/ 2147483647 w 2032"/>
              <a:gd name="T39" fmla="*/ 2147483647 h 1536"/>
              <a:gd name="T40" fmla="*/ 2147483647 w 2032"/>
              <a:gd name="T41" fmla="*/ 2147483647 h 1536"/>
              <a:gd name="T42" fmla="*/ 2147483647 w 2032"/>
              <a:gd name="T43" fmla="*/ 2147483647 h 1536"/>
              <a:gd name="T44" fmla="*/ 2147483647 w 2032"/>
              <a:gd name="T45" fmla="*/ 2147483647 h 1536"/>
              <a:gd name="T46" fmla="*/ 2147483647 w 2032"/>
              <a:gd name="T47" fmla="*/ 2147483647 h 1536"/>
              <a:gd name="T48" fmla="*/ 2147483647 w 2032"/>
              <a:gd name="T49" fmla="*/ 2147483647 h 1536"/>
              <a:gd name="T50" fmla="*/ 2147483647 w 2032"/>
              <a:gd name="T51" fmla="*/ 2147483647 h 1536"/>
              <a:gd name="T52" fmla="*/ 2147483647 w 2032"/>
              <a:gd name="T53" fmla="*/ 2147483647 h 1536"/>
              <a:gd name="T54" fmla="*/ 2147483647 w 2032"/>
              <a:gd name="T55" fmla="*/ 2147483647 h 1536"/>
              <a:gd name="T56" fmla="*/ 2147483647 w 2032"/>
              <a:gd name="T57" fmla="*/ 2147483647 h 1536"/>
              <a:gd name="T58" fmla="*/ 2147483647 w 2032"/>
              <a:gd name="T59" fmla="*/ 2147483647 h 1536"/>
              <a:gd name="T60" fmla="*/ 2147483647 w 2032"/>
              <a:gd name="T61" fmla="*/ 2147483647 h 1536"/>
              <a:gd name="T62" fmla="*/ 2147483647 w 2032"/>
              <a:gd name="T63" fmla="*/ 2147483647 h 1536"/>
              <a:gd name="T64" fmla="*/ 2147483647 w 2032"/>
              <a:gd name="T65" fmla="*/ 2147483647 h 1536"/>
              <a:gd name="T66" fmla="*/ 2147483647 w 2032"/>
              <a:gd name="T67" fmla="*/ 2147483647 h 1536"/>
              <a:gd name="T68" fmla="*/ 2147483647 w 2032"/>
              <a:gd name="T69" fmla="*/ 2147483647 h 1536"/>
              <a:gd name="T70" fmla="*/ 2147483647 w 2032"/>
              <a:gd name="T71" fmla="*/ 2147483647 h 1536"/>
              <a:gd name="T72" fmla="*/ 2147483647 w 2032"/>
              <a:gd name="T73" fmla="*/ 2147483647 h 1536"/>
              <a:gd name="T74" fmla="*/ 0 w 2032"/>
              <a:gd name="T75" fmla="*/ 2147483647 h 1536"/>
              <a:gd name="T76" fmla="*/ 2147483647 w 2032"/>
              <a:gd name="T77" fmla="*/ 2147483647 h 1536"/>
              <a:gd name="T78" fmla="*/ 2147483647 w 2032"/>
              <a:gd name="T79" fmla="*/ 2147483647 h 1536"/>
              <a:gd name="T80" fmla="*/ 2147483647 w 2032"/>
              <a:gd name="T81" fmla="*/ 2147483647 h 1536"/>
              <a:gd name="T82" fmla="*/ 2147483647 w 2032"/>
              <a:gd name="T83" fmla="*/ 2147483647 h 1536"/>
              <a:gd name="T84" fmla="*/ 2147483647 w 2032"/>
              <a:gd name="T85" fmla="*/ 2147483647 h 1536"/>
              <a:gd name="T86" fmla="*/ 2147483647 w 2032"/>
              <a:gd name="T87" fmla="*/ 2147483647 h 1536"/>
              <a:gd name="T88" fmla="*/ 2147483647 w 2032"/>
              <a:gd name="T89" fmla="*/ 2147483647 h 1536"/>
              <a:gd name="T90" fmla="*/ 2147483647 w 2032"/>
              <a:gd name="T91" fmla="*/ 2147483647 h 1536"/>
              <a:gd name="T92" fmla="*/ 2147483647 w 2032"/>
              <a:gd name="T93" fmla="*/ 2147483647 h 1536"/>
              <a:gd name="T94" fmla="*/ 2147483647 w 2032"/>
              <a:gd name="T95" fmla="*/ 2147483647 h 1536"/>
              <a:gd name="T96" fmla="*/ 2147483647 w 2032"/>
              <a:gd name="T97" fmla="*/ 2147483647 h 1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32" h="1536">
                <a:moveTo>
                  <a:pt x="647" y="131"/>
                </a:moveTo>
                <a:lnTo>
                  <a:pt x="716" y="96"/>
                </a:lnTo>
                <a:lnTo>
                  <a:pt x="787" y="67"/>
                </a:lnTo>
                <a:lnTo>
                  <a:pt x="859" y="43"/>
                </a:lnTo>
                <a:lnTo>
                  <a:pt x="933" y="25"/>
                </a:lnTo>
                <a:lnTo>
                  <a:pt x="1008" y="11"/>
                </a:lnTo>
                <a:lnTo>
                  <a:pt x="1082" y="4"/>
                </a:lnTo>
                <a:lnTo>
                  <a:pt x="1157" y="0"/>
                </a:lnTo>
                <a:lnTo>
                  <a:pt x="1231" y="0"/>
                </a:lnTo>
                <a:lnTo>
                  <a:pt x="1305" y="3"/>
                </a:lnTo>
                <a:lnTo>
                  <a:pt x="1377" y="8"/>
                </a:lnTo>
                <a:lnTo>
                  <a:pt x="1448" y="17"/>
                </a:lnTo>
                <a:lnTo>
                  <a:pt x="1517" y="29"/>
                </a:lnTo>
                <a:lnTo>
                  <a:pt x="1582" y="42"/>
                </a:lnTo>
                <a:lnTo>
                  <a:pt x="1647" y="55"/>
                </a:lnTo>
                <a:lnTo>
                  <a:pt x="1706" y="70"/>
                </a:lnTo>
                <a:lnTo>
                  <a:pt x="1762" y="86"/>
                </a:lnTo>
                <a:lnTo>
                  <a:pt x="1814" y="102"/>
                </a:lnTo>
                <a:lnTo>
                  <a:pt x="1861" y="116"/>
                </a:lnTo>
                <a:lnTo>
                  <a:pt x="1905" y="131"/>
                </a:lnTo>
                <a:lnTo>
                  <a:pt x="1941" y="146"/>
                </a:lnTo>
                <a:lnTo>
                  <a:pt x="1972" y="157"/>
                </a:lnTo>
                <a:lnTo>
                  <a:pt x="1998" y="167"/>
                </a:lnTo>
                <a:lnTo>
                  <a:pt x="2016" y="175"/>
                </a:lnTo>
                <a:lnTo>
                  <a:pt x="2027" y="179"/>
                </a:lnTo>
                <a:lnTo>
                  <a:pt x="2032" y="182"/>
                </a:lnTo>
                <a:lnTo>
                  <a:pt x="2030" y="186"/>
                </a:lnTo>
                <a:lnTo>
                  <a:pt x="2029" y="200"/>
                </a:lnTo>
                <a:lnTo>
                  <a:pt x="2026" y="220"/>
                </a:lnTo>
                <a:lnTo>
                  <a:pt x="2021" y="249"/>
                </a:lnTo>
                <a:lnTo>
                  <a:pt x="2017" y="286"/>
                </a:lnTo>
                <a:lnTo>
                  <a:pt x="2008" y="327"/>
                </a:lnTo>
                <a:lnTo>
                  <a:pt x="2000" y="375"/>
                </a:lnTo>
                <a:lnTo>
                  <a:pt x="1988" y="427"/>
                </a:lnTo>
                <a:lnTo>
                  <a:pt x="1975" y="483"/>
                </a:lnTo>
                <a:lnTo>
                  <a:pt x="1957" y="542"/>
                </a:lnTo>
                <a:lnTo>
                  <a:pt x="1940" y="607"/>
                </a:lnTo>
                <a:lnTo>
                  <a:pt x="1918" y="672"/>
                </a:lnTo>
                <a:lnTo>
                  <a:pt x="1893" y="738"/>
                </a:lnTo>
                <a:lnTo>
                  <a:pt x="1865" y="807"/>
                </a:lnTo>
                <a:lnTo>
                  <a:pt x="1835" y="875"/>
                </a:lnTo>
                <a:lnTo>
                  <a:pt x="1801" y="944"/>
                </a:lnTo>
                <a:lnTo>
                  <a:pt x="1763" y="1011"/>
                </a:lnTo>
                <a:lnTo>
                  <a:pt x="1721" y="1076"/>
                </a:lnTo>
                <a:lnTo>
                  <a:pt x="1676" y="1141"/>
                </a:lnTo>
                <a:lnTo>
                  <a:pt x="1626" y="1202"/>
                </a:lnTo>
                <a:lnTo>
                  <a:pt x="1572" y="1259"/>
                </a:lnTo>
                <a:lnTo>
                  <a:pt x="1514" y="1313"/>
                </a:lnTo>
                <a:lnTo>
                  <a:pt x="1451" y="1361"/>
                </a:lnTo>
                <a:lnTo>
                  <a:pt x="1383" y="1405"/>
                </a:lnTo>
                <a:lnTo>
                  <a:pt x="1314" y="1440"/>
                </a:lnTo>
                <a:lnTo>
                  <a:pt x="1244" y="1469"/>
                </a:lnTo>
                <a:lnTo>
                  <a:pt x="1173" y="1494"/>
                </a:lnTo>
                <a:lnTo>
                  <a:pt x="1098" y="1511"/>
                </a:lnTo>
                <a:lnTo>
                  <a:pt x="1024" y="1524"/>
                </a:lnTo>
                <a:lnTo>
                  <a:pt x="949" y="1532"/>
                </a:lnTo>
                <a:lnTo>
                  <a:pt x="875" y="1536"/>
                </a:lnTo>
                <a:lnTo>
                  <a:pt x="801" y="1536"/>
                </a:lnTo>
                <a:lnTo>
                  <a:pt x="726" y="1533"/>
                </a:lnTo>
                <a:lnTo>
                  <a:pt x="653" y="1527"/>
                </a:lnTo>
                <a:lnTo>
                  <a:pt x="583" y="1519"/>
                </a:lnTo>
                <a:lnTo>
                  <a:pt x="515" y="1507"/>
                </a:lnTo>
                <a:lnTo>
                  <a:pt x="449" y="1495"/>
                </a:lnTo>
                <a:lnTo>
                  <a:pt x="385" y="1481"/>
                </a:lnTo>
                <a:lnTo>
                  <a:pt x="325" y="1466"/>
                </a:lnTo>
                <a:lnTo>
                  <a:pt x="270" y="1450"/>
                </a:lnTo>
                <a:lnTo>
                  <a:pt x="217" y="1434"/>
                </a:lnTo>
                <a:lnTo>
                  <a:pt x="169" y="1419"/>
                </a:lnTo>
                <a:lnTo>
                  <a:pt x="127" y="1405"/>
                </a:lnTo>
                <a:lnTo>
                  <a:pt x="90" y="1390"/>
                </a:lnTo>
                <a:lnTo>
                  <a:pt x="58" y="1379"/>
                </a:lnTo>
                <a:lnTo>
                  <a:pt x="33" y="1368"/>
                </a:lnTo>
                <a:lnTo>
                  <a:pt x="16" y="1361"/>
                </a:lnTo>
                <a:lnTo>
                  <a:pt x="4" y="1357"/>
                </a:lnTo>
                <a:lnTo>
                  <a:pt x="0" y="1355"/>
                </a:lnTo>
                <a:lnTo>
                  <a:pt x="0" y="1349"/>
                </a:lnTo>
                <a:lnTo>
                  <a:pt x="3" y="1336"/>
                </a:lnTo>
                <a:lnTo>
                  <a:pt x="4" y="1316"/>
                </a:lnTo>
                <a:lnTo>
                  <a:pt x="9" y="1287"/>
                </a:lnTo>
                <a:lnTo>
                  <a:pt x="14" y="1250"/>
                </a:lnTo>
                <a:lnTo>
                  <a:pt x="22" y="1209"/>
                </a:lnTo>
                <a:lnTo>
                  <a:pt x="32" y="1161"/>
                </a:lnTo>
                <a:lnTo>
                  <a:pt x="44" y="1109"/>
                </a:lnTo>
                <a:lnTo>
                  <a:pt x="57" y="1053"/>
                </a:lnTo>
                <a:lnTo>
                  <a:pt x="73" y="993"/>
                </a:lnTo>
                <a:lnTo>
                  <a:pt x="92" y="929"/>
                </a:lnTo>
                <a:lnTo>
                  <a:pt x="114" y="865"/>
                </a:lnTo>
                <a:lnTo>
                  <a:pt x="138" y="798"/>
                </a:lnTo>
                <a:lnTo>
                  <a:pt x="166" y="729"/>
                </a:lnTo>
                <a:lnTo>
                  <a:pt x="197" y="661"/>
                </a:lnTo>
                <a:lnTo>
                  <a:pt x="230" y="592"/>
                </a:lnTo>
                <a:lnTo>
                  <a:pt x="268" y="525"/>
                </a:lnTo>
                <a:lnTo>
                  <a:pt x="311" y="459"/>
                </a:lnTo>
                <a:lnTo>
                  <a:pt x="356" y="395"/>
                </a:lnTo>
                <a:lnTo>
                  <a:pt x="405" y="334"/>
                </a:lnTo>
                <a:lnTo>
                  <a:pt x="459" y="277"/>
                </a:lnTo>
                <a:lnTo>
                  <a:pt x="518" y="223"/>
                </a:lnTo>
                <a:lnTo>
                  <a:pt x="580" y="175"/>
                </a:lnTo>
                <a:lnTo>
                  <a:pt x="647" y="131"/>
                </a:lnTo>
              </a:path>
            </a:pathLst>
          </a:custGeom>
          <a:gradFill rotWithShape="1">
            <a:gsLst>
              <a:gs pos="0">
                <a:srgbClr val="FFEEAA"/>
              </a:gs>
              <a:gs pos="100000">
                <a:srgbClr val="FFCC00"/>
              </a:gs>
            </a:gsLst>
            <a:lin ang="18900000" scaled="1"/>
          </a:gradFill>
          <a:ln w="38100" cmpd="sng">
            <a:solidFill>
              <a:srgbClr val="FFFFFF"/>
            </a:solidFill>
            <a:prstDash val="solid"/>
            <a:round/>
            <a:headEnd/>
            <a:tailEnd/>
          </a:ln>
          <a:effectLst>
            <a:outerShdw dist="135003" dir="2928844" algn="ctr" rotWithShape="0">
              <a:srgbClr val="B2B2B2">
                <a:alpha val="50000"/>
              </a:srgbClr>
            </a:outerShdw>
          </a:effectLst>
        </p:spPr>
        <p:txBody>
          <a:bodyPr/>
          <a:lstStyle/>
          <a:p>
            <a:endParaRPr lang="bg-BG"/>
          </a:p>
        </p:txBody>
      </p:sp>
      <p:grpSp>
        <p:nvGrpSpPr>
          <p:cNvPr id="2" name="Group 8"/>
          <p:cNvGrpSpPr>
            <a:grpSpLocks/>
          </p:cNvGrpSpPr>
          <p:nvPr/>
        </p:nvGrpSpPr>
        <p:grpSpPr bwMode="auto">
          <a:xfrm>
            <a:off x="3635375" y="2853870"/>
            <a:ext cx="2808288" cy="1944688"/>
            <a:chOff x="2016" y="1920"/>
            <a:chExt cx="1680" cy="1680"/>
          </a:xfrm>
        </p:grpSpPr>
        <p:sp>
          <p:nvSpPr>
            <p:cNvPr id="25617" name="Oval 9"/>
            <p:cNvSpPr>
              <a:spLocks noChangeArrowheads="1"/>
            </p:cNvSpPr>
            <p:nvPr/>
          </p:nvSpPr>
          <p:spPr bwMode="gray">
            <a:xfrm>
              <a:off x="2016" y="1920"/>
              <a:ext cx="1680" cy="1680"/>
            </a:xfrm>
            <a:prstGeom prst="ellipse">
              <a:avLst/>
            </a:prstGeom>
            <a:gradFill rotWithShape="1">
              <a:gsLst>
                <a:gs pos="0">
                  <a:srgbClr val="FF3300"/>
                </a:gs>
                <a:gs pos="100000">
                  <a:srgbClr val="3E0C00"/>
                </a:gs>
              </a:gsLst>
              <a:lin ang="5400000" scaled="1"/>
            </a:gradFill>
            <a:ln w="38100">
              <a:solidFill>
                <a:srgbClr val="FFFFFF"/>
              </a:solidFill>
              <a:round/>
              <a:headEnd/>
              <a:tailEnd/>
            </a:ln>
            <a:effectLst>
              <a:outerShdw dist="91581" dir="3378596" algn="ctr" rotWithShape="0">
                <a:srgbClr val="B2B2B2"/>
              </a:outerShdw>
            </a:effectLst>
          </p:spPr>
          <p:txBody>
            <a:bodyPr wrap="none" anchor="ctr"/>
            <a:lstStyle/>
            <a:p>
              <a:endParaRPr lang="bg-BG">
                <a:latin typeface="Times New Roman" pitchFamily="18" charset="0"/>
                <a:cs typeface="Times New Roman" pitchFamily="18" charset="0"/>
              </a:endParaRPr>
            </a:p>
          </p:txBody>
        </p:sp>
        <p:sp>
          <p:nvSpPr>
            <p:cNvPr id="25618" name="Freeform 10"/>
            <p:cNvSpPr>
              <a:spLocks/>
            </p:cNvSpPr>
            <p:nvPr/>
          </p:nvSpPr>
          <p:spPr bwMode="gray">
            <a:xfrm>
              <a:off x="2208" y="1948"/>
              <a:ext cx="1296" cy="634"/>
            </a:xfrm>
            <a:custGeom>
              <a:avLst/>
              <a:gdLst>
                <a:gd name="T0" fmla="*/ 940 w 1321"/>
                <a:gd name="T1" fmla="*/ 55 h 712"/>
                <a:gd name="T2" fmla="*/ 952 w 1321"/>
                <a:gd name="T3" fmla="*/ 61 h 712"/>
                <a:gd name="T4" fmla="*/ 955 w 1321"/>
                <a:gd name="T5" fmla="*/ 67 h 712"/>
                <a:gd name="T6" fmla="*/ 950 w 1321"/>
                <a:gd name="T7" fmla="*/ 72 h 712"/>
                <a:gd name="T8" fmla="*/ 938 w 1321"/>
                <a:gd name="T9" fmla="*/ 76 h 712"/>
                <a:gd name="T10" fmla="*/ 919 w 1321"/>
                <a:gd name="T11" fmla="*/ 81 h 712"/>
                <a:gd name="T12" fmla="*/ 895 w 1321"/>
                <a:gd name="T13" fmla="*/ 84 h 712"/>
                <a:gd name="T14" fmla="*/ 864 w 1321"/>
                <a:gd name="T15" fmla="*/ 87 h 712"/>
                <a:gd name="T16" fmla="*/ 829 w 1321"/>
                <a:gd name="T17" fmla="*/ 91 h 712"/>
                <a:gd name="T18" fmla="*/ 789 w 1321"/>
                <a:gd name="T19" fmla="*/ 93 h 712"/>
                <a:gd name="T20" fmla="*/ 745 w 1321"/>
                <a:gd name="T21" fmla="*/ 94 h 712"/>
                <a:gd name="T22" fmla="*/ 699 w 1321"/>
                <a:gd name="T23" fmla="*/ 95 h 712"/>
                <a:gd name="T24" fmla="*/ 648 w 1321"/>
                <a:gd name="T25" fmla="*/ 98 h 712"/>
                <a:gd name="T26" fmla="*/ 596 w 1321"/>
                <a:gd name="T27" fmla="*/ 99 h 712"/>
                <a:gd name="T28" fmla="*/ 575 w 1321"/>
                <a:gd name="T29" fmla="*/ 100 h 712"/>
                <a:gd name="T30" fmla="*/ 344 w 1321"/>
                <a:gd name="T31" fmla="*/ 100 h 712"/>
                <a:gd name="T32" fmla="*/ 340 w 1321"/>
                <a:gd name="T33" fmla="*/ 100 h 712"/>
                <a:gd name="T34" fmla="*/ 295 w 1321"/>
                <a:gd name="T35" fmla="*/ 99 h 712"/>
                <a:gd name="T36" fmla="*/ 252 w 1321"/>
                <a:gd name="T37" fmla="*/ 98 h 712"/>
                <a:gd name="T38" fmla="*/ 211 w 1321"/>
                <a:gd name="T39" fmla="*/ 97 h 712"/>
                <a:gd name="T40" fmla="*/ 171 w 1321"/>
                <a:gd name="T41" fmla="*/ 94 h 712"/>
                <a:gd name="T42" fmla="*/ 134 w 1321"/>
                <a:gd name="T43" fmla="*/ 94 h 712"/>
                <a:gd name="T44" fmla="*/ 104 w 1321"/>
                <a:gd name="T45" fmla="*/ 92 h 712"/>
                <a:gd name="T46" fmla="*/ 73 w 1321"/>
                <a:gd name="T47" fmla="*/ 90 h 712"/>
                <a:gd name="T48" fmla="*/ 50 w 1321"/>
                <a:gd name="T49" fmla="*/ 88 h 712"/>
                <a:gd name="T50" fmla="*/ 26 w 1321"/>
                <a:gd name="T51" fmla="*/ 84 h 712"/>
                <a:gd name="T52" fmla="*/ 18 w 1321"/>
                <a:gd name="T53" fmla="*/ 81 h 712"/>
                <a:gd name="T54" fmla="*/ 6 w 1321"/>
                <a:gd name="T55" fmla="*/ 77 h 712"/>
                <a:gd name="T56" fmla="*/ 0 w 1321"/>
                <a:gd name="T57" fmla="*/ 73 h 712"/>
                <a:gd name="T58" fmla="*/ 0 w 1321"/>
                <a:gd name="T59" fmla="*/ 72 h 712"/>
                <a:gd name="T60" fmla="*/ 4 w 1321"/>
                <a:gd name="T61" fmla="*/ 67 h 712"/>
                <a:gd name="T62" fmla="*/ 16 w 1321"/>
                <a:gd name="T63" fmla="*/ 61 h 712"/>
                <a:gd name="T64" fmla="*/ 34 w 1321"/>
                <a:gd name="T65" fmla="*/ 52 h 712"/>
                <a:gd name="T66" fmla="*/ 69 w 1321"/>
                <a:gd name="T67" fmla="*/ 42 h 712"/>
                <a:gd name="T68" fmla="*/ 108 w 1321"/>
                <a:gd name="T69" fmla="*/ 33 h 712"/>
                <a:gd name="T70" fmla="*/ 148 w 1321"/>
                <a:gd name="T71" fmla="*/ 24 h 712"/>
                <a:gd name="T72" fmla="*/ 195 w 1321"/>
                <a:gd name="T73" fmla="*/ 17 h 712"/>
                <a:gd name="T74" fmla="*/ 247 w 1321"/>
                <a:gd name="T75" fmla="*/ 11 h 712"/>
                <a:gd name="T76" fmla="*/ 300 w 1321"/>
                <a:gd name="T77" fmla="*/ 6 h 712"/>
                <a:gd name="T78" fmla="*/ 360 w 1321"/>
                <a:gd name="T79" fmla="*/ 4 h 712"/>
                <a:gd name="T80" fmla="*/ 420 w 1321"/>
                <a:gd name="T81" fmla="*/ 4 h 712"/>
                <a:gd name="T82" fmla="*/ 483 w 1321"/>
                <a:gd name="T83" fmla="*/ 0 h 712"/>
                <a:gd name="T84" fmla="*/ 483 w 1321"/>
                <a:gd name="T85" fmla="*/ 0 h 712"/>
                <a:gd name="T86" fmla="*/ 548 w 1321"/>
                <a:gd name="T87" fmla="*/ 4 h 712"/>
                <a:gd name="T88" fmla="*/ 612 w 1321"/>
                <a:gd name="T89" fmla="*/ 4 h 712"/>
                <a:gd name="T90" fmla="*/ 674 w 1321"/>
                <a:gd name="T91" fmla="*/ 7 h 712"/>
                <a:gd name="T92" fmla="*/ 731 w 1321"/>
                <a:gd name="T93" fmla="*/ 12 h 712"/>
                <a:gd name="T94" fmla="*/ 782 w 1321"/>
                <a:gd name="T95" fmla="*/ 19 h 712"/>
                <a:gd name="T96" fmla="*/ 830 w 1321"/>
                <a:gd name="T97" fmla="*/ 27 h 712"/>
                <a:gd name="T98" fmla="*/ 873 w 1321"/>
                <a:gd name="T99" fmla="*/ 36 h 712"/>
                <a:gd name="T100" fmla="*/ 909 w 1321"/>
                <a:gd name="T101" fmla="*/ 45 h 712"/>
                <a:gd name="T102" fmla="*/ 940 w 1321"/>
                <a:gd name="T103" fmla="*/ 55 h 712"/>
                <a:gd name="T104" fmla="*/ 940 w 1321"/>
                <a:gd name="T105" fmla="*/ 55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chemeClr val="tx1"/>
                </a:gs>
                <a:gs pos="100000">
                  <a:srgbClr val="FF33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bg-BG"/>
            </a:p>
          </p:txBody>
        </p:sp>
      </p:grpSp>
      <p:sp>
        <p:nvSpPr>
          <p:cNvPr id="579595" name="Text Box 11"/>
          <p:cNvSpPr txBox="1">
            <a:spLocks noChangeArrowheads="1"/>
          </p:cNvSpPr>
          <p:nvPr/>
        </p:nvSpPr>
        <p:spPr bwMode="gray">
          <a:xfrm>
            <a:off x="2055813" y="4501695"/>
            <a:ext cx="1514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b="1" dirty="0">
                <a:latin typeface="Times New Roman" pitchFamily="18" charset="0"/>
                <a:cs typeface="Times New Roman" pitchFamily="18" charset="0"/>
              </a:rPr>
              <a:t>“New skills</a:t>
            </a:r>
          </a:p>
          <a:p>
            <a:pPr eaLnBrk="1" hangingPunct="1"/>
            <a:r>
              <a:rPr lang="en-US" b="1" dirty="0">
                <a:latin typeface="Times New Roman" pitchFamily="18" charset="0"/>
                <a:cs typeface="Times New Roman" pitchFamily="18" charset="0"/>
              </a:rPr>
              <a:t>for new jobs”</a:t>
            </a:r>
          </a:p>
        </p:txBody>
      </p:sp>
      <p:sp>
        <p:nvSpPr>
          <p:cNvPr id="579596" name="Text Box 12"/>
          <p:cNvSpPr txBox="1">
            <a:spLocks noChangeArrowheads="1"/>
          </p:cNvSpPr>
          <p:nvPr/>
        </p:nvSpPr>
        <p:spPr bwMode="gray">
          <a:xfrm>
            <a:off x="5986463" y="4703308"/>
            <a:ext cx="215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b="1" dirty="0">
                <a:latin typeface="Times New Roman" pitchFamily="18" charset="0"/>
                <a:cs typeface="Times New Roman" pitchFamily="18" charset="0"/>
              </a:rPr>
              <a:t>Internationalization</a:t>
            </a:r>
          </a:p>
        </p:txBody>
      </p:sp>
      <p:sp>
        <p:nvSpPr>
          <p:cNvPr id="579597" name="Text Box 13"/>
          <p:cNvSpPr txBox="1">
            <a:spLocks noChangeArrowheads="1"/>
          </p:cNvSpPr>
          <p:nvPr/>
        </p:nvSpPr>
        <p:spPr bwMode="gray">
          <a:xfrm>
            <a:off x="3728244" y="3339095"/>
            <a:ext cx="26225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algn="ctr"/>
            <a:r>
              <a:rPr lang="en-US" b="1" dirty="0">
                <a:solidFill>
                  <a:schemeClr val="bg1"/>
                </a:solidFill>
                <a:latin typeface="Times New Roman" pitchFamily="18" charset="0"/>
                <a:cs typeface="Times New Roman" pitchFamily="18" charset="0"/>
              </a:rPr>
              <a:t> </a:t>
            </a:r>
            <a:r>
              <a:rPr lang="en-US" b="1" dirty="0" smtClean="0">
                <a:solidFill>
                  <a:schemeClr val="bg1"/>
                </a:solidFill>
                <a:latin typeface="Times New Roman" pitchFamily="18" charset="0"/>
                <a:cs typeface="Times New Roman" pitchFamily="18" charset="0"/>
              </a:rPr>
              <a:t>Global challenges in education and research</a:t>
            </a:r>
            <a:endParaRPr lang="en-US" b="1" dirty="0">
              <a:solidFill>
                <a:schemeClr val="bg1"/>
              </a:solidFill>
              <a:latin typeface="Times New Roman" pitchFamily="18" charset="0"/>
              <a:cs typeface="Times New Roman" pitchFamily="18" charset="0"/>
            </a:endParaRPr>
          </a:p>
        </p:txBody>
      </p:sp>
      <p:sp>
        <p:nvSpPr>
          <p:cNvPr id="579598" name="Text Box 14"/>
          <p:cNvSpPr txBox="1">
            <a:spLocks noChangeArrowheads="1"/>
          </p:cNvSpPr>
          <p:nvPr/>
        </p:nvSpPr>
        <p:spPr bwMode="gray">
          <a:xfrm>
            <a:off x="1504950" y="2196645"/>
            <a:ext cx="2660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algn="ctr"/>
            <a:r>
              <a:rPr lang="en-US" b="1" dirty="0">
                <a:solidFill>
                  <a:srgbClr val="000000"/>
                </a:solidFill>
                <a:latin typeface="Times New Roman" pitchFamily="18" charset="0"/>
                <a:cs typeface="Times New Roman" pitchFamily="18" charset="0"/>
              </a:rPr>
              <a:t>Commitment with business</a:t>
            </a:r>
          </a:p>
          <a:p>
            <a:pPr algn="ctr"/>
            <a:r>
              <a:rPr lang="en-US" b="1" dirty="0">
                <a:solidFill>
                  <a:srgbClr val="000000"/>
                </a:solidFill>
                <a:latin typeface="Times New Roman" pitchFamily="18" charset="0"/>
                <a:cs typeface="Times New Roman" pitchFamily="18" charset="0"/>
              </a:rPr>
              <a:t> and </a:t>
            </a:r>
            <a:r>
              <a:rPr lang="en-US" b="1" dirty="0" err="1">
                <a:solidFill>
                  <a:srgbClr val="000000"/>
                </a:solidFill>
                <a:latin typeface="Times New Roman" pitchFamily="18" charset="0"/>
                <a:cs typeface="Times New Roman" pitchFamily="18" charset="0"/>
              </a:rPr>
              <a:t>labour</a:t>
            </a:r>
            <a:r>
              <a:rPr lang="en-US" b="1" dirty="0">
                <a:solidFill>
                  <a:srgbClr val="000000"/>
                </a:solidFill>
                <a:latin typeface="Times New Roman" pitchFamily="18" charset="0"/>
                <a:cs typeface="Times New Roman" pitchFamily="18" charset="0"/>
              </a:rPr>
              <a:t> market </a:t>
            </a:r>
          </a:p>
          <a:p>
            <a:pPr algn="ctr"/>
            <a:r>
              <a:rPr lang="en-US" b="1" dirty="0">
                <a:solidFill>
                  <a:srgbClr val="000000"/>
                </a:solidFill>
                <a:latin typeface="Times New Roman" pitchFamily="18" charset="0"/>
                <a:cs typeface="Times New Roman" pitchFamily="18" charset="0"/>
              </a:rPr>
              <a:t>necessities</a:t>
            </a:r>
          </a:p>
        </p:txBody>
      </p:sp>
      <p:sp>
        <p:nvSpPr>
          <p:cNvPr id="579600" name="Text Box 16"/>
          <p:cNvSpPr txBox="1">
            <a:spLocks noChangeArrowheads="1"/>
          </p:cNvSpPr>
          <p:nvPr/>
        </p:nvSpPr>
        <p:spPr bwMode="gray">
          <a:xfrm>
            <a:off x="4165600" y="5360533"/>
            <a:ext cx="151464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algn="ctr" eaLnBrk="1" hangingPunct="1">
              <a:spcBef>
                <a:spcPct val="50000"/>
              </a:spcBef>
            </a:pPr>
            <a:r>
              <a:rPr lang="en-US" b="1" dirty="0">
                <a:latin typeface="Times New Roman" pitchFamily="18" charset="0"/>
                <a:cs typeface="Times New Roman" pitchFamily="18" charset="0"/>
              </a:rPr>
              <a:t>Mobility of </a:t>
            </a:r>
          </a:p>
          <a:p>
            <a:pPr algn="ctr" eaLnBrk="1" hangingPunct="1">
              <a:spcBef>
                <a:spcPct val="50000"/>
              </a:spcBef>
            </a:pPr>
            <a:r>
              <a:rPr lang="en-US" b="1" dirty="0">
                <a:solidFill>
                  <a:srgbClr val="000000"/>
                </a:solidFill>
                <a:latin typeface="Times New Roman" pitchFamily="18" charset="0"/>
                <a:cs typeface="Times New Roman" pitchFamily="18" charset="0"/>
              </a:rPr>
              <a:t>ECTS credits</a:t>
            </a:r>
            <a:endParaRPr lang="en-US" sz="2000" b="1" dirty="0">
              <a:solidFill>
                <a:srgbClr val="000000"/>
              </a:solidFill>
              <a:latin typeface="Times New Roman" pitchFamily="18" charset="0"/>
              <a:cs typeface="Times New Roman" pitchFamily="18" charset="0"/>
            </a:endParaRPr>
          </a:p>
        </p:txBody>
      </p:sp>
      <p:sp>
        <p:nvSpPr>
          <p:cNvPr id="579601" name="Text Box 17"/>
          <p:cNvSpPr txBox="1">
            <a:spLocks noChangeArrowheads="1"/>
          </p:cNvSpPr>
          <p:nvPr/>
        </p:nvSpPr>
        <p:spPr bwMode="auto">
          <a:xfrm>
            <a:off x="5491078" y="2611420"/>
            <a:ext cx="3384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algn="ctr" eaLnBrk="1" hangingPunct="1"/>
            <a:r>
              <a:rPr lang="en-US" b="1" dirty="0">
                <a:latin typeface="Times New Roman" pitchFamily="18" charset="0"/>
                <a:cs typeface="Times New Roman" pitchFamily="18" charset="0"/>
              </a:rPr>
              <a:t>Integration of research </a:t>
            </a:r>
          </a:p>
          <a:p>
            <a:pPr algn="ctr" eaLnBrk="1" hangingPunct="1"/>
            <a:r>
              <a:rPr lang="en-US" b="1" dirty="0">
                <a:latin typeface="Times New Roman" pitchFamily="18" charset="0"/>
                <a:cs typeface="Times New Roman" pitchFamily="18" charset="0"/>
              </a:rPr>
              <a:t>and  training</a:t>
            </a:r>
            <a:r>
              <a:rPr lang="bg-BG" b="1" dirty="0">
                <a:solidFill>
                  <a:schemeClr val="bg1"/>
                </a:solidFill>
                <a:latin typeface="Times New Roman" pitchFamily="18" charset="0"/>
                <a:cs typeface="Times New Roman" pitchFamily="18" charset="0"/>
              </a:rPr>
              <a:t> </a:t>
            </a:r>
          </a:p>
        </p:txBody>
      </p:sp>
      <p:sp>
        <p:nvSpPr>
          <p:cNvPr id="579603" name="Rectangle 19"/>
          <p:cNvSpPr>
            <a:spLocks noChangeArrowheads="1"/>
          </p:cNvSpPr>
          <p:nvPr/>
        </p:nvSpPr>
        <p:spPr bwMode="auto">
          <a:xfrm>
            <a:off x="4000500" y="1644195"/>
            <a:ext cx="24431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b="1" dirty="0" err="1">
                <a:solidFill>
                  <a:srgbClr val="000000"/>
                </a:solidFill>
                <a:latin typeface="Times New Roman" pitchFamily="18" charset="0"/>
                <a:cs typeface="Times New Roman" pitchFamily="18" charset="0"/>
              </a:rPr>
              <a:t>Transdisciplinarity</a:t>
            </a:r>
            <a:r>
              <a:rPr lang="en-US" b="1" dirty="0">
                <a:solidFill>
                  <a:srgbClr val="000000"/>
                </a:solidFill>
                <a:latin typeface="Times New Roman" pitchFamily="18" charset="0"/>
                <a:cs typeface="Times New Roman" pitchFamily="18" charset="0"/>
              </a:rPr>
              <a:t> in curriculum</a:t>
            </a:r>
          </a:p>
        </p:txBody>
      </p:sp>
      <p:sp>
        <p:nvSpPr>
          <p:cNvPr id="3" name="Rectangle 2"/>
          <p:cNvSpPr/>
          <p:nvPr/>
        </p:nvSpPr>
        <p:spPr>
          <a:xfrm>
            <a:off x="-562851" y="244505"/>
            <a:ext cx="4572000" cy="369332"/>
          </a:xfrm>
          <a:prstGeom prst="rect">
            <a:avLst/>
          </a:prstGeom>
        </p:spPr>
        <p:txBody>
          <a:bodyPr>
            <a:spAutoFit/>
          </a:bodyPr>
          <a:lstStyle/>
          <a:p>
            <a:pPr algn="ctr"/>
            <a:r>
              <a:rPr lang="en-US" b="1" dirty="0">
                <a:latin typeface="Times New Roman" pitchFamily="18" charset="0"/>
                <a:cs typeface="Times New Roman" pitchFamily="18" charset="0"/>
              </a:rPr>
              <a:t>THE NEW </a:t>
            </a:r>
            <a:r>
              <a:rPr lang="en-US" b="1" dirty="0" smtClean="0">
                <a:latin typeface="Times New Roman" pitchFamily="18" charset="0"/>
                <a:cs typeface="Times New Roman" pitchFamily="18" charset="0"/>
              </a:rPr>
              <a:t>PARADIGM</a:t>
            </a:r>
            <a:endParaRPr lang="bg-BG" b="1" dirty="0">
              <a:latin typeface="Times New Roman" pitchFamily="18" charset="0"/>
              <a:cs typeface="Times New Roman" pitchFamily="18" charset="0"/>
            </a:endParaRPr>
          </a:p>
        </p:txBody>
      </p:sp>
    </p:spTree>
    <p:extLst>
      <p:ext uri="{BB962C8B-B14F-4D97-AF65-F5344CB8AC3E}">
        <p14:creationId xmlns:p14="http://schemas.microsoft.com/office/powerpoint/2010/main" val="3983490730"/>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79587"/>
                                        </p:tgtEl>
                                        <p:attrNameLst>
                                          <p:attrName>style.visibility</p:attrName>
                                        </p:attrNameLst>
                                      </p:cBhvr>
                                      <p:to>
                                        <p:strVal val="visible"/>
                                      </p:to>
                                    </p:set>
                                    <p:animEffect transition="in" filter="fade">
                                      <p:cBhvr>
                                        <p:cTn id="11" dur="500"/>
                                        <p:tgtEl>
                                          <p:spTgt spid="57958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79598"/>
                                        </p:tgtEl>
                                        <p:attrNameLst>
                                          <p:attrName>style.visibility</p:attrName>
                                        </p:attrNameLst>
                                      </p:cBhvr>
                                      <p:to>
                                        <p:strVal val="visible"/>
                                      </p:to>
                                    </p:set>
                                    <p:animEffect transition="in" filter="fade">
                                      <p:cBhvr>
                                        <p:cTn id="14" dur="500"/>
                                        <p:tgtEl>
                                          <p:spTgt spid="579598"/>
                                        </p:tgtEl>
                                      </p:cBhvr>
                                    </p:animEffect>
                                  </p:childTnLst>
                                </p:cTn>
                              </p:par>
                            </p:childTnLst>
                          </p:cTn>
                        </p:par>
                        <p:par>
                          <p:cTn id="15" fill="hold" nodeType="afterGroup">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79586"/>
                                        </p:tgtEl>
                                        <p:attrNameLst>
                                          <p:attrName>style.visibility</p:attrName>
                                        </p:attrNameLst>
                                      </p:cBhvr>
                                      <p:to>
                                        <p:strVal val="visible"/>
                                      </p:to>
                                    </p:set>
                                    <p:animEffect transition="in" filter="fade">
                                      <p:cBhvr>
                                        <p:cTn id="18" dur="500"/>
                                        <p:tgtEl>
                                          <p:spTgt spid="57958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79603"/>
                                        </p:tgtEl>
                                        <p:attrNameLst>
                                          <p:attrName>style.visibility</p:attrName>
                                        </p:attrNameLst>
                                      </p:cBhvr>
                                      <p:to>
                                        <p:strVal val="visible"/>
                                      </p:to>
                                    </p:set>
                                    <p:animEffect transition="in" filter="fade">
                                      <p:cBhvr>
                                        <p:cTn id="21" dur="500"/>
                                        <p:tgtEl>
                                          <p:spTgt spid="579603"/>
                                        </p:tgtEl>
                                      </p:cBhvr>
                                    </p:animEffect>
                                  </p:childTnLst>
                                </p:cTn>
                              </p:par>
                            </p:childTnLst>
                          </p:cTn>
                        </p:par>
                        <p:par>
                          <p:cTn id="22" fill="hold" nodeType="afterGroup">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579591"/>
                                        </p:tgtEl>
                                        <p:attrNameLst>
                                          <p:attrName>style.visibility</p:attrName>
                                        </p:attrNameLst>
                                      </p:cBhvr>
                                      <p:to>
                                        <p:strVal val="visible"/>
                                      </p:to>
                                    </p:set>
                                    <p:animEffect transition="in" filter="fade">
                                      <p:cBhvr>
                                        <p:cTn id="25" dur="500"/>
                                        <p:tgtEl>
                                          <p:spTgt spid="57959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79601"/>
                                        </p:tgtEl>
                                        <p:attrNameLst>
                                          <p:attrName>style.visibility</p:attrName>
                                        </p:attrNameLst>
                                      </p:cBhvr>
                                      <p:to>
                                        <p:strVal val="visible"/>
                                      </p:to>
                                    </p:set>
                                    <p:animEffect transition="in" filter="fade">
                                      <p:cBhvr>
                                        <p:cTn id="28" dur="500"/>
                                        <p:tgtEl>
                                          <p:spTgt spid="579601"/>
                                        </p:tgtEl>
                                      </p:cBhvr>
                                    </p:animEffect>
                                  </p:childTnLst>
                                </p:cTn>
                              </p:par>
                            </p:childTnLst>
                          </p:cTn>
                        </p:par>
                        <p:par>
                          <p:cTn id="29" fill="hold" nodeType="afterGroup">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579596"/>
                                        </p:tgtEl>
                                        <p:attrNameLst>
                                          <p:attrName>style.visibility</p:attrName>
                                        </p:attrNameLst>
                                      </p:cBhvr>
                                      <p:to>
                                        <p:strVal val="visible"/>
                                      </p:to>
                                    </p:set>
                                    <p:animEffect transition="in" filter="fade">
                                      <p:cBhvr>
                                        <p:cTn id="32" dur="500"/>
                                        <p:tgtEl>
                                          <p:spTgt spid="57959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79597"/>
                                        </p:tgtEl>
                                        <p:attrNameLst>
                                          <p:attrName>style.visibility</p:attrName>
                                        </p:attrNameLst>
                                      </p:cBhvr>
                                      <p:to>
                                        <p:strVal val="visible"/>
                                      </p:to>
                                    </p:set>
                                    <p:animEffect transition="in" filter="fade">
                                      <p:cBhvr>
                                        <p:cTn id="35" dur="500"/>
                                        <p:tgtEl>
                                          <p:spTgt spid="57959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79590"/>
                                        </p:tgtEl>
                                        <p:attrNameLst>
                                          <p:attrName>style.visibility</p:attrName>
                                        </p:attrNameLst>
                                      </p:cBhvr>
                                      <p:to>
                                        <p:strVal val="visible"/>
                                      </p:to>
                                    </p:set>
                                    <p:animEffect transition="in" filter="fade">
                                      <p:cBhvr>
                                        <p:cTn id="38" dur="500"/>
                                        <p:tgtEl>
                                          <p:spTgt spid="579590"/>
                                        </p:tgtEl>
                                      </p:cBhvr>
                                    </p:animEffect>
                                  </p:childTnLst>
                                </p:cTn>
                              </p:par>
                            </p:childTnLst>
                          </p:cTn>
                        </p:par>
                        <p:par>
                          <p:cTn id="39" fill="hold" nodeType="afterGroup">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579589"/>
                                        </p:tgtEl>
                                        <p:attrNameLst>
                                          <p:attrName>style.visibility</p:attrName>
                                        </p:attrNameLst>
                                      </p:cBhvr>
                                      <p:to>
                                        <p:strVal val="visible"/>
                                      </p:to>
                                    </p:set>
                                    <p:animEffect transition="in" filter="fade">
                                      <p:cBhvr>
                                        <p:cTn id="42" dur="500"/>
                                        <p:tgtEl>
                                          <p:spTgt spid="57958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79600"/>
                                        </p:tgtEl>
                                        <p:attrNameLst>
                                          <p:attrName>style.visibility</p:attrName>
                                        </p:attrNameLst>
                                      </p:cBhvr>
                                      <p:to>
                                        <p:strVal val="visible"/>
                                      </p:to>
                                    </p:set>
                                    <p:animEffect transition="in" filter="fade">
                                      <p:cBhvr>
                                        <p:cTn id="45" dur="500"/>
                                        <p:tgtEl>
                                          <p:spTgt spid="579600"/>
                                        </p:tgtEl>
                                      </p:cBhvr>
                                    </p:animEffect>
                                  </p:childTnLst>
                                </p:cTn>
                              </p:par>
                            </p:childTnLst>
                          </p:cTn>
                        </p:par>
                        <p:par>
                          <p:cTn id="46" fill="hold" nodeType="afterGroup">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579588"/>
                                        </p:tgtEl>
                                        <p:attrNameLst>
                                          <p:attrName>style.visibility</p:attrName>
                                        </p:attrNameLst>
                                      </p:cBhvr>
                                      <p:to>
                                        <p:strVal val="visible"/>
                                      </p:to>
                                    </p:set>
                                    <p:animEffect transition="in" filter="fade">
                                      <p:cBhvr>
                                        <p:cTn id="49" dur="500"/>
                                        <p:tgtEl>
                                          <p:spTgt spid="57958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79595"/>
                                        </p:tgtEl>
                                        <p:attrNameLst>
                                          <p:attrName>style.visibility</p:attrName>
                                        </p:attrNameLst>
                                      </p:cBhvr>
                                      <p:to>
                                        <p:strVal val="visible"/>
                                      </p:to>
                                    </p:set>
                                    <p:animEffect transition="in" filter="fade">
                                      <p:cBhvr>
                                        <p:cTn id="52" dur="500"/>
                                        <p:tgtEl>
                                          <p:spTgt spid="579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6" grpId="0" animBg="1"/>
      <p:bldP spid="579587" grpId="0" animBg="1"/>
      <p:bldP spid="579588" grpId="0" animBg="1"/>
      <p:bldP spid="579589" grpId="0" animBg="1"/>
      <p:bldP spid="579590" grpId="0" animBg="1"/>
      <p:bldP spid="579591" grpId="0" animBg="1"/>
      <p:bldP spid="579595" grpId="0"/>
      <p:bldP spid="579596" grpId="0"/>
      <p:bldP spid="579597" grpId="0"/>
      <p:bldP spid="579598" grpId="0"/>
      <p:bldP spid="579600" grpId="0"/>
      <p:bldP spid="579601" grpId="0"/>
      <p:bldP spid="57960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Text Box 10"/>
          <p:cNvSpPr txBox="1">
            <a:spLocks noChangeArrowheads="1"/>
          </p:cNvSpPr>
          <p:nvPr/>
        </p:nvSpPr>
        <p:spPr bwMode="auto">
          <a:xfrm>
            <a:off x="12636500" y="6524625"/>
            <a:ext cx="1143000" cy="1028700"/>
          </a:xfrm>
          <a:prstGeom prst="rect">
            <a:avLst/>
          </a:prstGeom>
          <a:solidFill>
            <a:srgbClr val="FFFFFF"/>
          </a:solidFill>
          <a:ln w="9525">
            <a:solidFill>
              <a:srgbClr val="000000"/>
            </a:solidFill>
            <a:miter lim="800000"/>
            <a:headEnd/>
            <a:tailEnd/>
          </a:ln>
        </p:spPr>
        <p:txBody>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r>
              <a:rPr lang="en-US" sz="1200" b="1">
                <a:ea typeface="Arial Black" pitchFamily="34" charset="0"/>
                <a:cs typeface="Arial Black" pitchFamily="34" charset="0"/>
              </a:rPr>
              <a:t>Application</a:t>
            </a:r>
            <a:endParaRPr lang="en-US" sz="600"/>
          </a:p>
          <a:p>
            <a:r>
              <a:rPr lang="en-US" sz="1200" b="1">
                <a:ea typeface="Arial Black" pitchFamily="34" charset="0"/>
                <a:cs typeface="Arial Black" pitchFamily="34" charset="0"/>
              </a:rPr>
              <a:t>of</a:t>
            </a:r>
            <a:endParaRPr lang="en-US" sz="600"/>
          </a:p>
          <a:p>
            <a:r>
              <a:rPr lang="en-US" sz="1200" b="1">
                <a:ea typeface="Arial Black" pitchFamily="34" charset="0"/>
                <a:cs typeface="Arial Black" pitchFamily="34" charset="0"/>
              </a:rPr>
              <a:t>New Technologies</a:t>
            </a:r>
            <a:endParaRPr lang="en-US"/>
          </a:p>
        </p:txBody>
      </p:sp>
      <p:sp>
        <p:nvSpPr>
          <p:cNvPr id="230412" name="Rectangle 12"/>
          <p:cNvSpPr>
            <a:spLocks noChangeArrowheads="1"/>
          </p:cNvSpPr>
          <p:nvPr/>
        </p:nvSpPr>
        <p:spPr bwMode="auto">
          <a:xfrm>
            <a:off x="0" y="457200"/>
            <a:ext cx="9144000" cy="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defRPr/>
            </a:pPr>
            <a:endParaRPr lang="en-US"/>
          </a:p>
        </p:txBody>
      </p:sp>
      <p:sp>
        <p:nvSpPr>
          <p:cNvPr id="9" name="Rectangle 2"/>
          <p:cNvSpPr txBox="1">
            <a:spLocks noChangeArrowheads="1"/>
          </p:cNvSpPr>
          <p:nvPr/>
        </p:nvSpPr>
        <p:spPr bwMode="auto">
          <a:xfrm>
            <a:off x="0" y="0"/>
            <a:ext cx="9144000" cy="1150938"/>
          </a:xfrm>
          <a:prstGeom prst="rect">
            <a:avLst/>
          </a:prstGeom>
          <a:gradFill rotWithShape="1">
            <a:gsLst>
              <a:gs pos="0">
                <a:srgbClr val="FFCBBD">
                  <a:alpha val="60001"/>
                </a:srgbClr>
              </a:gs>
              <a:gs pos="100000">
                <a:srgbClr val="BFEBE1"/>
              </a:gs>
            </a:gsLst>
            <a:lin ang="2700000" scaled="1"/>
          </a:gradFill>
          <a:ln>
            <a:noFill/>
          </a:ln>
          <a:extLst/>
        </p:spPr>
        <p:txBody>
          <a:bodyPr anchor="ctr" anchorCtr="1"/>
          <a:lstStyle/>
          <a:p>
            <a:pPr>
              <a:defRPr/>
            </a:pPr>
            <a:endParaRPr lang="en-US" sz="2400" b="1">
              <a:effectLst>
                <a:outerShdw blurRad="38100" dist="38100" dir="2700000" algn="tl">
                  <a:srgbClr val="FFFFFF"/>
                </a:outerShdw>
              </a:effectLst>
              <a:latin typeface="Calibri" pitchFamily="34" charset="0"/>
            </a:endParaRPr>
          </a:p>
        </p:txBody>
      </p:sp>
      <p:sp>
        <p:nvSpPr>
          <p:cNvPr id="230411" name="Rectangle 11"/>
          <p:cNvSpPr>
            <a:spLocks noChangeArrowheads="1"/>
          </p:cNvSpPr>
          <p:nvPr/>
        </p:nvSpPr>
        <p:spPr bwMode="auto">
          <a:xfrm>
            <a:off x="476836" y="161434"/>
            <a:ext cx="4608513" cy="646331"/>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algn="l" eaLnBrk="0" hangingPunct="0">
              <a:defRPr/>
            </a:pPr>
            <a:r>
              <a:rPr lang="en-US" b="1" dirty="0">
                <a:latin typeface="Times New Roman" pitchFamily="18" charset="0"/>
                <a:ea typeface="Times New Roman" pitchFamily="18" charset="0"/>
                <a:cs typeface="Times New Roman" pitchFamily="18" charset="0"/>
              </a:rPr>
              <a:t>VFU’s Growth Strategy</a:t>
            </a:r>
            <a:endParaRPr lang="en-US" b="1" dirty="0">
              <a:latin typeface="Times New Roman" pitchFamily="18" charset="0"/>
              <a:cs typeface="Times New Roman" pitchFamily="18" charset="0"/>
            </a:endParaRPr>
          </a:p>
          <a:p>
            <a:pPr algn="l" eaLnBrk="0" hangingPunct="0">
              <a:defRPr/>
            </a:pPr>
            <a:endParaRPr lang="en-US" b="1" dirty="0">
              <a:latin typeface="Times New Roman" pitchFamily="18" charset="0"/>
              <a:cs typeface="Times New Roman" pitchFamily="18" charset="0"/>
            </a:endParaRPr>
          </a:p>
        </p:txBody>
      </p:sp>
      <p:grpSp>
        <p:nvGrpSpPr>
          <p:cNvPr id="8" name="Group 7"/>
          <p:cNvGrpSpPr/>
          <p:nvPr/>
        </p:nvGrpSpPr>
        <p:grpSpPr>
          <a:xfrm>
            <a:off x="3454400" y="13608"/>
            <a:ext cx="5689600" cy="857250"/>
            <a:chOff x="3454400" y="13608"/>
            <a:chExt cx="5689600" cy="857250"/>
          </a:xfrm>
        </p:grpSpPr>
        <p:sp>
          <p:nvSpPr>
            <p:cNvPr id="11" name="Text Box 6"/>
            <p:cNvSpPr txBox="1">
              <a:spLocks noChangeArrowheads="1"/>
            </p:cNvSpPr>
            <p:nvPr/>
          </p:nvSpPr>
          <p:spPr bwMode="auto">
            <a:xfrm>
              <a:off x="3454400" y="44450"/>
              <a:ext cx="5689600" cy="769443"/>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12" name="Picture 7" descr="vfu-logo-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Freeform 4"/>
          <p:cNvSpPr>
            <a:spLocks/>
          </p:cNvSpPr>
          <p:nvPr/>
        </p:nvSpPr>
        <p:spPr bwMode="gray">
          <a:xfrm>
            <a:off x="7311809" y="2603937"/>
            <a:ext cx="576262" cy="846138"/>
          </a:xfrm>
          <a:custGeom>
            <a:avLst/>
            <a:gdLst>
              <a:gd name="T0" fmla="*/ 308 w 308"/>
              <a:gd name="T1" fmla="*/ 120 h 444"/>
              <a:gd name="T2" fmla="*/ 0 w 308"/>
              <a:gd name="T3" fmla="*/ 444 h 444"/>
              <a:gd name="T4" fmla="*/ 0 w 308"/>
              <a:gd name="T5" fmla="*/ 286 h 444"/>
              <a:gd name="T6" fmla="*/ 308 w 308"/>
              <a:gd name="T7" fmla="*/ 0 h 444"/>
              <a:gd name="T8" fmla="*/ 308 w 308"/>
              <a:gd name="T9" fmla="*/ 120 h 444"/>
            </a:gdLst>
            <a:ahLst/>
            <a:cxnLst>
              <a:cxn ang="0">
                <a:pos x="T0" y="T1"/>
              </a:cxn>
              <a:cxn ang="0">
                <a:pos x="T2" y="T3"/>
              </a:cxn>
              <a:cxn ang="0">
                <a:pos x="T4" y="T5"/>
              </a:cxn>
              <a:cxn ang="0">
                <a:pos x="T6" y="T7"/>
              </a:cxn>
              <a:cxn ang="0">
                <a:pos x="T8" y="T9"/>
              </a:cxn>
            </a:cxnLst>
            <a:rect l="0" t="0" r="r" b="b"/>
            <a:pathLst>
              <a:path w="308" h="444">
                <a:moveTo>
                  <a:pt x="308" y="120"/>
                </a:moveTo>
                <a:lnTo>
                  <a:pt x="0" y="444"/>
                </a:lnTo>
                <a:lnTo>
                  <a:pt x="0" y="286"/>
                </a:lnTo>
                <a:lnTo>
                  <a:pt x="308" y="0"/>
                </a:lnTo>
                <a:lnTo>
                  <a:pt x="308" y="120"/>
                </a:lnTo>
                <a:close/>
              </a:path>
            </a:pathLst>
          </a:custGeom>
          <a:gradFill rotWithShape="1">
            <a:gsLst>
              <a:gs pos="0">
                <a:schemeClr val="hlink">
                  <a:gamma/>
                  <a:shade val="46275"/>
                  <a:invGamma/>
                </a:schemeClr>
              </a:gs>
              <a:gs pos="100000">
                <a:schemeClr val="hlink"/>
              </a:gs>
            </a:gsLst>
            <a:lin ang="0" scaled="1"/>
          </a:gradFill>
          <a:ln>
            <a:noFill/>
          </a:ln>
          <a:extLst>
            <a:ext uri="{91240B29-F687-4F45-9708-019B960494DF}">
              <a14:hiddenLine xmlns:a14="http://schemas.microsoft.com/office/drawing/2010/main" w="0">
                <a:solidFill>
                  <a:srgbClr val="D1D1D1"/>
                </a:solidFill>
                <a:prstDash val="solid"/>
                <a:round/>
                <a:headEnd/>
                <a:tailEnd/>
              </a14:hiddenLine>
            </a:ext>
          </a:extLst>
        </p:spPr>
        <p:txBody>
          <a:bodyPr/>
          <a:lstStyle/>
          <a:p>
            <a:pPr>
              <a:defRPr/>
            </a:pPr>
            <a:endParaRPr lang="bg-BG">
              <a:latin typeface="Times New Roman" pitchFamily="18" charset="0"/>
              <a:cs typeface="Times New Roman" pitchFamily="18" charset="0"/>
            </a:endParaRPr>
          </a:p>
        </p:txBody>
      </p:sp>
      <p:sp>
        <p:nvSpPr>
          <p:cNvPr id="27" name="Freeform 5"/>
          <p:cNvSpPr>
            <a:spLocks/>
          </p:cNvSpPr>
          <p:nvPr/>
        </p:nvSpPr>
        <p:spPr bwMode="gray">
          <a:xfrm>
            <a:off x="4551146" y="2603937"/>
            <a:ext cx="3343275" cy="541338"/>
          </a:xfrm>
          <a:custGeom>
            <a:avLst/>
            <a:gdLst>
              <a:gd name="T0" fmla="*/ 1478 w 1786"/>
              <a:gd name="T1" fmla="*/ 284 h 284"/>
              <a:gd name="T2" fmla="*/ 0 w 1786"/>
              <a:gd name="T3" fmla="*/ 284 h 284"/>
              <a:gd name="T4" fmla="*/ 446 w 1786"/>
              <a:gd name="T5" fmla="*/ 0 h 284"/>
              <a:gd name="T6" fmla="*/ 1786 w 1786"/>
              <a:gd name="T7" fmla="*/ 0 h 284"/>
              <a:gd name="T8" fmla="*/ 1478 w 1786"/>
              <a:gd name="T9" fmla="*/ 284 h 284"/>
            </a:gdLst>
            <a:ahLst/>
            <a:cxnLst>
              <a:cxn ang="0">
                <a:pos x="T0" y="T1"/>
              </a:cxn>
              <a:cxn ang="0">
                <a:pos x="T2" y="T3"/>
              </a:cxn>
              <a:cxn ang="0">
                <a:pos x="T4" y="T5"/>
              </a:cxn>
              <a:cxn ang="0">
                <a:pos x="T6" y="T7"/>
              </a:cxn>
              <a:cxn ang="0">
                <a:pos x="T8" y="T9"/>
              </a:cxn>
            </a:cxnLst>
            <a:rect l="0" t="0" r="r" b="b"/>
            <a:pathLst>
              <a:path w="1786" h="284">
                <a:moveTo>
                  <a:pt x="1478" y="284"/>
                </a:moveTo>
                <a:lnTo>
                  <a:pt x="0" y="284"/>
                </a:lnTo>
                <a:lnTo>
                  <a:pt x="446" y="0"/>
                </a:lnTo>
                <a:lnTo>
                  <a:pt x="1786" y="0"/>
                </a:lnTo>
                <a:lnTo>
                  <a:pt x="1478" y="284"/>
                </a:lnTo>
                <a:close/>
              </a:path>
            </a:pathLst>
          </a:custGeom>
          <a:gradFill rotWithShape="1">
            <a:gsLst>
              <a:gs pos="0">
                <a:schemeClr val="hlink">
                  <a:gamma/>
                  <a:tint val="57647"/>
                  <a:invGamma/>
                </a:schemeClr>
              </a:gs>
              <a:gs pos="100000">
                <a:schemeClr val="hlink"/>
              </a:gs>
            </a:gsLst>
            <a:lin ang="2700000" scaled="1"/>
          </a:gradFill>
          <a:ln>
            <a:noFill/>
          </a:ln>
          <a:extLst>
            <a:ext uri="{91240B29-F687-4F45-9708-019B960494DF}">
              <a14:hiddenLine xmlns:a14="http://schemas.microsoft.com/office/drawing/2010/main" w="0">
                <a:solidFill>
                  <a:srgbClr val="808080"/>
                </a:solidFill>
                <a:prstDash val="solid"/>
                <a:round/>
                <a:headEnd/>
                <a:tailEnd/>
              </a14:hiddenLine>
            </a:ext>
          </a:extLst>
        </p:spPr>
        <p:txBody>
          <a:bodyPr/>
          <a:lstStyle/>
          <a:p>
            <a:pPr>
              <a:defRPr/>
            </a:pPr>
            <a:endParaRPr lang="bg-BG">
              <a:latin typeface="Times New Roman" pitchFamily="18" charset="0"/>
              <a:cs typeface="Times New Roman" pitchFamily="18" charset="0"/>
            </a:endParaRPr>
          </a:p>
        </p:txBody>
      </p:sp>
      <p:sp>
        <p:nvSpPr>
          <p:cNvPr id="28" name="Freeform 6"/>
          <p:cNvSpPr>
            <a:spLocks/>
          </p:cNvSpPr>
          <p:nvPr/>
        </p:nvSpPr>
        <p:spPr bwMode="gray">
          <a:xfrm>
            <a:off x="6732371" y="3435787"/>
            <a:ext cx="576263" cy="841375"/>
          </a:xfrm>
          <a:custGeom>
            <a:avLst/>
            <a:gdLst>
              <a:gd name="T0" fmla="*/ 308 w 308"/>
              <a:gd name="T1" fmla="*/ 120 h 442"/>
              <a:gd name="T2" fmla="*/ 0 w 308"/>
              <a:gd name="T3" fmla="*/ 442 h 442"/>
              <a:gd name="T4" fmla="*/ 0 w 308"/>
              <a:gd name="T5" fmla="*/ 286 h 442"/>
              <a:gd name="T6" fmla="*/ 308 w 308"/>
              <a:gd name="T7" fmla="*/ 0 h 442"/>
              <a:gd name="T8" fmla="*/ 308 w 308"/>
              <a:gd name="T9" fmla="*/ 120 h 442"/>
            </a:gdLst>
            <a:ahLst/>
            <a:cxnLst>
              <a:cxn ang="0">
                <a:pos x="T0" y="T1"/>
              </a:cxn>
              <a:cxn ang="0">
                <a:pos x="T2" y="T3"/>
              </a:cxn>
              <a:cxn ang="0">
                <a:pos x="T4" y="T5"/>
              </a:cxn>
              <a:cxn ang="0">
                <a:pos x="T6" y="T7"/>
              </a:cxn>
              <a:cxn ang="0">
                <a:pos x="T8" y="T9"/>
              </a:cxn>
            </a:cxnLst>
            <a:rect l="0" t="0" r="r" b="b"/>
            <a:pathLst>
              <a:path w="308" h="442">
                <a:moveTo>
                  <a:pt x="308" y="120"/>
                </a:moveTo>
                <a:lnTo>
                  <a:pt x="0" y="442"/>
                </a:lnTo>
                <a:lnTo>
                  <a:pt x="0" y="286"/>
                </a:lnTo>
                <a:lnTo>
                  <a:pt x="308" y="0"/>
                </a:lnTo>
                <a:lnTo>
                  <a:pt x="308" y="120"/>
                </a:lnTo>
                <a:close/>
              </a:path>
            </a:pathLst>
          </a:custGeom>
          <a:gradFill rotWithShape="1">
            <a:gsLst>
              <a:gs pos="0">
                <a:schemeClr val="accent1">
                  <a:gamma/>
                  <a:shade val="46275"/>
                  <a:invGamma/>
                </a:schemeClr>
              </a:gs>
              <a:gs pos="100000">
                <a:schemeClr val="accent1"/>
              </a:gs>
            </a:gsLst>
            <a:lin ang="0" scaled="1"/>
          </a:gradFill>
          <a:ln>
            <a:noFill/>
          </a:ln>
          <a:extLst>
            <a:ext uri="{91240B29-F687-4F45-9708-019B960494DF}">
              <a14:hiddenLine xmlns:a14="http://schemas.microsoft.com/office/drawing/2010/main" w="0">
                <a:solidFill>
                  <a:srgbClr val="D1D1D1"/>
                </a:solidFill>
                <a:prstDash val="solid"/>
                <a:round/>
                <a:headEnd/>
                <a:tailEnd/>
              </a14:hiddenLine>
            </a:ext>
          </a:extLst>
        </p:spPr>
        <p:txBody>
          <a:bodyPr/>
          <a:lstStyle/>
          <a:p>
            <a:pPr>
              <a:defRPr/>
            </a:pPr>
            <a:endParaRPr lang="bg-BG">
              <a:latin typeface="Times New Roman" pitchFamily="18" charset="0"/>
              <a:cs typeface="Times New Roman" pitchFamily="18" charset="0"/>
            </a:endParaRPr>
          </a:p>
        </p:txBody>
      </p:sp>
      <p:sp>
        <p:nvSpPr>
          <p:cNvPr id="29" name="Freeform 7"/>
          <p:cNvSpPr>
            <a:spLocks/>
          </p:cNvSpPr>
          <p:nvPr/>
        </p:nvSpPr>
        <p:spPr bwMode="gray">
          <a:xfrm>
            <a:off x="3720884" y="3435787"/>
            <a:ext cx="3594100" cy="539750"/>
          </a:xfrm>
          <a:custGeom>
            <a:avLst/>
            <a:gdLst>
              <a:gd name="T0" fmla="*/ 1612 w 1920"/>
              <a:gd name="T1" fmla="*/ 284 h 284"/>
              <a:gd name="T2" fmla="*/ 0 w 1920"/>
              <a:gd name="T3" fmla="*/ 284 h 284"/>
              <a:gd name="T4" fmla="*/ 446 w 1920"/>
              <a:gd name="T5" fmla="*/ 0 h 284"/>
              <a:gd name="T6" fmla="*/ 1920 w 1920"/>
              <a:gd name="T7" fmla="*/ 0 h 284"/>
              <a:gd name="T8" fmla="*/ 1612 w 1920"/>
              <a:gd name="T9" fmla="*/ 284 h 284"/>
            </a:gdLst>
            <a:ahLst/>
            <a:cxnLst>
              <a:cxn ang="0">
                <a:pos x="T0" y="T1"/>
              </a:cxn>
              <a:cxn ang="0">
                <a:pos x="T2" y="T3"/>
              </a:cxn>
              <a:cxn ang="0">
                <a:pos x="T4" y="T5"/>
              </a:cxn>
              <a:cxn ang="0">
                <a:pos x="T6" y="T7"/>
              </a:cxn>
              <a:cxn ang="0">
                <a:pos x="T8" y="T9"/>
              </a:cxn>
            </a:cxnLst>
            <a:rect l="0" t="0" r="r" b="b"/>
            <a:pathLst>
              <a:path w="1920" h="284">
                <a:moveTo>
                  <a:pt x="1612" y="284"/>
                </a:moveTo>
                <a:lnTo>
                  <a:pt x="0" y="284"/>
                </a:lnTo>
                <a:lnTo>
                  <a:pt x="446" y="0"/>
                </a:lnTo>
                <a:lnTo>
                  <a:pt x="1920" y="0"/>
                </a:lnTo>
                <a:lnTo>
                  <a:pt x="1612" y="284"/>
                </a:lnTo>
                <a:close/>
              </a:path>
            </a:pathLst>
          </a:custGeom>
          <a:gradFill rotWithShape="1">
            <a:gsLst>
              <a:gs pos="0">
                <a:schemeClr val="accent1">
                  <a:gamma/>
                  <a:tint val="57647"/>
                  <a:invGamma/>
                </a:schemeClr>
              </a:gs>
              <a:gs pos="100000">
                <a:schemeClr val="accent1"/>
              </a:gs>
            </a:gsLst>
            <a:lin ang="2700000" scaled="1"/>
          </a:gradFill>
          <a:ln>
            <a:noFill/>
          </a:ln>
          <a:extLst>
            <a:ext uri="{91240B29-F687-4F45-9708-019B960494DF}">
              <a14:hiddenLine xmlns:a14="http://schemas.microsoft.com/office/drawing/2010/main" w="0">
                <a:solidFill>
                  <a:srgbClr val="808080"/>
                </a:solidFill>
                <a:prstDash val="solid"/>
                <a:round/>
                <a:headEnd/>
                <a:tailEnd/>
              </a14:hiddenLine>
            </a:ext>
          </a:extLst>
        </p:spPr>
        <p:txBody>
          <a:bodyPr/>
          <a:lstStyle/>
          <a:p>
            <a:pPr>
              <a:defRPr/>
            </a:pPr>
            <a:endParaRPr lang="bg-BG">
              <a:latin typeface="Times New Roman" pitchFamily="18" charset="0"/>
              <a:cs typeface="Times New Roman" pitchFamily="18" charset="0"/>
            </a:endParaRPr>
          </a:p>
        </p:txBody>
      </p:sp>
      <p:sp>
        <p:nvSpPr>
          <p:cNvPr id="30" name="Freeform 8"/>
          <p:cNvSpPr>
            <a:spLocks/>
          </p:cNvSpPr>
          <p:nvPr/>
        </p:nvSpPr>
        <p:spPr bwMode="gray">
          <a:xfrm>
            <a:off x="6151346" y="4267637"/>
            <a:ext cx="573088" cy="844550"/>
          </a:xfrm>
          <a:custGeom>
            <a:avLst/>
            <a:gdLst>
              <a:gd name="T0" fmla="*/ 306 w 306"/>
              <a:gd name="T1" fmla="*/ 122 h 444"/>
              <a:gd name="T2" fmla="*/ 0 w 306"/>
              <a:gd name="T3" fmla="*/ 444 h 444"/>
              <a:gd name="T4" fmla="*/ 0 w 306"/>
              <a:gd name="T5" fmla="*/ 286 h 444"/>
              <a:gd name="T6" fmla="*/ 306 w 306"/>
              <a:gd name="T7" fmla="*/ 0 h 444"/>
              <a:gd name="T8" fmla="*/ 306 w 306"/>
              <a:gd name="T9" fmla="*/ 122 h 444"/>
            </a:gdLst>
            <a:ahLst/>
            <a:cxnLst>
              <a:cxn ang="0">
                <a:pos x="T0" y="T1"/>
              </a:cxn>
              <a:cxn ang="0">
                <a:pos x="T2" y="T3"/>
              </a:cxn>
              <a:cxn ang="0">
                <a:pos x="T4" y="T5"/>
              </a:cxn>
              <a:cxn ang="0">
                <a:pos x="T6" y="T7"/>
              </a:cxn>
              <a:cxn ang="0">
                <a:pos x="T8" y="T9"/>
              </a:cxn>
            </a:cxnLst>
            <a:rect l="0" t="0" r="r" b="b"/>
            <a:pathLst>
              <a:path w="306" h="444">
                <a:moveTo>
                  <a:pt x="306" y="122"/>
                </a:moveTo>
                <a:lnTo>
                  <a:pt x="0" y="444"/>
                </a:lnTo>
                <a:lnTo>
                  <a:pt x="0" y="286"/>
                </a:lnTo>
                <a:lnTo>
                  <a:pt x="306" y="0"/>
                </a:lnTo>
                <a:lnTo>
                  <a:pt x="306" y="122"/>
                </a:lnTo>
                <a:close/>
              </a:path>
            </a:pathLst>
          </a:custGeom>
          <a:gradFill rotWithShape="1">
            <a:gsLst>
              <a:gs pos="0">
                <a:schemeClr val="folHlink">
                  <a:gamma/>
                  <a:shade val="46275"/>
                  <a:invGamma/>
                </a:schemeClr>
              </a:gs>
              <a:gs pos="100000">
                <a:schemeClr val="folHlink"/>
              </a:gs>
            </a:gsLst>
            <a:lin ang="0" scaled="1"/>
          </a:gradFill>
          <a:ln>
            <a:noFill/>
          </a:ln>
          <a:extLst>
            <a:ext uri="{91240B29-F687-4F45-9708-019B960494DF}">
              <a14:hiddenLine xmlns:a14="http://schemas.microsoft.com/office/drawing/2010/main" w="0">
                <a:solidFill>
                  <a:srgbClr val="D1D1D1"/>
                </a:solidFill>
                <a:prstDash val="solid"/>
                <a:round/>
                <a:headEnd/>
                <a:tailEnd/>
              </a14:hiddenLine>
            </a:ext>
          </a:extLst>
        </p:spPr>
        <p:txBody>
          <a:bodyPr/>
          <a:lstStyle/>
          <a:p>
            <a:pPr>
              <a:defRPr/>
            </a:pPr>
            <a:endParaRPr lang="bg-BG">
              <a:latin typeface="Times New Roman" pitchFamily="18" charset="0"/>
              <a:cs typeface="Times New Roman" pitchFamily="18" charset="0"/>
            </a:endParaRPr>
          </a:p>
        </p:txBody>
      </p:sp>
      <p:sp>
        <p:nvSpPr>
          <p:cNvPr id="31" name="Freeform 9"/>
          <p:cNvSpPr>
            <a:spLocks/>
          </p:cNvSpPr>
          <p:nvPr/>
        </p:nvSpPr>
        <p:spPr bwMode="gray">
          <a:xfrm>
            <a:off x="5573496" y="5089962"/>
            <a:ext cx="577850" cy="846138"/>
          </a:xfrm>
          <a:custGeom>
            <a:avLst/>
            <a:gdLst>
              <a:gd name="T0" fmla="*/ 308 w 308"/>
              <a:gd name="T1" fmla="*/ 122 h 444"/>
              <a:gd name="T2" fmla="*/ 0 w 308"/>
              <a:gd name="T3" fmla="*/ 444 h 444"/>
              <a:gd name="T4" fmla="*/ 0 w 308"/>
              <a:gd name="T5" fmla="*/ 286 h 444"/>
              <a:gd name="T6" fmla="*/ 308 w 308"/>
              <a:gd name="T7" fmla="*/ 0 h 444"/>
              <a:gd name="T8" fmla="*/ 308 w 308"/>
              <a:gd name="T9" fmla="*/ 122 h 444"/>
            </a:gdLst>
            <a:ahLst/>
            <a:cxnLst>
              <a:cxn ang="0">
                <a:pos x="T0" y="T1"/>
              </a:cxn>
              <a:cxn ang="0">
                <a:pos x="T2" y="T3"/>
              </a:cxn>
              <a:cxn ang="0">
                <a:pos x="T4" y="T5"/>
              </a:cxn>
              <a:cxn ang="0">
                <a:pos x="T6" y="T7"/>
              </a:cxn>
              <a:cxn ang="0">
                <a:pos x="T8" y="T9"/>
              </a:cxn>
            </a:cxnLst>
            <a:rect l="0" t="0" r="r" b="b"/>
            <a:pathLst>
              <a:path w="308" h="444">
                <a:moveTo>
                  <a:pt x="308" y="122"/>
                </a:moveTo>
                <a:lnTo>
                  <a:pt x="0" y="444"/>
                </a:lnTo>
                <a:lnTo>
                  <a:pt x="0" y="286"/>
                </a:lnTo>
                <a:lnTo>
                  <a:pt x="308" y="0"/>
                </a:lnTo>
                <a:lnTo>
                  <a:pt x="308" y="122"/>
                </a:lnTo>
                <a:close/>
              </a:path>
            </a:pathLst>
          </a:custGeom>
          <a:gradFill rotWithShape="1">
            <a:gsLst>
              <a:gs pos="0">
                <a:schemeClr val="accent2">
                  <a:gamma/>
                  <a:shade val="46275"/>
                  <a:invGamma/>
                </a:schemeClr>
              </a:gs>
              <a:gs pos="100000">
                <a:schemeClr val="accent2"/>
              </a:gs>
            </a:gsLst>
            <a:lin ang="0" scaled="1"/>
          </a:gradFill>
          <a:ln>
            <a:noFill/>
          </a:ln>
          <a:extLst>
            <a:ext uri="{91240B29-F687-4F45-9708-019B960494DF}">
              <a14:hiddenLine xmlns:a14="http://schemas.microsoft.com/office/drawing/2010/main" w="0">
                <a:solidFill>
                  <a:srgbClr val="D1D1D1"/>
                </a:solidFill>
                <a:prstDash val="solid"/>
                <a:round/>
                <a:headEnd/>
                <a:tailEnd/>
              </a14:hiddenLine>
            </a:ext>
          </a:extLst>
        </p:spPr>
        <p:txBody>
          <a:bodyPr/>
          <a:lstStyle/>
          <a:p>
            <a:pPr>
              <a:defRPr/>
            </a:pPr>
            <a:endParaRPr lang="bg-BG">
              <a:latin typeface="Times New Roman" pitchFamily="18" charset="0"/>
              <a:cs typeface="Times New Roman" pitchFamily="18" charset="0"/>
            </a:endParaRPr>
          </a:p>
        </p:txBody>
      </p:sp>
      <p:sp>
        <p:nvSpPr>
          <p:cNvPr id="32" name="Freeform 10"/>
          <p:cNvSpPr>
            <a:spLocks/>
          </p:cNvSpPr>
          <p:nvPr/>
        </p:nvSpPr>
        <p:spPr bwMode="gray">
          <a:xfrm>
            <a:off x="2069884" y="5094725"/>
            <a:ext cx="4081462" cy="539750"/>
          </a:xfrm>
          <a:custGeom>
            <a:avLst/>
            <a:gdLst>
              <a:gd name="T0" fmla="*/ 1872 w 2180"/>
              <a:gd name="T1" fmla="*/ 284 h 284"/>
              <a:gd name="T2" fmla="*/ 0 w 2180"/>
              <a:gd name="T3" fmla="*/ 284 h 284"/>
              <a:gd name="T4" fmla="*/ 446 w 2180"/>
              <a:gd name="T5" fmla="*/ 0 h 284"/>
              <a:gd name="T6" fmla="*/ 2180 w 2180"/>
              <a:gd name="T7" fmla="*/ 0 h 284"/>
              <a:gd name="T8" fmla="*/ 1872 w 2180"/>
              <a:gd name="T9" fmla="*/ 284 h 284"/>
            </a:gdLst>
            <a:ahLst/>
            <a:cxnLst>
              <a:cxn ang="0">
                <a:pos x="T0" y="T1"/>
              </a:cxn>
              <a:cxn ang="0">
                <a:pos x="T2" y="T3"/>
              </a:cxn>
              <a:cxn ang="0">
                <a:pos x="T4" y="T5"/>
              </a:cxn>
              <a:cxn ang="0">
                <a:pos x="T6" y="T7"/>
              </a:cxn>
              <a:cxn ang="0">
                <a:pos x="T8" y="T9"/>
              </a:cxn>
            </a:cxnLst>
            <a:rect l="0" t="0" r="r" b="b"/>
            <a:pathLst>
              <a:path w="2180" h="284">
                <a:moveTo>
                  <a:pt x="1872" y="284"/>
                </a:moveTo>
                <a:lnTo>
                  <a:pt x="0" y="284"/>
                </a:lnTo>
                <a:lnTo>
                  <a:pt x="446" y="0"/>
                </a:lnTo>
                <a:lnTo>
                  <a:pt x="2180" y="0"/>
                </a:lnTo>
                <a:lnTo>
                  <a:pt x="1872" y="284"/>
                </a:lnTo>
                <a:close/>
              </a:path>
            </a:pathLst>
          </a:custGeom>
          <a:gradFill rotWithShape="1">
            <a:gsLst>
              <a:gs pos="0">
                <a:schemeClr val="accent2">
                  <a:gamma/>
                  <a:tint val="57647"/>
                  <a:invGamma/>
                </a:schemeClr>
              </a:gs>
              <a:gs pos="100000">
                <a:schemeClr val="accent2"/>
              </a:gs>
            </a:gsLst>
            <a:lin ang="2700000" scaled="1"/>
          </a:gradFill>
          <a:ln>
            <a:noFill/>
          </a:ln>
          <a:extLst>
            <a:ext uri="{91240B29-F687-4F45-9708-019B960494DF}">
              <a14:hiddenLine xmlns:a14="http://schemas.microsoft.com/office/drawing/2010/main" w="0">
                <a:solidFill>
                  <a:srgbClr val="808080"/>
                </a:solidFill>
                <a:prstDash val="solid"/>
                <a:round/>
                <a:headEnd/>
                <a:tailEnd/>
              </a14:hiddenLine>
            </a:ext>
          </a:extLst>
        </p:spPr>
        <p:txBody>
          <a:bodyPr/>
          <a:lstStyle/>
          <a:p>
            <a:pPr>
              <a:defRPr/>
            </a:pPr>
            <a:endParaRPr lang="bg-BG">
              <a:latin typeface="Times New Roman" pitchFamily="18" charset="0"/>
              <a:cs typeface="Times New Roman" pitchFamily="18" charset="0"/>
            </a:endParaRPr>
          </a:p>
        </p:txBody>
      </p:sp>
      <p:sp>
        <p:nvSpPr>
          <p:cNvPr id="33" name="Freeform 11"/>
          <p:cNvSpPr>
            <a:spLocks/>
          </p:cNvSpPr>
          <p:nvPr/>
        </p:nvSpPr>
        <p:spPr bwMode="gray">
          <a:xfrm>
            <a:off x="880846" y="2778562"/>
            <a:ext cx="3311525" cy="2722563"/>
          </a:xfrm>
          <a:custGeom>
            <a:avLst/>
            <a:gdLst>
              <a:gd name="T0" fmla="*/ 12 w 1824"/>
              <a:gd name="T1" fmla="*/ 2464 h 2648"/>
              <a:gd name="T2" fmla="*/ 56 w 1824"/>
              <a:gd name="T3" fmla="*/ 2120 h 2648"/>
              <a:gd name="T4" fmla="*/ 124 w 1824"/>
              <a:gd name="T5" fmla="*/ 1808 h 2648"/>
              <a:gd name="T6" fmla="*/ 212 w 1824"/>
              <a:gd name="T7" fmla="*/ 1524 h 2648"/>
              <a:gd name="T8" fmla="*/ 316 w 1824"/>
              <a:gd name="T9" fmla="*/ 1270 h 2648"/>
              <a:gd name="T10" fmla="*/ 430 w 1824"/>
              <a:gd name="T11" fmla="*/ 1044 h 2648"/>
              <a:gd name="T12" fmla="*/ 550 w 1824"/>
              <a:gd name="T13" fmla="*/ 846 h 2648"/>
              <a:gd name="T14" fmla="*/ 672 w 1824"/>
              <a:gd name="T15" fmla="*/ 674 h 2648"/>
              <a:gd name="T16" fmla="*/ 792 w 1824"/>
              <a:gd name="T17" fmla="*/ 528 h 2648"/>
              <a:gd name="T18" fmla="*/ 906 w 1824"/>
              <a:gd name="T19" fmla="*/ 408 h 2648"/>
              <a:gd name="T20" fmla="*/ 1010 w 1824"/>
              <a:gd name="T21" fmla="*/ 310 h 2648"/>
              <a:gd name="T22" fmla="*/ 1096 w 1824"/>
              <a:gd name="T23" fmla="*/ 236 h 2648"/>
              <a:gd name="T24" fmla="*/ 1164 w 1824"/>
              <a:gd name="T25" fmla="*/ 184 h 2648"/>
              <a:gd name="T26" fmla="*/ 1208 w 1824"/>
              <a:gd name="T27" fmla="*/ 154 h 2648"/>
              <a:gd name="T28" fmla="*/ 1224 w 1824"/>
              <a:gd name="T29" fmla="*/ 144 h 2648"/>
              <a:gd name="T30" fmla="*/ 1728 w 1824"/>
              <a:gd name="T31" fmla="*/ 56 h 2648"/>
              <a:gd name="T32" fmla="*/ 1568 w 1824"/>
              <a:gd name="T33" fmla="*/ 328 h 2648"/>
              <a:gd name="T34" fmla="*/ 1554 w 1824"/>
              <a:gd name="T35" fmla="*/ 332 h 2648"/>
              <a:gd name="T36" fmla="*/ 1514 w 1824"/>
              <a:gd name="T37" fmla="*/ 346 h 2648"/>
              <a:gd name="T38" fmla="*/ 1452 w 1824"/>
              <a:gd name="T39" fmla="*/ 370 h 2648"/>
              <a:gd name="T40" fmla="*/ 1370 w 1824"/>
              <a:gd name="T41" fmla="*/ 410 h 2648"/>
              <a:gd name="T42" fmla="*/ 1270 w 1824"/>
              <a:gd name="T43" fmla="*/ 466 h 2648"/>
              <a:gd name="T44" fmla="*/ 1158 w 1824"/>
              <a:gd name="T45" fmla="*/ 540 h 2648"/>
              <a:gd name="T46" fmla="*/ 1034 w 1824"/>
              <a:gd name="T47" fmla="*/ 636 h 2648"/>
              <a:gd name="T48" fmla="*/ 904 w 1824"/>
              <a:gd name="T49" fmla="*/ 756 h 2648"/>
              <a:gd name="T50" fmla="*/ 770 w 1824"/>
              <a:gd name="T51" fmla="*/ 900 h 2648"/>
              <a:gd name="T52" fmla="*/ 632 w 1824"/>
              <a:gd name="T53" fmla="*/ 1076 h 2648"/>
              <a:gd name="T54" fmla="*/ 498 w 1824"/>
              <a:gd name="T55" fmla="*/ 1280 h 2648"/>
              <a:gd name="T56" fmla="*/ 370 w 1824"/>
              <a:gd name="T57" fmla="*/ 1518 h 2648"/>
              <a:gd name="T58" fmla="*/ 248 w 1824"/>
              <a:gd name="T59" fmla="*/ 1792 h 2648"/>
              <a:gd name="T60" fmla="*/ 138 w 1824"/>
              <a:gd name="T61" fmla="*/ 2104 h 2648"/>
              <a:gd name="T62" fmla="*/ 42 w 1824"/>
              <a:gd name="T63" fmla="*/ 2456 h 2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24" h="2648">
                <a:moveTo>
                  <a:pt x="0" y="2648"/>
                </a:moveTo>
                <a:lnTo>
                  <a:pt x="12" y="2464"/>
                </a:lnTo>
                <a:lnTo>
                  <a:pt x="32" y="2288"/>
                </a:lnTo>
                <a:lnTo>
                  <a:pt x="56" y="2120"/>
                </a:lnTo>
                <a:lnTo>
                  <a:pt x="88" y="1960"/>
                </a:lnTo>
                <a:lnTo>
                  <a:pt x="124" y="1808"/>
                </a:lnTo>
                <a:lnTo>
                  <a:pt x="166" y="1662"/>
                </a:lnTo>
                <a:lnTo>
                  <a:pt x="212" y="1524"/>
                </a:lnTo>
                <a:lnTo>
                  <a:pt x="262" y="1394"/>
                </a:lnTo>
                <a:lnTo>
                  <a:pt x="316" y="1270"/>
                </a:lnTo>
                <a:lnTo>
                  <a:pt x="372" y="1154"/>
                </a:lnTo>
                <a:lnTo>
                  <a:pt x="430" y="1044"/>
                </a:lnTo>
                <a:lnTo>
                  <a:pt x="490" y="942"/>
                </a:lnTo>
                <a:lnTo>
                  <a:pt x="550" y="846"/>
                </a:lnTo>
                <a:lnTo>
                  <a:pt x="612" y="758"/>
                </a:lnTo>
                <a:lnTo>
                  <a:pt x="672" y="674"/>
                </a:lnTo>
                <a:lnTo>
                  <a:pt x="734" y="598"/>
                </a:lnTo>
                <a:lnTo>
                  <a:pt x="792" y="528"/>
                </a:lnTo>
                <a:lnTo>
                  <a:pt x="850" y="464"/>
                </a:lnTo>
                <a:lnTo>
                  <a:pt x="906" y="408"/>
                </a:lnTo>
                <a:lnTo>
                  <a:pt x="960" y="356"/>
                </a:lnTo>
                <a:lnTo>
                  <a:pt x="1010" y="310"/>
                </a:lnTo>
                <a:lnTo>
                  <a:pt x="1056" y="270"/>
                </a:lnTo>
                <a:lnTo>
                  <a:pt x="1096" y="236"/>
                </a:lnTo>
                <a:lnTo>
                  <a:pt x="1134" y="208"/>
                </a:lnTo>
                <a:lnTo>
                  <a:pt x="1164" y="184"/>
                </a:lnTo>
                <a:lnTo>
                  <a:pt x="1190" y="166"/>
                </a:lnTo>
                <a:lnTo>
                  <a:pt x="1208" y="154"/>
                </a:lnTo>
                <a:lnTo>
                  <a:pt x="1220" y="146"/>
                </a:lnTo>
                <a:lnTo>
                  <a:pt x="1224" y="144"/>
                </a:lnTo>
                <a:lnTo>
                  <a:pt x="848" y="0"/>
                </a:lnTo>
                <a:lnTo>
                  <a:pt x="1728" y="56"/>
                </a:lnTo>
                <a:lnTo>
                  <a:pt x="1824" y="480"/>
                </a:lnTo>
                <a:lnTo>
                  <a:pt x="1568" y="328"/>
                </a:lnTo>
                <a:lnTo>
                  <a:pt x="1564" y="328"/>
                </a:lnTo>
                <a:lnTo>
                  <a:pt x="1554" y="332"/>
                </a:lnTo>
                <a:lnTo>
                  <a:pt x="1538" y="338"/>
                </a:lnTo>
                <a:lnTo>
                  <a:pt x="1514" y="346"/>
                </a:lnTo>
                <a:lnTo>
                  <a:pt x="1486" y="356"/>
                </a:lnTo>
                <a:lnTo>
                  <a:pt x="1452" y="370"/>
                </a:lnTo>
                <a:lnTo>
                  <a:pt x="1412" y="388"/>
                </a:lnTo>
                <a:lnTo>
                  <a:pt x="1370" y="410"/>
                </a:lnTo>
                <a:lnTo>
                  <a:pt x="1322" y="436"/>
                </a:lnTo>
                <a:lnTo>
                  <a:pt x="1270" y="466"/>
                </a:lnTo>
                <a:lnTo>
                  <a:pt x="1216" y="500"/>
                </a:lnTo>
                <a:lnTo>
                  <a:pt x="1158" y="540"/>
                </a:lnTo>
                <a:lnTo>
                  <a:pt x="1098" y="584"/>
                </a:lnTo>
                <a:lnTo>
                  <a:pt x="1034" y="636"/>
                </a:lnTo>
                <a:lnTo>
                  <a:pt x="970" y="692"/>
                </a:lnTo>
                <a:lnTo>
                  <a:pt x="904" y="756"/>
                </a:lnTo>
                <a:lnTo>
                  <a:pt x="836" y="824"/>
                </a:lnTo>
                <a:lnTo>
                  <a:pt x="770" y="900"/>
                </a:lnTo>
                <a:lnTo>
                  <a:pt x="700" y="984"/>
                </a:lnTo>
                <a:lnTo>
                  <a:pt x="632" y="1076"/>
                </a:lnTo>
                <a:lnTo>
                  <a:pt x="566" y="1174"/>
                </a:lnTo>
                <a:lnTo>
                  <a:pt x="498" y="1280"/>
                </a:lnTo>
                <a:lnTo>
                  <a:pt x="434" y="1394"/>
                </a:lnTo>
                <a:lnTo>
                  <a:pt x="370" y="1518"/>
                </a:lnTo>
                <a:lnTo>
                  <a:pt x="308" y="1650"/>
                </a:lnTo>
                <a:lnTo>
                  <a:pt x="248" y="1792"/>
                </a:lnTo>
                <a:lnTo>
                  <a:pt x="192" y="1944"/>
                </a:lnTo>
                <a:lnTo>
                  <a:pt x="138" y="2104"/>
                </a:lnTo>
                <a:lnTo>
                  <a:pt x="88" y="2274"/>
                </a:lnTo>
                <a:lnTo>
                  <a:pt x="42" y="2456"/>
                </a:lnTo>
                <a:lnTo>
                  <a:pt x="0" y="2648"/>
                </a:lnTo>
                <a:close/>
              </a:path>
            </a:pathLst>
          </a:custGeom>
          <a:gradFill rotWithShape="1">
            <a:gsLst>
              <a:gs pos="0">
                <a:schemeClr val="accent1">
                  <a:gamma/>
                  <a:shade val="46275"/>
                  <a:invGamma/>
                </a:schemeClr>
              </a:gs>
              <a:gs pos="100000">
                <a:schemeClr val="accent1"/>
              </a:gs>
            </a:gsLst>
            <a:lin ang="0" scaled="1"/>
          </a:gradFill>
          <a:ln>
            <a:noFill/>
          </a:ln>
          <a:extLst>
            <a:ext uri="{91240B29-F687-4F45-9708-019B960494DF}">
              <a14:hiddenLine xmlns:a14="http://schemas.microsoft.com/office/drawing/2010/main" w="0">
                <a:solidFill>
                  <a:srgbClr val="FACD69"/>
                </a:solidFill>
                <a:prstDash val="solid"/>
                <a:round/>
                <a:headEnd/>
                <a:tailEnd/>
              </a14:hiddenLine>
            </a:ext>
          </a:extLst>
        </p:spPr>
        <p:txBody>
          <a:bodyPr/>
          <a:lstStyle/>
          <a:p>
            <a:pPr>
              <a:defRPr/>
            </a:pPr>
            <a:endParaRPr lang="bg-BG">
              <a:latin typeface="Times New Roman" pitchFamily="18" charset="0"/>
              <a:cs typeface="Times New Roman" pitchFamily="18" charset="0"/>
            </a:endParaRPr>
          </a:p>
        </p:txBody>
      </p:sp>
      <p:sp>
        <p:nvSpPr>
          <p:cNvPr id="34" name="Rectangle 12"/>
          <p:cNvSpPr>
            <a:spLocks noChangeArrowheads="1"/>
          </p:cNvSpPr>
          <p:nvPr/>
        </p:nvSpPr>
        <p:spPr bwMode="gray">
          <a:xfrm>
            <a:off x="4557496" y="3145275"/>
            <a:ext cx="2767013" cy="304800"/>
          </a:xfrm>
          <a:prstGeom prst="rect">
            <a:avLst/>
          </a:prstGeom>
          <a:gradFill rotWithShape="1">
            <a:gsLst>
              <a:gs pos="0">
                <a:schemeClr val="hlink">
                  <a:gamma/>
                  <a:tint val="54510"/>
                  <a:invGamma/>
                </a:schemeClr>
              </a:gs>
              <a:gs pos="50000">
                <a:schemeClr val="hlink"/>
              </a:gs>
              <a:gs pos="100000">
                <a:schemeClr val="hlink">
                  <a:gamma/>
                  <a:tint val="5451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en-US" sz="1500" b="1" dirty="0" smtClean="0">
                <a:solidFill>
                  <a:schemeClr val="bg1"/>
                </a:solidFill>
                <a:latin typeface="Times New Roman" pitchFamily="18" charset="0"/>
                <a:cs typeface="Times New Roman" pitchFamily="18" charset="0"/>
              </a:rPr>
              <a:t>RESEARCH-BASED TRAINING</a:t>
            </a:r>
            <a:endParaRPr lang="en-US" sz="1500" b="1" dirty="0">
              <a:solidFill>
                <a:schemeClr val="bg1"/>
              </a:solidFill>
              <a:latin typeface="Times New Roman" pitchFamily="18" charset="0"/>
              <a:cs typeface="Times New Roman" pitchFamily="18" charset="0"/>
            </a:endParaRPr>
          </a:p>
        </p:txBody>
      </p:sp>
      <p:sp>
        <p:nvSpPr>
          <p:cNvPr id="35" name="Rectangle 13"/>
          <p:cNvSpPr>
            <a:spLocks noChangeArrowheads="1"/>
          </p:cNvSpPr>
          <p:nvPr/>
        </p:nvSpPr>
        <p:spPr bwMode="gray">
          <a:xfrm>
            <a:off x="3722471" y="3975537"/>
            <a:ext cx="3016250" cy="298450"/>
          </a:xfrm>
          <a:prstGeom prst="rect">
            <a:avLst/>
          </a:prstGeom>
          <a:gradFill rotWithShape="1">
            <a:gsLst>
              <a:gs pos="0">
                <a:schemeClr val="accent1">
                  <a:gamma/>
                  <a:tint val="54510"/>
                  <a:invGamma/>
                </a:schemeClr>
              </a:gs>
              <a:gs pos="50000">
                <a:schemeClr val="accent1"/>
              </a:gs>
              <a:gs pos="100000">
                <a:schemeClr val="accent1">
                  <a:gamma/>
                  <a:tint val="5451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sz="1500" b="1" dirty="0" smtClean="0">
              <a:solidFill>
                <a:schemeClr val="bg1"/>
              </a:solidFill>
              <a:latin typeface="Times New Roman" pitchFamily="18" charset="0"/>
              <a:cs typeface="Times New Roman" pitchFamily="18" charset="0"/>
            </a:endParaRPr>
          </a:p>
          <a:p>
            <a:pPr algn="ctr" eaLnBrk="0" hangingPunct="0">
              <a:defRPr/>
            </a:pPr>
            <a:endParaRPr lang="en-US" sz="1500" b="1" dirty="0" smtClean="0">
              <a:solidFill>
                <a:schemeClr val="bg1"/>
              </a:solidFill>
              <a:latin typeface="Times New Roman" pitchFamily="18" charset="0"/>
              <a:cs typeface="Times New Roman" pitchFamily="18" charset="0"/>
            </a:endParaRPr>
          </a:p>
          <a:p>
            <a:pPr algn="ctr" eaLnBrk="0" hangingPunct="0">
              <a:defRPr/>
            </a:pPr>
            <a:r>
              <a:rPr lang="en-US" sz="1500" b="1" dirty="0" smtClean="0">
                <a:solidFill>
                  <a:schemeClr val="bg1"/>
                </a:solidFill>
                <a:latin typeface="Times New Roman" pitchFamily="18" charset="0"/>
                <a:cs typeface="Times New Roman" pitchFamily="18" charset="0"/>
              </a:rPr>
              <a:t>BUSINESS COOPERATION</a:t>
            </a:r>
          </a:p>
          <a:p>
            <a:pPr algn="ctr" eaLnBrk="0" hangingPunct="0">
              <a:defRPr/>
            </a:pPr>
            <a:endParaRPr lang="en-US" sz="1500" b="1" dirty="0" smtClean="0">
              <a:solidFill>
                <a:schemeClr val="bg1"/>
              </a:solidFill>
              <a:latin typeface="Times New Roman" pitchFamily="18" charset="0"/>
              <a:cs typeface="Times New Roman" pitchFamily="18" charset="0"/>
            </a:endParaRPr>
          </a:p>
          <a:p>
            <a:pPr algn="ctr" eaLnBrk="0" hangingPunct="0">
              <a:defRPr/>
            </a:pPr>
            <a:r>
              <a:rPr lang="en-US" sz="1500" b="1" dirty="0" smtClean="0">
                <a:solidFill>
                  <a:schemeClr val="bg1"/>
                </a:solidFill>
                <a:latin typeface="Times New Roman" pitchFamily="18" charset="0"/>
                <a:cs typeface="Times New Roman" pitchFamily="18" charset="0"/>
              </a:rPr>
              <a:t>;</a:t>
            </a:r>
            <a:endParaRPr lang="en-US" sz="1500" b="1" dirty="0">
              <a:solidFill>
                <a:schemeClr val="bg1"/>
              </a:solidFill>
              <a:latin typeface="Times New Roman" pitchFamily="18" charset="0"/>
              <a:cs typeface="Times New Roman" pitchFamily="18" charset="0"/>
            </a:endParaRPr>
          </a:p>
        </p:txBody>
      </p:sp>
      <p:sp>
        <p:nvSpPr>
          <p:cNvPr id="36" name="Freeform 14"/>
          <p:cNvSpPr>
            <a:spLocks/>
          </p:cNvSpPr>
          <p:nvPr/>
        </p:nvSpPr>
        <p:spPr bwMode="gray">
          <a:xfrm>
            <a:off x="2896971" y="4267637"/>
            <a:ext cx="3833813" cy="544513"/>
          </a:xfrm>
          <a:custGeom>
            <a:avLst/>
            <a:gdLst>
              <a:gd name="T0" fmla="*/ 1742 w 2048"/>
              <a:gd name="T1" fmla="*/ 286 h 286"/>
              <a:gd name="T2" fmla="*/ 0 w 2048"/>
              <a:gd name="T3" fmla="*/ 286 h 286"/>
              <a:gd name="T4" fmla="*/ 446 w 2048"/>
              <a:gd name="T5" fmla="*/ 0 h 286"/>
              <a:gd name="T6" fmla="*/ 2048 w 2048"/>
              <a:gd name="T7" fmla="*/ 0 h 286"/>
              <a:gd name="T8" fmla="*/ 1742 w 2048"/>
              <a:gd name="T9" fmla="*/ 286 h 286"/>
            </a:gdLst>
            <a:ahLst/>
            <a:cxnLst>
              <a:cxn ang="0">
                <a:pos x="T0" y="T1"/>
              </a:cxn>
              <a:cxn ang="0">
                <a:pos x="T2" y="T3"/>
              </a:cxn>
              <a:cxn ang="0">
                <a:pos x="T4" y="T5"/>
              </a:cxn>
              <a:cxn ang="0">
                <a:pos x="T6" y="T7"/>
              </a:cxn>
              <a:cxn ang="0">
                <a:pos x="T8" y="T9"/>
              </a:cxn>
            </a:cxnLst>
            <a:rect l="0" t="0" r="r" b="b"/>
            <a:pathLst>
              <a:path w="2048" h="286">
                <a:moveTo>
                  <a:pt x="1742" y="286"/>
                </a:moveTo>
                <a:lnTo>
                  <a:pt x="0" y="286"/>
                </a:lnTo>
                <a:lnTo>
                  <a:pt x="446" y="0"/>
                </a:lnTo>
                <a:lnTo>
                  <a:pt x="2048" y="0"/>
                </a:lnTo>
                <a:lnTo>
                  <a:pt x="1742" y="286"/>
                </a:lnTo>
                <a:close/>
              </a:path>
            </a:pathLst>
          </a:custGeom>
          <a:gradFill rotWithShape="1">
            <a:gsLst>
              <a:gs pos="0">
                <a:schemeClr val="folHlink">
                  <a:gamma/>
                  <a:tint val="57647"/>
                  <a:invGamma/>
                </a:schemeClr>
              </a:gs>
              <a:gs pos="100000">
                <a:schemeClr val="folHlink"/>
              </a:gs>
            </a:gsLst>
            <a:lin ang="2700000" scaled="1"/>
          </a:gradFill>
          <a:ln>
            <a:noFill/>
          </a:ln>
          <a:extLst>
            <a:ext uri="{91240B29-F687-4F45-9708-019B960494DF}">
              <a14:hiddenLine xmlns:a14="http://schemas.microsoft.com/office/drawing/2010/main" w="0">
                <a:solidFill>
                  <a:srgbClr val="808080"/>
                </a:solidFill>
                <a:prstDash val="solid"/>
                <a:round/>
                <a:headEnd/>
                <a:tailEnd/>
              </a14:hiddenLine>
            </a:ext>
          </a:extLst>
        </p:spPr>
        <p:txBody>
          <a:bodyPr/>
          <a:lstStyle/>
          <a:p>
            <a:pPr>
              <a:defRPr/>
            </a:pPr>
            <a:endParaRPr lang="bg-BG">
              <a:latin typeface="Times New Roman" pitchFamily="18" charset="0"/>
              <a:cs typeface="Times New Roman" pitchFamily="18" charset="0"/>
            </a:endParaRPr>
          </a:p>
        </p:txBody>
      </p:sp>
      <p:sp>
        <p:nvSpPr>
          <p:cNvPr id="37" name="Rectangle 15"/>
          <p:cNvSpPr>
            <a:spLocks noChangeArrowheads="1"/>
          </p:cNvSpPr>
          <p:nvPr/>
        </p:nvSpPr>
        <p:spPr bwMode="gray">
          <a:xfrm>
            <a:off x="2900146" y="4810562"/>
            <a:ext cx="3263900" cy="298450"/>
          </a:xfrm>
          <a:prstGeom prst="rect">
            <a:avLst/>
          </a:prstGeom>
          <a:gradFill rotWithShape="1">
            <a:gsLst>
              <a:gs pos="0">
                <a:schemeClr val="folHlink">
                  <a:gamma/>
                  <a:tint val="54510"/>
                  <a:invGamma/>
                </a:schemeClr>
              </a:gs>
              <a:gs pos="50000">
                <a:schemeClr val="folHlink"/>
              </a:gs>
              <a:gs pos="100000">
                <a:schemeClr val="folHlink">
                  <a:gamma/>
                  <a:tint val="5451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en-US" sz="1500" b="1" dirty="0" smtClean="0">
                <a:solidFill>
                  <a:schemeClr val="bg1"/>
                </a:solidFill>
                <a:latin typeface="Times New Roman" pitchFamily="18" charset="0"/>
                <a:cs typeface="Times New Roman" pitchFamily="18" charset="0"/>
              </a:rPr>
              <a:t>INTERNATIONALIZATION </a:t>
            </a:r>
            <a:endParaRPr lang="en-US" sz="1500" b="1" dirty="0">
              <a:solidFill>
                <a:schemeClr val="bg1"/>
              </a:solidFill>
              <a:latin typeface="Times New Roman" pitchFamily="18" charset="0"/>
              <a:cs typeface="Times New Roman" pitchFamily="18" charset="0"/>
            </a:endParaRPr>
          </a:p>
        </p:txBody>
      </p:sp>
      <p:sp>
        <p:nvSpPr>
          <p:cNvPr id="38" name="Rectangle 16"/>
          <p:cNvSpPr>
            <a:spLocks noChangeArrowheads="1"/>
          </p:cNvSpPr>
          <p:nvPr/>
        </p:nvSpPr>
        <p:spPr bwMode="gray">
          <a:xfrm>
            <a:off x="2068296" y="5636062"/>
            <a:ext cx="3513138" cy="296863"/>
          </a:xfrm>
          <a:prstGeom prst="rect">
            <a:avLst/>
          </a:prstGeom>
          <a:gradFill rotWithShape="1">
            <a:gsLst>
              <a:gs pos="0">
                <a:schemeClr val="accent2">
                  <a:gamma/>
                  <a:tint val="54510"/>
                  <a:invGamma/>
                </a:schemeClr>
              </a:gs>
              <a:gs pos="50000">
                <a:schemeClr val="accent2"/>
              </a:gs>
              <a:gs pos="100000">
                <a:schemeClr val="accent2">
                  <a:gamma/>
                  <a:tint val="5451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en-US" sz="1500" b="1" dirty="0" smtClean="0">
                <a:solidFill>
                  <a:schemeClr val="bg1"/>
                </a:solidFill>
                <a:latin typeface="Times New Roman" pitchFamily="18" charset="0"/>
                <a:cs typeface="Times New Roman" pitchFamily="18" charset="0"/>
              </a:rPr>
              <a:t>SUSTAINABLE DEVELOPMENT</a:t>
            </a:r>
            <a:endParaRPr lang="en-US" sz="1500" b="1" dirty="0">
              <a:solidFill>
                <a:schemeClr val="bg1"/>
              </a:solidFill>
              <a:latin typeface="Times New Roman" pitchFamily="18" charset="0"/>
              <a:cs typeface="Times New Roman" pitchFamily="18" charset="0"/>
            </a:endParaRPr>
          </a:p>
        </p:txBody>
      </p:sp>
      <p:sp>
        <p:nvSpPr>
          <p:cNvPr id="39" name="Freeform 4"/>
          <p:cNvSpPr>
            <a:spLocks/>
          </p:cNvSpPr>
          <p:nvPr/>
        </p:nvSpPr>
        <p:spPr bwMode="gray">
          <a:xfrm>
            <a:off x="7901996" y="1768231"/>
            <a:ext cx="531813" cy="846138"/>
          </a:xfrm>
          <a:custGeom>
            <a:avLst/>
            <a:gdLst>
              <a:gd name="T0" fmla="*/ 308 w 308"/>
              <a:gd name="T1" fmla="*/ 120 h 444"/>
              <a:gd name="T2" fmla="*/ 0 w 308"/>
              <a:gd name="T3" fmla="*/ 444 h 444"/>
              <a:gd name="T4" fmla="*/ 0 w 308"/>
              <a:gd name="T5" fmla="*/ 286 h 444"/>
              <a:gd name="T6" fmla="*/ 308 w 308"/>
              <a:gd name="T7" fmla="*/ 0 h 444"/>
              <a:gd name="T8" fmla="*/ 308 w 308"/>
              <a:gd name="T9" fmla="*/ 120 h 444"/>
            </a:gdLst>
            <a:ahLst/>
            <a:cxnLst>
              <a:cxn ang="0">
                <a:pos x="T0" y="T1"/>
              </a:cxn>
              <a:cxn ang="0">
                <a:pos x="T2" y="T3"/>
              </a:cxn>
              <a:cxn ang="0">
                <a:pos x="T4" y="T5"/>
              </a:cxn>
              <a:cxn ang="0">
                <a:pos x="T6" y="T7"/>
              </a:cxn>
              <a:cxn ang="0">
                <a:pos x="T8" y="T9"/>
              </a:cxn>
            </a:cxnLst>
            <a:rect l="0" t="0" r="r" b="b"/>
            <a:pathLst>
              <a:path w="308" h="444">
                <a:moveTo>
                  <a:pt x="308" y="120"/>
                </a:moveTo>
                <a:lnTo>
                  <a:pt x="0" y="444"/>
                </a:lnTo>
                <a:lnTo>
                  <a:pt x="0" y="286"/>
                </a:lnTo>
                <a:lnTo>
                  <a:pt x="308" y="0"/>
                </a:lnTo>
                <a:lnTo>
                  <a:pt x="308" y="120"/>
                </a:lnTo>
                <a:close/>
              </a:path>
            </a:pathLst>
          </a:custGeom>
          <a:gradFill rotWithShape="1">
            <a:gsLst>
              <a:gs pos="0">
                <a:schemeClr val="hlink">
                  <a:gamma/>
                  <a:shade val="46275"/>
                  <a:invGamma/>
                </a:schemeClr>
              </a:gs>
              <a:gs pos="100000">
                <a:schemeClr val="hlink"/>
              </a:gs>
            </a:gsLst>
            <a:lin ang="0" scaled="1"/>
          </a:gradFill>
          <a:ln>
            <a:noFill/>
          </a:ln>
          <a:extLst>
            <a:ext uri="{91240B29-F687-4F45-9708-019B960494DF}">
              <a14:hiddenLine xmlns:a14="http://schemas.microsoft.com/office/drawing/2010/main" w="0">
                <a:solidFill>
                  <a:srgbClr val="D1D1D1"/>
                </a:solidFill>
                <a:prstDash val="solid"/>
                <a:round/>
                <a:headEnd/>
                <a:tailEnd/>
              </a14:hiddenLine>
            </a:ext>
          </a:extLst>
        </p:spPr>
        <p:txBody>
          <a:bodyPr/>
          <a:lstStyle/>
          <a:p>
            <a:pPr>
              <a:defRPr/>
            </a:pPr>
            <a:endParaRPr lang="bg-BG">
              <a:latin typeface="Times New Roman" pitchFamily="18" charset="0"/>
              <a:cs typeface="Times New Roman" pitchFamily="18" charset="0"/>
            </a:endParaRPr>
          </a:p>
        </p:txBody>
      </p:sp>
      <p:sp>
        <p:nvSpPr>
          <p:cNvPr id="40" name="Freeform 5"/>
          <p:cNvSpPr>
            <a:spLocks/>
          </p:cNvSpPr>
          <p:nvPr/>
        </p:nvSpPr>
        <p:spPr bwMode="gray">
          <a:xfrm>
            <a:off x="5371089" y="1768231"/>
            <a:ext cx="3085397" cy="541338"/>
          </a:xfrm>
          <a:custGeom>
            <a:avLst/>
            <a:gdLst>
              <a:gd name="T0" fmla="*/ 1478 w 1786"/>
              <a:gd name="T1" fmla="*/ 284 h 284"/>
              <a:gd name="T2" fmla="*/ 0 w 1786"/>
              <a:gd name="T3" fmla="*/ 284 h 284"/>
              <a:gd name="T4" fmla="*/ 446 w 1786"/>
              <a:gd name="T5" fmla="*/ 0 h 284"/>
              <a:gd name="T6" fmla="*/ 1786 w 1786"/>
              <a:gd name="T7" fmla="*/ 0 h 284"/>
              <a:gd name="T8" fmla="*/ 1478 w 1786"/>
              <a:gd name="T9" fmla="*/ 284 h 284"/>
            </a:gdLst>
            <a:ahLst/>
            <a:cxnLst>
              <a:cxn ang="0">
                <a:pos x="T0" y="T1"/>
              </a:cxn>
              <a:cxn ang="0">
                <a:pos x="T2" y="T3"/>
              </a:cxn>
              <a:cxn ang="0">
                <a:pos x="T4" y="T5"/>
              </a:cxn>
              <a:cxn ang="0">
                <a:pos x="T6" y="T7"/>
              </a:cxn>
              <a:cxn ang="0">
                <a:pos x="T8" y="T9"/>
              </a:cxn>
            </a:cxnLst>
            <a:rect l="0" t="0" r="r" b="b"/>
            <a:pathLst>
              <a:path w="1786" h="284">
                <a:moveTo>
                  <a:pt x="1478" y="284"/>
                </a:moveTo>
                <a:lnTo>
                  <a:pt x="0" y="284"/>
                </a:lnTo>
                <a:lnTo>
                  <a:pt x="446" y="0"/>
                </a:lnTo>
                <a:lnTo>
                  <a:pt x="1786" y="0"/>
                </a:lnTo>
                <a:lnTo>
                  <a:pt x="1478" y="284"/>
                </a:lnTo>
                <a:close/>
              </a:path>
            </a:pathLst>
          </a:custGeom>
          <a:gradFill rotWithShape="1">
            <a:gsLst>
              <a:gs pos="0">
                <a:schemeClr val="hlink">
                  <a:gamma/>
                  <a:tint val="57647"/>
                  <a:invGamma/>
                </a:schemeClr>
              </a:gs>
              <a:gs pos="100000">
                <a:schemeClr val="hlink"/>
              </a:gs>
            </a:gsLst>
            <a:lin ang="2700000" scaled="1"/>
          </a:gradFill>
          <a:ln>
            <a:noFill/>
          </a:ln>
          <a:extLst>
            <a:ext uri="{91240B29-F687-4F45-9708-019B960494DF}">
              <a14:hiddenLine xmlns:a14="http://schemas.microsoft.com/office/drawing/2010/main" w="0">
                <a:solidFill>
                  <a:srgbClr val="808080"/>
                </a:solidFill>
                <a:prstDash val="solid"/>
                <a:round/>
                <a:headEnd/>
                <a:tailEnd/>
              </a14:hiddenLine>
            </a:ext>
          </a:extLst>
        </p:spPr>
        <p:txBody>
          <a:bodyPr/>
          <a:lstStyle/>
          <a:p>
            <a:pPr>
              <a:defRPr/>
            </a:pPr>
            <a:endParaRPr lang="bg-BG">
              <a:latin typeface="Times New Roman" pitchFamily="18" charset="0"/>
              <a:cs typeface="Times New Roman" pitchFamily="18" charset="0"/>
            </a:endParaRPr>
          </a:p>
        </p:txBody>
      </p:sp>
      <p:sp>
        <p:nvSpPr>
          <p:cNvPr id="41" name="Rectangle 12"/>
          <p:cNvSpPr>
            <a:spLocks noChangeArrowheads="1"/>
          </p:cNvSpPr>
          <p:nvPr/>
        </p:nvSpPr>
        <p:spPr bwMode="gray">
          <a:xfrm>
            <a:off x="5371089" y="2309569"/>
            <a:ext cx="2530906" cy="294368"/>
          </a:xfrm>
          <a:prstGeom prst="rect">
            <a:avLst/>
          </a:prstGeom>
          <a:gradFill rotWithShape="1">
            <a:gsLst>
              <a:gs pos="0">
                <a:schemeClr val="hlink">
                  <a:gamma/>
                  <a:tint val="54510"/>
                  <a:invGamma/>
                </a:schemeClr>
              </a:gs>
              <a:gs pos="50000">
                <a:schemeClr val="hlink"/>
              </a:gs>
              <a:gs pos="100000">
                <a:schemeClr val="hlink">
                  <a:gamma/>
                  <a:tint val="5451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en-US" sz="1500" b="1" dirty="0" smtClean="0">
                <a:solidFill>
                  <a:schemeClr val="bg1"/>
                </a:solidFill>
                <a:latin typeface="Times New Roman" pitchFamily="18" charset="0"/>
                <a:cs typeface="Times New Roman" pitchFamily="18" charset="0"/>
              </a:rPr>
              <a:t>E-WORKING</a:t>
            </a:r>
            <a:endParaRPr lang="en-US" sz="15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033287746"/>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551543" y="101600"/>
            <a:ext cx="3526971" cy="6756400"/>
          </a:xfrm>
          <a:prstGeom prst="ellipse">
            <a:avLst/>
          </a:prstGeom>
          <a:solidFill>
            <a:schemeClr val="accent1">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bg-BG"/>
          </a:p>
        </p:txBody>
      </p:sp>
      <p:sp>
        <p:nvSpPr>
          <p:cNvPr id="7" name="Curved Right Arrow 6"/>
          <p:cNvSpPr/>
          <p:nvPr/>
        </p:nvSpPr>
        <p:spPr>
          <a:xfrm>
            <a:off x="685800" y="173633"/>
            <a:ext cx="3236686" cy="2089052"/>
          </a:xfrm>
          <a:prstGeom prst="curvedRightArrow">
            <a:avLst>
              <a:gd name="adj1" fmla="val 25000"/>
              <a:gd name="adj2" fmla="val 50000"/>
              <a:gd name="adj3" fmla="val 43543"/>
            </a:avLst>
          </a:prstGeom>
          <a:gradFill flip="none" rotWithShape="1">
            <a:gsLst>
              <a:gs pos="0">
                <a:schemeClr val="accent1">
                  <a:tint val="100000"/>
                  <a:shade val="100000"/>
                  <a:satMod val="100000"/>
                  <a:tint val="66000"/>
                  <a:satMod val="160000"/>
                </a:schemeClr>
              </a:gs>
              <a:gs pos="50000">
                <a:schemeClr val="accent1">
                  <a:tint val="100000"/>
                  <a:shade val="100000"/>
                  <a:satMod val="100000"/>
                  <a:tint val="44500"/>
                  <a:satMod val="160000"/>
                </a:schemeClr>
              </a:gs>
              <a:gs pos="100000">
                <a:schemeClr val="accent1">
                  <a:tint val="100000"/>
                  <a:shade val="100000"/>
                  <a:satMod val="100000"/>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solidFill>
                <a:schemeClr val="tx1"/>
              </a:solidFill>
            </a:endParaRPr>
          </a:p>
        </p:txBody>
      </p:sp>
      <p:sp>
        <p:nvSpPr>
          <p:cNvPr id="9" name="Rectangle 8"/>
          <p:cNvSpPr/>
          <p:nvPr/>
        </p:nvSpPr>
        <p:spPr>
          <a:xfrm>
            <a:off x="707570" y="2741136"/>
            <a:ext cx="3214916" cy="1477328"/>
          </a:xfrm>
          <a:prstGeom prst="rect">
            <a:avLst/>
          </a:prstGeom>
        </p:spPr>
        <p:txBody>
          <a:bodyPr wrap="square">
            <a:spAutoFit/>
          </a:bodyPr>
          <a:lstStyle/>
          <a:p>
            <a:pPr lvl="0" algn="ctr">
              <a:spcBef>
                <a:spcPct val="0"/>
              </a:spcBef>
              <a:spcAft>
                <a:spcPct val="0"/>
              </a:spcAft>
            </a:pPr>
            <a:r>
              <a:rPr lang="en-US" b="1" dirty="0">
                <a:solidFill>
                  <a:srgbClr val="002060"/>
                </a:solidFill>
                <a:latin typeface="Times New Roman" pitchFamily="18" charset="0"/>
                <a:cs typeface="Times New Roman" pitchFamily="18" charset="0"/>
              </a:rPr>
              <a:t>Strategic Framework </a:t>
            </a:r>
            <a:endParaRPr lang="en-US" b="1" dirty="0" smtClean="0">
              <a:solidFill>
                <a:srgbClr val="002060"/>
              </a:solidFill>
              <a:latin typeface="Times New Roman" pitchFamily="18" charset="0"/>
              <a:cs typeface="Times New Roman" pitchFamily="18" charset="0"/>
            </a:endParaRPr>
          </a:p>
          <a:p>
            <a:pPr lvl="0" algn="ctr">
              <a:spcBef>
                <a:spcPct val="0"/>
              </a:spcBef>
              <a:spcAft>
                <a:spcPct val="0"/>
              </a:spcAft>
            </a:pPr>
            <a:r>
              <a:rPr lang="en-US" b="1" dirty="0" smtClean="0">
                <a:solidFill>
                  <a:srgbClr val="002060"/>
                </a:solidFill>
                <a:latin typeface="Times New Roman" pitchFamily="18" charset="0"/>
                <a:cs typeface="Times New Roman" pitchFamily="18" charset="0"/>
              </a:rPr>
              <a:t>for </a:t>
            </a:r>
          </a:p>
          <a:p>
            <a:pPr lvl="0" algn="ctr">
              <a:spcBef>
                <a:spcPct val="0"/>
              </a:spcBef>
              <a:spcAft>
                <a:spcPct val="0"/>
              </a:spcAft>
            </a:pPr>
            <a:r>
              <a:rPr lang="en-US" b="1" dirty="0" smtClean="0">
                <a:solidFill>
                  <a:srgbClr val="002060"/>
                </a:solidFill>
                <a:latin typeface="Times New Roman" pitchFamily="18" charset="0"/>
                <a:cs typeface="Times New Roman" pitchFamily="18" charset="0"/>
              </a:rPr>
              <a:t>Cooperation </a:t>
            </a:r>
            <a:endParaRPr lang="en-US" b="1" dirty="0">
              <a:solidFill>
                <a:srgbClr val="002060"/>
              </a:solidFill>
              <a:latin typeface="Times New Roman" pitchFamily="18" charset="0"/>
              <a:cs typeface="Times New Roman" pitchFamily="18" charset="0"/>
            </a:endParaRPr>
          </a:p>
          <a:p>
            <a:pPr lvl="0" algn="ctr">
              <a:spcBef>
                <a:spcPct val="0"/>
              </a:spcBef>
              <a:spcAft>
                <a:spcPct val="0"/>
              </a:spcAft>
            </a:pPr>
            <a:r>
              <a:rPr lang="en-US" b="1" dirty="0">
                <a:solidFill>
                  <a:srgbClr val="002060"/>
                </a:solidFill>
                <a:latin typeface="Times New Roman" pitchFamily="18" charset="0"/>
                <a:cs typeface="Times New Roman" pitchFamily="18" charset="0"/>
              </a:rPr>
              <a:t>in </a:t>
            </a:r>
          </a:p>
          <a:p>
            <a:pPr lvl="0" algn="ctr">
              <a:spcBef>
                <a:spcPct val="0"/>
              </a:spcBef>
              <a:spcAft>
                <a:spcPct val="0"/>
              </a:spcAft>
            </a:pPr>
            <a:r>
              <a:rPr lang="en-US" b="1" dirty="0">
                <a:solidFill>
                  <a:srgbClr val="002060"/>
                </a:solidFill>
                <a:latin typeface="Times New Roman" pitchFamily="18" charset="0"/>
                <a:cs typeface="Times New Roman" pitchFamily="18" charset="0"/>
              </a:rPr>
              <a:t>Education &amp; Training</a:t>
            </a:r>
            <a:endParaRPr lang="en-US" b="1" dirty="0">
              <a:ln/>
              <a:solidFill>
                <a:srgbClr val="002060"/>
              </a:solidFill>
              <a:latin typeface="Times New Roman" pitchFamily="18" charset="0"/>
              <a:cs typeface="Times New Roman" pitchFamily="18" charset="0"/>
            </a:endParaRPr>
          </a:p>
        </p:txBody>
      </p:sp>
      <p:sp>
        <p:nvSpPr>
          <p:cNvPr id="10" name="Wave 9"/>
          <p:cNvSpPr/>
          <p:nvPr/>
        </p:nvSpPr>
        <p:spPr>
          <a:xfrm>
            <a:off x="4971128" y="1402081"/>
            <a:ext cx="3839028" cy="2295433"/>
          </a:xfrm>
          <a:prstGeom prst="wave">
            <a:avLst/>
          </a:prstGeom>
          <a:gradFill flip="none" rotWithShape="1">
            <a:gsLst>
              <a:gs pos="0">
                <a:schemeClr val="accent1">
                  <a:tint val="100000"/>
                  <a:shade val="100000"/>
                  <a:satMod val="100000"/>
                  <a:tint val="66000"/>
                  <a:satMod val="160000"/>
                </a:schemeClr>
              </a:gs>
              <a:gs pos="50000">
                <a:schemeClr val="accent1">
                  <a:tint val="100000"/>
                  <a:shade val="100000"/>
                  <a:satMod val="100000"/>
                  <a:tint val="44500"/>
                  <a:satMod val="160000"/>
                </a:schemeClr>
              </a:gs>
              <a:gs pos="100000">
                <a:schemeClr val="accent1">
                  <a:tint val="100000"/>
                  <a:shade val="100000"/>
                  <a:satMod val="100000"/>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1" name="Wave 10"/>
          <p:cNvSpPr/>
          <p:nvPr/>
        </p:nvSpPr>
        <p:spPr>
          <a:xfrm>
            <a:off x="4971127" y="-35697"/>
            <a:ext cx="3839028" cy="1867262"/>
          </a:xfrm>
          <a:prstGeom prst="wave">
            <a:avLst/>
          </a:prstGeom>
          <a:gradFill flip="none" rotWithShape="1">
            <a:gsLst>
              <a:gs pos="0">
                <a:schemeClr val="accent1">
                  <a:tint val="100000"/>
                  <a:shade val="100000"/>
                  <a:satMod val="100000"/>
                  <a:tint val="66000"/>
                  <a:satMod val="160000"/>
                </a:schemeClr>
              </a:gs>
              <a:gs pos="50000">
                <a:schemeClr val="accent1">
                  <a:tint val="100000"/>
                  <a:shade val="100000"/>
                  <a:satMod val="100000"/>
                  <a:tint val="44500"/>
                  <a:satMod val="160000"/>
                </a:schemeClr>
              </a:gs>
              <a:gs pos="100000">
                <a:schemeClr val="accent1">
                  <a:tint val="100000"/>
                  <a:shade val="100000"/>
                  <a:satMod val="100000"/>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2" name="Wave 11"/>
          <p:cNvSpPr/>
          <p:nvPr/>
        </p:nvSpPr>
        <p:spPr>
          <a:xfrm>
            <a:off x="4971127" y="3305627"/>
            <a:ext cx="3839028" cy="1959428"/>
          </a:xfrm>
          <a:prstGeom prst="wave">
            <a:avLst/>
          </a:prstGeom>
          <a:gradFill flip="none" rotWithShape="1">
            <a:gsLst>
              <a:gs pos="0">
                <a:schemeClr val="accent1">
                  <a:tint val="100000"/>
                  <a:shade val="100000"/>
                  <a:satMod val="100000"/>
                  <a:tint val="66000"/>
                  <a:satMod val="160000"/>
                </a:schemeClr>
              </a:gs>
              <a:gs pos="50000">
                <a:schemeClr val="accent1">
                  <a:tint val="100000"/>
                  <a:shade val="100000"/>
                  <a:satMod val="100000"/>
                  <a:tint val="44500"/>
                  <a:satMod val="160000"/>
                </a:schemeClr>
              </a:gs>
              <a:gs pos="100000">
                <a:schemeClr val="accent1">
                  <a:tint val="100000"/>
                  <a:shade val="100000"/>
                  <a:satMod val="100000"/>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3" name="Wave 12"/>
          <p:cNvSpPr/>
          <p:nvPr/>
        </p:nvSpPr>
        <p:spPr>
          <a:xfrm>
            <a:off x="4971128" y="4885506"/>
            <a:ext cx="3839028" cy="2109649"/>
          </a:xfrm>
          <a:prstGeom prst="wave">
            <a:avLst/>
          </a:prstGeom>
          <a:gradFill flip="none" rotWithShape="1">
            <a:gsLst>
              <a:gs pos="0">
                <a:schemeClr val="accent1">
                  <a:tint val="100000"/>
                  <a:shade val="100000"/>
                  <a:satMod val="100000"/>
                  <a:tint val="66000"/>
                  <a:satMod val="160000"/>
                </a:schemeClr>
              </a:gs>
              <a:gs pos="50000">
                <a:schemeClr val="accent1">
                  <a:tint val="100000"/>
                  <a:shade val="100000"/>
                  <a:satMod val="100000"/>
                  <a:tint val="44500"/>
                  <a:satMod val="160000"/>
                </a:schemeClr>
              </a:gs>
              <a:gs pos="100000">
                <a:schemeClr val="accent1">
                  <a:tint val="100000"/>
                  <a:shade val="100000"/>
                  <a:satMod val="100000"/>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5" name="Rectangle 14"/>
          <p:cNvSpPr/>
          <p:nvPr/>
        </p:nvSpPr>
        <p:spPr>
          <a:xfrm>
            <a:off x="5196107" y="3509158"/>
            <a:ext cx="4572000" cy="1169551"/>
          </a:xfrm>
          <a:prstGeom prst="rect">
            <a:avLst/>
          </a:prstGeom>
        </p:spPr>
        <p:txBody>
          <a:bodyPr>
            <a:spAutoFit/>
          </a:bodyPr>
          <a:lstStyle/>
          <a:p>
            <a:pPr lvl="0" eaLnBrk="0" fontAlgn="base" hangingPunct="0">
              <a:spcBef>
                <a:spcPct val="0"/>
              </a:spcBef>
              <a:spcAft>
                <a:spcPct val="0"/>
              </a:spcAft>
            </a:pPr>
            <a:r>
              <a:rPr lang="en-US" sz="1400" b="1" u="sng" dirty="0" smtClean="0">
                <a:ln/>
                <a:solidFill>
                  <a:srgbClr val="002060"/>
                </a:solidFill>
                <a:latin typeface="Times New Roman" pitchFamily="18" charset="0"/>
                <a:ea typeface="Times New Roman" pitchFamily="18" charset="0"/>
                <a:cs typeface="Times New Roman" pitchFamily="18" charset="0"/>
              </a:rPr>
              <a:t>Business</a:t>
            </a:r>
            <a:r>
              <a:rPr lang="en-US" sz="1400" b="1" u="sng" dirty="0" smtClean="0">
                <a:ln/>
                <a:solidFill>
                  <a:srgbClr val="002060"/>
                </a:solidFill>
                <a:latin typeface="Times New Roman" pitchFamily="18" charset="0"/>
                <a:cs typeface="Times New Roman" pitchFamily="18" charset="0"/>
              </a:rPr>
              <a:t> </a:t>
            </a:r>
            <a:r>
              <a:rPr lang="en-US" sz="1400" b="1" u="sng" dirty="0" smtClean="0">
                <a:ln/>
                <a:solidFill>
                  <a:srgbClr val="002060"/>
                </a:solidFill>
                <a:latin typeface="Times New Roman" pitchFamily="18" charset="0"/>
                <a:ea typeface="Times New Roman" pitchFamily="18" charset="0"/>
                <a:cs typeface="Times New Roman" pitchFamily="18" charset="0"/>
              </a:rPr>
              <a:t>Cooperation</a:t>
            </a:r>
          </a:p>
          <a:p>
            <a:pPr lvl="0" eaLnBrk="0" fontAlgn="base" hangingPunct="0">
              <a:spcBef>
                <a:spcPct val="0"/>
              </a:spcBef>
              <a:spcAft>
                <a:spcPct val="0"/>
              </a:spcAft>
            </a:pPr>
            <a:r>
              <a:rPr lang="en-US" sz="1400" dirty="0" smtClean="0">
                <a:ln/>
                <a:solidFill>
                  <a:srgbClr val="002060"/>
                </a:solidFill>
                <a:latin typeface="Times New Roman" pitchFamily="18" charset="0"/>
                <a:cs typeface="Times New Roman" pitchFamily="18" charset="0"/>
              </a:rPr>
              <a:t>- board of trustees;</a:t>
            </a:r>
            <a:br>
              <a:rPr lang="en-US" sz="1400" dirty="0" smtClean="0">
                <a:ln/>
                <a:solidFill>
                  <a:srgbClr val="002060"/>
                </a:solidFill>
                <a:latin typeface="Times New Roman" pitchFamily="18" charset="0"/>
                <a:cs typeface="Times New Roman" pitchFamily="18" charset="0"/>
              </a:rPr>
            </a:br>
            <a:r>
              <a:rPr lang="en-US" sz="1400" dirty="0" smtClean="0">
                <a:ln/>
                <a:solidFill>
                  <a:srgbClr val="002060"/>
                </a:solidFill>
                <a:latin typeface="Times New Roman" pitchFamily="18" charset="0"/>
                <a:cs typeface="Times New Roman" pitchFamily="18" charset="0"/>
              </a:rPr>
              <a:t>- practices &amp; traineeships;</a:t>
            </a:r>
            <a:br>
              <a:rPr lang="en-US" sz="1400" dirty="0" smtClean="0">
                <a:ln/>
                <a:solidFill>
                  <a:srgbClr val="002060"/>
                </a:solidFill>
                <a:latin typeface="Times New Roman" pitchFamily="18" charset="0"/>
                <a:cs typeface="Times New Roman" pitchFamily="18" charset="0"/>
              </a:rPr>
            </a:br>
            <a:r>
              <a:rPr lang="en-US" sz="1400" dirty="0" smtClean="0">
                <a:ln/>
                <a:solidFill>
                  <a:srgbClr val="002060"/>
                </a:solidFill>
                <a:latin typeface="Times New Roman" pitchFamily="18" charset="0"/>
                <a:cs typeface="Times New Roman" pitchFamily="18" charset="0"/>
              </a:rPr>
              <a:t>- company training;</a:t>
            </a:r>
            <a:br>
              <a:rPr lang="en-US" sz="1400" dirty="0" smtClean="0">
                <a:ln/>
                <a:solidFill>
                  <a:srgbClr val="002060"/>
                </a:solidFill>
                <a:latin typeface="Times New Roman" pitchFamily="18" charset="0"/>
                <a:cs typeface="Times New Roman" pitchFamily="18" charset="0"/>
              </a:rPr>
            </a:br>
            <a:r>
              <a:rPr lang="en-US" sz="1400" dirty="0" smtClean="0">
                <a:ln/>
                <a:solidFill>
                  <a:srgbClr val="002060"/>
                </a:solidFill>
                <a:latin typeface="Times New Roman" pitchFamily="18" charset="0"/>
                <a:cs typeface="Times New Roman" pitchFamily="18" charset="0"/>
              </a:rPr>
              <a:t>- training on demand;</a:t>
            </a:r>
            <a:endParaRPr lang="en-US" sz="1400" dirty="0">
              <a:ln/>
              <a:solidFill>
                <a:srgbClr val="002060"/>
              </a:solidFill>
              <a:latin typeface="Times New Roman" pitchFamily="18" charset="0"/>
              <a:cs typeface="Times New Roman" pitchFamily="18" charset="0"/>
            </a:endParaRPr>
          </a:p>
        </p:txBody>
      </p:sp>
      <p:sp>
        <p:nvSpPr>
          <p:cNvPr id="17" name="Rectangle 16"/>
          <p:cNvSpPr/>
          <p:nvPr/>
        </p:nvSpPr>
        <p:spPr>
          <a:xfrm>
            <a:off x="5138051" y="1831565"/>
            <a:ext cx="4572000" cy="1384995"/>
          </a:xfrm>
          <a:prstGeom prst="rect">
            <a:avLst/>
          </a:prstGeom>
        </p:spPr>
        <p:txBody>
          <a:bodyPr>
            <a:spAutoFit/>
          </a:bodyPr>
          <a:lstStyle/>
          <a:p>
            <a:pPr lvl="0" eaLnBrk="0" fontAlgn="base" hangingPunct="0">
              <a:spcBef>
                <a:spcPct val="0"/>
              </a:spcBef>
              <a:spcAft>
                <a:spcPct val="0"/>
              </a:spcAft>
            </a:pPr>
            <a:r>
              <a:rPr lang="en-US" sz="1400" b="1" u="sng" dirty="0">
                <a:ln/>
                <a:solidFill>
                  <a:srgbClr val="002060"/>
                </a:solidFill>
                <a:latin typeface="Times New Roman" pitchFamily="18" charset="0"/>
                <a:ea typeface="Times New Roman" pitchFamily="18" charset="0"/>
                <a:cs typeface="Times New Roman" pitchFamily="18" charset="0"/>
              </a:rPr>
              <a:t> Research-Based Training</a:t>
            </a:r>
          </a:p>
          <a:p>
            <a:pPr lvl="0" eaLnBrk="0" fontAlgn="base" hangingPunct="0">
              <a:spcBef>
                <a:spcPct val="0"/>
              </a:spcBef>
              <a:spcAft>
                <a:spcPct val="0"/>
              </a:spcAft>
            </a:pPr>
            <a:r>
              <a:rPr lang="en-US" sz="1400" dirty="0" smtClean="0">
                <a:ln/>
                <a:solidFill>
                  <a:srgbClr val="002060"/>
                </a:solidFill>
                <a:latin typeface="Times New Roman" pitchFamily="18" charset="0"/>
                <a:cs typeface="Times New Roman" pitchFamily="18" charset="0"/>
              </a:rPr>
              <a:t>-  </a:t>
            </a:r>
            <a:r>
              <a:rPr lang="en-US" sz="1400" dirty="0">
                <a:ln/>
                <a:solidFill>
                  <a:srgbClr val="002060"/>
                </a:solidFill>
                <a:latin typeface="Times New Roman" pitchFamily="18" charset="0"/>
                <a:cs typeface="Times New Roman" pitchFamily="18" charset="0"/>
              </a:rPr>
              <a:t>PBL (Problem and  Project-Based Learning);</a:t>
            </a:r>
            <a:br>
              <a:rPr lang="en-US" sz="1400" dirty="0">
                <a:ln/>
                <a:solidFill>
                  <a:srgbClr val="002060"/>
                </a:solidFill>
                <a:latin typeface="Times New Roman" pitchFamily="18" charset="0"/>
                <a:cs typeface="Times New Roman" pitchFamily="18" charset="0"/>
              </a:rPr>
            </a:br>
            <a:r>
              <a:rPr lang="en-US" sz="1400" dirty="0">
                <a:ln/>
                <a:solidFill>
                  <a:srgbClr val="002060"/>
                </a:solidFill>
                <a:latin typeface="Times New Roman" pitchFamily="18" charset="0"/>
                <a:cs typeface="Times New Roman" pitchFamily="18" charset="0"/>
              </a:rPr>
              <a:t>- </a:t>
            </a:r>
            <a:r>
              <a:rPr lang="en-US" sz="1400" dirty="0">
                <a:solidFill>
                  <a:srgbClr val="002060"/>
                </a:solidFill>
                <a:latin typeface="Times New Roman" pitchFamily="18" charset="0"/>
                <a:cs typeface="Times New Roman" pitchFamily="18" charset="0"/>
              </a:rPr>
              <a:t>inquiry-based learning &amp; exemplary learning;</a:t>
            </a:r>
            <a:br>
              <a:rPr lang="en-US" sz="1400" dirty="0">
                <a:solidFill>
                  <a:srgbClr val="002060"/>
                </a:solidFill>
                <a:latin typeface="Times New Roman" pitchFamily="18" charset="0"/>
                <a:cs typeface="Times New Roman" pitchFamily="18" charset="0"/>
              </a:rPr>
            </a:br>
            <a:r>
              <a:rPr lang="en-US" sz="1400" dirty="0">
                <a:solidFill>
                  <a:srgbClr val="002060"/>
                </a:solidFill>
                <a:latin typeface="Times New Roman" pitchFamily="18" charset="0"/>
                <a:cs typeface="Times New Roman" pitchFamily="18" charset="0"/>
              </a:rPr>
              <a:t>- technology transfer;</a:t>
            </a:r>
            <a:br>
              <a:rPr lang="en-US" sz="1400" dirty="0">
                <a:solidFill>
                  <a:srgbClr val="002060"/>
                </a:solidFill>
                <a:latin typeface="Times New Roman" pitchFamily="18" charset="0"/>
                <a:cs typeface="Times New Roman" pitchFamily="18" charset="0"/>
              </a:rPr>
            </a:br>
            <a:r>
              <a:rPr lang="en-US" sz="1400" dirty="0">
                <a:solidFill>
                  <a:srgbClr val="002060"/>
                </a:solidFill>
                <a:latin typeface="Times New Roman" pitchFamily="18" charset="0"/>
                <a:cs typeface="Times New Roman" pitchFamily="18" charset="0"/>
              </a:rPr>
              <a:t>- collaborative research;</a:t>
            </a:r>
            <a:br>
              <a:rPr lang="en-US" sz="1400" dirty="0">
                <a:solidFill>
                  <a:srgbClr val="002060"/>
                </a:solidFill>
                <a:latin typeface="Times New Roman" pitchFamily="18" charset="0"/>
                <a:cs typeface="Times New Roman" pitchFamily="18" charset="0"/>
              </a:rPr>
            </a:br>
            <a:endParaRPr lang="en-US" sz="1400" dirty="0">
              <a:ln/>
              <a:solidFill>
                <a:srgbClr val="002060"/>
              </a:solidFill>
              <a:latin typeface="Times New Roman" pitchFamily="18" charset="0"/>
              <a:cs typeface="Times New Roman" pitchFamily="18" charset="0"/>
            </a:endParaRPr>
          </a:p>
        </p:txBody>
      </p:sp>
      <p:sp>
        <p:nvSpPr>
          <p:cNvPr id="18" name="Rectangle 17"/>
          <p:cNvSpPr/>
          <p:nvPr/>
        </p:nvSpPr>
        <p:spPr>
          <a:xfrm>
            <a:off x="5217870" y="4781793"/>
            <a:ext cx="4572000" cy="2031325"/>
          </a:xfrm>
          <a:prstGeom prst="rect">
            <a:avLst/>
          </a:prstGeom>
        </p:spPr>
        <p:txBody>
          <a:bodyPr>
            <a:spAutoFit/>
          </a:bodyPr>
          <a:lstStyle/>
          <a:p>
            <a:pPr lvl="0" eaLnBrk="0" fontAlgn="base" hangingPunct="0"/>
            <a:endParaRPr lang="en-US" sz="1400" b="1" u="sng" dirty="0">
              <a:solidFill>
                <a:srgbClr val="002060"/>
              </a:solidFill>
              <a:latin typeface="Times New Roman" pitchFamily="18" charset="0"/>
              <a:cs typeface="Times New Roman" pitchFamily="18" charset="0"/>
            </a:endParaRPr>
          </a:p>
          <a:p>
            <a:pPr lvl="0" eaLnBrk="0" fontAlgn="base" hangingPunct="0"/>
            <a:r>
              <a:rPr lang="en-US" sz="1400" b="1" u="sng" dirty="0" smtClean="0">
                <a:solidFill>
                  <a:srgbClr val="002060"/>
                </a:solidFill>
                <a:latin typeface="Times New Roman" pitchFamily="18" charset="0"/>
                <a:cs typeface="Times New Roman" pitchFamily="18" charset="0"/>
              </a:rPr>
              <a:t>New </a:t>
            </a:r>
            <a:r>
              <a:rPr lang="en-US" sz="1400" b="1" u="sng" dirty="0">
                <a:solidFill>
                  <a:srgbClr val="002060"/>
                </a:solidFill>
                <a:latin typeface="Times New Roman" pitchFamily="18" charset="0"/>
                <a:cs typeface="Times New Roman" pitchFamily="18" charset="0"/>
              </a:rPr>
              <a:t>Technologies</a:t>
            </a:r>
          </a:p>
          <a:p>
            <a:pPr lvl="0" eaLnBrk="0" fontAlgn="base" hangingPunct="0"/>
            <a:r>
              <a:rPr lang="en-US" sz="1400" dirty="0" smtClean="0">
                <a:solidFill>
                  <a:srgbClr val="002060"/>
                </a:solidFill>
                <a:latin typeface="Times New Roman" pitchFamily="18" charset="0"/>
                <a:cs typeface="Times New Roman" pitchFamily="18" charset="0"/>
              </a:rPr>
              <a:t> </a:t>
            </a:r>
            <a:r>
              <a:rPr lang="en-US" sz="1400" dirty="0">
                <a:solidFill>
                  <a:srgbClr val="002060"/>
                </a:solidFill>
                <a:latin typeface="Times New Roman" pitchFamily="18" charset="0"/>
                <a:cs typeface="Times New Roman" pitchFamily="18" charset="0"/>
              </a:rPr>
              <a:t>- online learning;</a:t>
            </a:r>
          </a:p>
          <a:p>
            <a:pPr lvl="0" eaLnBrk="0" fontAlgn="base" hangingPunct="0"/>
            <a:r>
              <a:rPr lang="en-US" sz="1400" dirty="0">
                <a:solidFill>
                  <a:srgbClr val="002060"/>
                </a:solidFill>
                <a:latin typeface="Times New Roman" pitchFamily="18" charset="0"/>
                <a:cs typeface="Times New Roman" pitchFamily="18" charset="0"/>
              </a:rPr>
              <a:t> - mobile learning</a:t>
            </a:r>
            <a:r>
              <a:rPr lang="en-US" sz="1400" dirty="0" smtClean="0">
                <a:solidFill>
                  <a:srgbClr val="002060"/>
                </a:solidFill>
                <a:latin typeface="Times New Roman" pitchFamily="18" charset="0"/>
                <a:cs typeface="Times New Roman" pitchFamily="18" charset="0"/>
              </a:rPr>
              <a:t>;</a:t>
            </a:r>
            <a:r>
              <a:rPr lang="en-US" sz="1400" dirty="0">
                <a:solidFill>
                  <a:srgbClr val="002060"/>
                </a:solidFill>
                <a:latin typeface="Times New Roman" pitchFamily="18" charset="0"/>
                <a:cs typeface="Times New Roman" pitchFamily="18" charset="0"/>
              </a:rPr>
              <a:t/>
            </a:r>
            <a:br>
              <a:rPr lang="en-US" sz="1400" dirty="0">
                <a:solidFill>
                  <a:srgbClr val="002060"/>
                </a:solidFill>
                <a:latin typeface="Times New Roman" pitchFamily="18" charset="0"/>
                <a:cs typeface="Times New Roman" pitchFamily="18" charset="0"/>
              </a:rPr>
            </a:br>
            <a:r>
              <a:rPr lang="en-US" sz="1400" dirty="0">
                <a:solidFill>
                  <a:srgbClr val="002060"/>
                </a:solidFill>
                <a:latin typeface="Times New Roman" pitchFamily="18" charset="0"/>
                <a:cs typeface="Times New Roman" pitchFamily="18" charset="0"/>
              </a:rPr>
              <a:t> - cloud technologies</a:t>
            </a:r>
            <a:r>
              <a:rPr lang="en-US" sz="1400" dirty="0" smtClean="0">
                <a:solidFill>
                  <a:srgbClr val="002060"/>
                </a:solidFill>
                <a:latin typeface="Times New Roman" pitchFamily="18" charset="0"/>
                <a:cs typeface="Times New Roman" pitchFamily="18" charset="0"/>
              </a:rPr>
              <a:t>;</a:t>
            </a:r>
          </a:p>
          <a:p>
            <a:pPr lvl="0" eaLnBrk="0" fontAlgn="base" hangingPunct="0"/>
            <a:r>
              <a:rPr lang="en-US" sz="1400" dirty="0" smtClean="0">
                <a:solidFill>
                  <a:srgbClr val="002060"/>
                </a:solidFill>
                <a:latin typeface="Times New Roman" pitchFamily="18" charset="0"/>
                <a:cs typeface="Times New Roman" pitchFamily="18" charset="0"/>
              </a:rPr>
              <a:t>- </a:t>
            </a:r>
            <a:r>
              <a:rPr lang="en-US" sz="1400" dirty="0">
                <a:solidFill>
                  <a:srgbClr val="002060"/>
                </a:solidFill>
                <a:latin typeface="Times New Roman" pitchFamily="18" charset="0"/>
                <a:cs typeface="Times New Roman" pitchFamily="18" charset="0"/>
              </a:rPr>
              <a:t>social media tools;</a:t>
            </a:r>
          </a:p>
          <a:p>
            <a:pPr lvl="0" eaLnBrk="0" fontAlgn="base" hangingPunct="0"/>
            <a:r>
              <a:rPr lang="en-US" sz="1400" dirty="0" smtClean="0">
                <a:solidFill>
                  <a:srgbClr val="002060"/>
                </a:solidFill>
                <a:latin typeface="Times New Roman" pitchFamily="18" charset="0"/>
                <a:cs typeface="Times New Roman" pitchFamily="18" charset="0"/>
              </a:rPr>
              <a:t> -  networking;</a:t>
            </a:r>
          </a:p>
          <a:p>
            <a:pPr lvl="0" eaLnBrk="0" fontAlgn="base" hangingPunct="0"/>
            <a:r>
              <a:rPr lang="en-US" sz="1400" dirty="0">
                <a:solidFill>
                  <a:srgbClr val="002060"/>
                </a:solidFill>
                <a:latin typeface="Times New Roman" pitchFamily="18" charset="0"/>
                <a:cs typeface="Times New Roman" pitchFamily="18" charset="0"/>
              </a:rPr>
              <a:t/>
            </a:r>
            <a:br>
              <a:rPr lang="en-US" sz="1400" dirty="0">
                <a:solidFill>
                  <a:srgbClr val="002060"/>
                </a:solidFill>
                <a:latin typeface="Times New Roman" pitchFamily="18" charset="0"/>
                <a:cs typeface="Times New Roman" pitchFamily="18" charset="0"/>
              </a:rPr>
            </a:br>
            <a:endParaRPr lang="en-US" sz="1400" dirty="0">
              <a:ln/>
              <a:solidFill>
                <a:srgbClr val="002060"/>
              </a:solidFill>
              <a:latin typeface="Times New Roman" pitchFamily="18" charset="0"/>
              <a:cs typeface="Times New Roman" pitchFamily="18" charset="0"/>
            </a:endParaRPr>
          </a:p>
        </p:txBody>
      </p:sp>
      <p:sp>
        <p:nvSpPr>
          <p:cNvPr id="19" name="Rectangle 18"/>
          <p:cNvSpPr/>
          <p:nvPr/>
        </p:nvSpPr>
        <p:spPr>
          <a:xfrm>
            <a:off x="5090878" y="173633"/>
            <a:ext cx="4572000" cy="1169551"/>
          </a:xfrm>
          <a:prstGeom prst="rect">
            <a:avLst/>
          </a:prstGeom>
        </p:spPr>
        <p:txBody>
          <a:bodyPr>
            <a:spAutoFit/>
          </a:bodyPr>
          <a:lstStyle/>
          <a:p>
            <a:pPr lvl="0" eaLnBrk="0" fontAlgn="base" hangingPunct="0">
              <a:spcBef>
                <a:spcPct val="0"/>
              </a:spcBef>
              <a:spcAft>
                <a:spcPct val="0"/>
              </a:spcAft>
            </a:pPr>
            <a:r>
              <a:rPr lang="en-US" sz="1400" b="1" u="sng" dirty="0">
                <a:ln/>
                <a:solidFill>
                  <a:srgbClr val="002060"/>
                </a:solidFill>
                <a:latin typeface="Times New Roman" pitchFamily="18" charset="0"/>
                <a:ea typeface="Times New Roman" pitchFamily="18" charset="0"/>
                <a:cs typeface="Times New Roman" pitchFamily="18" charset="0"/>
              </a:rPr>
              <a:t>Internationalization</a:t>
            </a:r>
            <a:r>
              <a:rPr lang="en-US" sz="1400" u="sng" dirty="0">
                <a:ln/>
                <a:solidFill>
                  <a:srgbClr val="002060"/>
                </a:solidFill>
                <a:latin typeface="Times New Roman" pitchFamily="18" charset="0"/>
                <a:ea typeface="Times New Roman" pitchFamily="18" charset="0"/>
                <a:cs typeface="Times New Roman" pitchFamily="18" charset="0"/>
              </a:rPr>
              <a:t> </a:t>
            </a:r>
          </a:p>
          <a:p>
            <a:pPr lvl="0" eaLnBrk="0" fontAlgn="base" hangingPunct="0">
              <a:spcBef>
                <a:spcPct val="0"/>
              </a:spcBef>
              <a:spcAft>
                <a:spcPct val="0"/>
              </a:spcAft>
            </a:pPr>
            <a:r>
              <a:rPr lang="en-US" sz="1400" dirty="0" smtClean="0">
                <a:solidFill>
                  <a:srgbClr val="002060"/>
                </a:solidFill>
                <a:latin typeface="Times New Roman" pitchFamily="18" charset="0"/>
                <a:cs typeface="Times New Roman" pitchFamily="18" charset="0"/>
              </a:rPr>
              <a:t> </a:t>
            </a:r>
            <a:r>
              <a:rPr lang="en-US" sz="1400" dirty="0">
                <a:solidFill>
                  <a:srgbClr val="002060"/>
                </a:solidFill>
                <a:latin typeface="Times New Roman" pitchFamily="18" charset="0"/>
                <a:cs typeface="Times New Roman" pitchFamily="18" charset="0"/>
              </a:rPr>
              <a:t>- training of foreign      students;</a:t>
            </a:r>
            <a:br>
              <a:rPr lang="en-US" sz="1400" dirty="0">
                <a:solidFill>
                  <a:srgbClr val="002060"/>
                </a:solidFill>
                <a:latin typeface="Times New Roman" pitchFamily="18" charset="0"/>
                <a:cs typeface="Times New Roman" pitchFamily="18" charset="0"/>
              </a:rPr>
            </a:br>
            <a:r>
              <a:rPr lang="en-US" sz="1400" dirty="0">
                <a:solidFill>
                  <a:srgbClr val="002060"/>
                </a:solidFill>
                <a:latin typeface="Times New Roman" pitchFamily="18" charset="0"/>
                <a:cs typeface="Times New Roman" pitchFamily="18" charset="0"/>
              </a:rPr>
              <a:t> - export of educational product;</a:t>
            </a:r>
            <a:br>
              <a:rPr lang="en-US" sz="1400" dirty="0">
                <a:solidFill>
                  <a:srgbClr val="002060"/>
                </a:solidFill>
                <a:latin typeface="Times New Roman" pitchFamily="18" charset="0"/>
                <a:cs typeface="Times New Roman" pitchFamily="18" charset="0"/>
              </a:rPr>
            </a:br>
            <a:r>
              <a:rPr lang="en-US" sz="1400" dirty="0">
                <a:solidFill>
                  <a:srgbClr val="002060"/>
                </a:solidFill>
                <a:latin typeface="Times New Roman" pitchFamily="18" charset="0"/>
                <a:cs typeface="Times New Roman" pitchFamily="18" charset="0"/>
              </a:rPr>
              <a:t> - academic exchange;</a:t>
            </a:r>
            <a:br>
              <a:rPr lang="en-US" sz="1400" dirty="0">
                <a:solidFill>
                  <a:srgbClr val="002060"/>
                </a:solidFill>
                <a:latin typeface="Times New Roman" pitchFamily="18" charset="0"/>
                <a:cs typeface="Times New Roman" pitchFamily="18" charset="0"/>
              </a:rPr>
            </a:br>
            <a:r>
              <a:rPr lang="en-US" sz="1400" dirty="0">
                <a:solidFill>
                  <a:srgbClr val="002060"/>
                </a:solidFill>
                <a:latin typeface="Times New Roman" pitchFamily="18" charset="0"/>
                <a:cs typeface="Times New Roman" pitchFamily="18" charset="0"/>
              </a:rPr>
              <a:t> </a:t>
            </a:r>
            <a:endParaRPr lang="bg-BG" sz="1400" dirty="0">
              <a:solidFill>
                <a:srgbClr val="002060"/>
              </a:solidFill>
            </a:endParaRPr>
          </a:p>
        </p:txBody>
      </p:sp>
      <p:sp>
        <p:nvSpPr>
          <p:cNvPr id="20" name="Curved Right Arrow 19"/>
          <p:cNvSpPr/>
          <p:nvPr/>
        </p:nvSpPr>
        <p:spPr>
          <a:xfrm>
            <a:off x="707570" y="4430484"/>
            <a:ext cx="3236686" cy="2089052"/>
          </a:xfrm>
          <a:prstGeom prst="curvedRightArrow">
            <a:avLst>
              <a:gd name="adj1" fmla="val 25000"/>
              <a:gd name="adj2" fmla="val 50000"/>
              <a:gd name="adj3" fmla="val 43543"/>
            </a:avLst>
          </a:prstGeom>
          <a:gradFill flip="none" rotWithShape="1">
            <a:gsLst>
              <a:gs pos="0">
                <a:schemeClr val="accent1">
                  <a:tint val="100000"/>
                  <a:shade val="100000"/>
                  <a:satMod val="100000"/>
                  <a:tint val="66000"/>
                  <a:satMod val="160000"/>
                </a:schemeClr>
              </a:gs>
              <a:gs pos="50000">
                <a:schemeClr val="accent1">
                  <a:tint val="100000"/>
                  <a:shade val="100000"/>
                  <a:satMod val="100000"/>
                  <a:tint val="44500"/>
                  <a:satMod val="160000"/>
                </a:schemeClr>
              </a:gs>
              <a:gs pos="100000">
                <a:schemeClr val="accent1">
                  <a:tint val="100000"/>
                  <a:shade val="100000"/>
                  <a:satMod val="100000"/>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solidFill>
                <a:schemeClr val="tx1"/>
              </a:solidFill>
            </a:endParaRPr>
          </a:p>
        </p:txBody>
      </p:sp>
    </p:spTree>
    <p:extLst>
      <p:ext uri="{BB962C8B-B14F-4D97-AF65-F5344CB8AC3E}">
        <p14:creationId xmlns:p14="http://schemas.microsoft.com/office/powerpoint/2010/main" val="796611200"/>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5" name="AutoShape 7"/>
          <p:cNvSpPr>
            <a:spLocks noChangeArrowheads="1"/>
          </p:cNvSpPr>
          <p:nvPr/>
        </p:nvSpPr>
        <p:spPr bwMode="ltGray">
          <a:xfrm rot="10800000">
            <a:off x="1728788" y="1268413"/>
            <a:ext cx="5759450" cy="1450975"/>
          </a:xfrm>
          <a:prstGeom prst="upArrow">
            <a:avLst>
              <a:gd name="adj1" fmla="val 56944"/>
              <a:gd name="adj2" fmla="val 50782"/>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fontAlgn="base">
              <a:spcBef>
                <a:spcPct val="0"/>
              </a:spcBef>
              <a:spcAft>
                <a:spcPct val="0"/>
              </a:spcAft>
              <a:defRPr/>
            </a:pPr>
            <a:endParaRPr lang="en-US">
              <a:solidFill>
                <a:srgbClr val="66CCFF"/>
              </a:solidFill>
            </a:endParaRPr>
          </a:p>
        </p:txBody>
      </p:sp>
      <p:sp>
        <p:nvSpPr>
          <p:cNvPr id="43016" name="AutoShape 8"/>
          <p:cNvSpPr>
            <a:spLocks noChangeArrowheads="1"/>
          </p:cNvSpPr>
          <p:nvPr/>
        </p:nvSpPr>
        <p:spPr bwMode="blackWhite">
          <a:xfrm>
            <a:off x="1728788" y="350838"/>
            <a:ext cx="5791200" cy="574675"/>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algn="ctr" fontAlgn="base">
              <a:spcBef>
                <a:spcPct val="0"/>
              </a:spcBef>
              <a:spcAft>
                <a:spcPct val="0"/>
              </a:spcAft>
              <a:defRPr/>
            </a:pPr>
            <a:r>
              <a:rPr lang="en-US" b="1" dirty="0" smtClean="0">
                <a:solidFill>
                  <a:srgbClr val="FFFFFF"/>
                </a:solidFill>
              </a:rPr>
              <a:t>Research Areas</a:t>
            </a:r>
            <a:endParaRPr lang="en-US" b="1" dirty="0">
              <a:solidFill>
                <a:srgbClr val="FFFFFF"/>
              </a:solidFill>
            </a:endParaRPr>
          </a:p>
        </p:txBody>
      </p:sp>
      <p:grpSp>
        <p:nvGrpSpPr>
          <p:cNvPr id="105476" name="Group 41"/>
          <p:cNvGrpSpPr>
            <a:grpSpLocks/>
          </p:cNvGrpSpPr>
          <p:nvPr/>
        </p:nvGrpSpPr>
        <p:grpSpPr bwMode="auto">
          <a:xfrm>
            <a:off x="-275313" y="2114913"/>
            <a:ext cx="2934241" cy="2972337"/>
            <a:chOff x="-320" y="1894"/>
            <a:chExt cx="2091" cy="1838"/>
          </a:xfrm>
        </p:grpSpPr>
        <p:sp>
          <p:nvSpPr>
            <p:cNvPr id="105491" name="Oval 12"/>
            <p:cNvSpPr>
              <a:spLocks noChangeArrowheads="1"/>
            </p:cNvSpPr>
            <p:nvPr/>
          </p:nvSpPr>
          <p:spPr bwMode="gray">
            <a:xfrm>
              <a:off x="-133" y="1894"/>
              <a:ext cx="1904" cy="1838"/>
            </a:xfrm>
            <a:prstGeom prst="ellipse">
              <a:avLst/>
            </a:prstGeom>
            <a:gradFill rotWithShape="1">
              <a:gsLst>
                <a:gs pos="0">
                  <a:srgbClr val="EAB85E"/>
                </a:gs>
                <a:gs pos="100000">
                  <a:srgbClr val="866936"/>
                </a:gs>
              </a:gsLst>
              <a:path path="rect">
                <a:fillToRect l="100000" t="10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fontAlgn="base">
                <a:spcBef>
                  <a:spcPct val="0"/>
                </a:spcBef>
                <a:spcAft>
                  <a:spcPct val="0"/>
                </a:spcAft>
              </a:pPr>
              <a:endParaRPr lang="bg-BG" smtClean="0">
                <a:solidFill>
                  <a:srgbClr val="66CCFF"/>
                </a:solidFill>
              </a:endParaRPr>
            </a:p>
          </p:txBody>
        </p:sp>
        <p:grpSp>
          <p:nvGrpSpPr>
            <p:cNvPr id="105492" name="Group 40"/>
            <p:cNvGrpSpPr>
              <a:grpSpLocks/>
            </p:cNvGrpSpPr>
            <p:nvPr/>
          </p:nvGrpSpPr>
          <p:grpSpPr bwMode="auto">
            <a:xfrm>
              <a:off x="-320" y="1937"/>
              <a:ext cx="2044" cy="1755"/>
              <a:chOff x="-320" y="1937"/>
              <a:chExt cx="2044" cy="1755"/>
            </a:xfrm>
          </p:grpSpPr>
          <p:sp>
            <p:nvSpPr>
              <p:cNvPr id="105493" name="Oval 13"/>
              <p:cNvSpPr>
                <a:spLocks noChangeArrowheads="1"/>
              </p:cNvSpPr>
              <p:nvPr/>
            </p:nvSpPr>
            <p:spPr bwMode="gray">
              <a:xfrm>
                <a:off x="-92" y="1937"/>
                <a:ext cx="1816" cy="1755"/>
              </a:xfrm>
              <a:prstGeom prst="ellipse">
                <a:avLst/>
              </a:prstGeom>
              <a:gradFill rotWithShape="1">
                <a:gsLst>
                  <a:gs pos="0">
                    <a:srgbClr val="EAB85E">
                      <a:alpha val="85001"/>
                    </a:srgbClr>
                  </a:gs>
                  <a:gs pos="100000">
                    <a:srgbClr val="95753C"/>
                  </a:gs>
                </a:gsLst>
                <a:lin ang="27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fontAlgn="base">
                  <a:spcBef>
                    <a:spcPct val="0"/>
                  </a:spcBef>
                  <a:spcAft>
                    <a:spcPct val="0"/>
                  </a:spcAft>
                </a:pPr>
                <a:endParaRPr lang="bg-BG" smtClean="0">
                  <a:solidFill>
                    <a:srgbClr val="66CCFF"/>
                  </a:solidFill>
                </a:endParaRPr>
              </a:p>
            </p:txBody>
          </p:sp>
          <p:sp>
            <p:nvSpPr>
              <p:cNvPr id="105494" name="Oval 14"/>
              <p:cNvSpPr>
                <a:spLocks noChangeArrowheads="1"/>
              </p:cNvSpPr>
              <p:nvPr/>
            </p:nvSpPr>
            <p:spPr bwMode="gray">
              <a:xfrm>
                <a:off x="-320" y="1961"/>
                <a:ext cx="1693" cy="1585"/>
              </a:xfrm>
              <a:prstGeom prst="ellipse">
                <a:avLst/>
              </a:prstGeom>
              <a:gradFill rotWithShape="1">
                <a:gsLst>
                  <a:gs pos="0">
                    <a:srgbClr val="EAB85E"/>
                  </a:gs>
                  <a:gs pos="100000">
                    <a:srgbClr val="AA8544"/>
                  </a:gs>
                </a:gsLst>
                <a:lin ang="27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lIns="18000" tIns="10800" rIns="18000" bIns="10800" anchor="ctr"/>
              <a:lstStyle/>
              <a:p>
                <a:pPr algn="ctr" fontAlgn="base">
                  <a:lnSpc>
                    <a:spcPct val="70000"/>
                  </a:lnSpc>
                  <a:spcBef>
                    <a:spcPct val="0"/>
                  </a:spcBef>
                  <a:spcAft>
                    <a:spcPct val="0"/>
                  </a:spcAft>
                </a:pPr>
                <a:r>
                  <a:rPr lang="en-US" sz="1600" b="1" dirty="0" smtClean="0">
                    <a:solidFill>
                      <a:srgbClr val="000066"/>
                    </a:solidFill>
                  </a:rPr>
                  <a:t>Black Sea Region</a:t>
                </a:r>
              </a:p>
            </p:txBody>
          </p:sp>
        </p:grpSp>
      </p:grpSp>
      <p:grpSp>
        <p:nvGrpSpPr>
          <p:cNvPr id="105477" name="Group 37"/>
          <p:cNvGrpSpPr>
            <a:grpSpLocks/>
          </p:cNvGrpSpPr>
          <p:nvPr/>
        </p:nvGrpSpPr>
        <p:grpSpPr bwMode="auto">
          <a:xfrm>
            <a:off x="1841573" y="2693796"/>
            <a:ext cx="2941637" cy="2941638"/>
            <a:chOff x="1837" y="2374"/>
            <a:chExt cx="1421" cy="1421"/>
          </a:xfrm>
        </p:grpSpPr>
        <p:sp>
          <p:nvSpPr>
            <p:cNvPr id="43027" name="Oval 19"/>
            <p:cNvSpPr>
              <a:spLocks noChangeArrowheads="1"/>
            </p:cNvSpPr>
            <p:nvPr/>
          </p:nvSpPr>
          <p:spPr bwMode="gray">
            <a:xfrm>
              <a:off x="1837" y="2374"/>
              <a:ext cx="1421" cy="1421"/>
            </a:xfrm>
            <a:prstGeom prst="ellipse">
              <a:avLst/>
            </a:prstGeom>
            <a:gradFill rotWithShape="1">
              <a:gsLst>
                <a:gs pos="0">
                  <a:schemeClr val="hlink"/>
                </a:gs>
                <a:gs pos="100000">
                  <a:schemeClr val="hlink">
                    <a:gamma/>
                    <a:shade val="57255"/>
                    <a:invGamma/>
                  </a:schemeClr>
                </a:gs>
              </a:gsLst>
              <a:path path="rect">
                <a:fillToRect l="100000" t="100000"/>
              </a:path>
            </a:gradFill>
            <a:ln w="9525" algn="ctr">
              <a:noFill/>
              <a:round/>
              <a:headEnd/>
              <a:tailEnd/>
            </a:ln>
            <a:effectLst/>
          </p:spPr>
          <p:txBody>
            <a:bodyPr wrap="none" anchor="ctr"/>
            <a:lstStyle/>
            <a:p>
              <a:pPr fontAlgn="base">
                <a:spcBef>
                  <a:spcPct val="0"/>
                </a:spcBef>
                <a:spcAft>
                  <a:spcPct val="0"/>
                </a:spcAft>
                <a:defRPr/>
              </a:pPr>
              <a:endParaRPr lang="en-US">
                <a:solidFill>
                  <a:srgbClr val="66CCFF"/>
                </a:solidFill>
              </a:endParaRPr>
            </a:p>
          </p:txBody>
        </p:sp>
        <p:sp>
          <p:nvSpPr>
            <p:cNvPr id="43028" name="Oval 20"/>
            <p:cNvSpPr>
              <a:spLocks noChangeArrowheads="1"/>
            </p:cNvSpPr>
            <p:nvPr/>
          </p:nvSpPr>
          <p:spPr bwMode="gray">
            <a:xfrm>
              <a:off x="1868" y="2408"/>
              <a:ext cx="1355" cy="1357"/>
            </a:xfrm>
            <a:prstGeom prst="ellipse">
              <a:avLst/>
            </a:prstGeom>
            <a:gradFill rotWithShape="1">
              <a:gsLst>
                <a:gs pos="0">
                  <a:schemeClr val="hlink">
                    <a:alpha val="85001"/>
                  </a:schemeClr>
                </a:gs>
                <a:gs pos="100000">
                  <a:schemeClr val="hlink">
                    <a:gamma/>
                    <a:shade val="63529"/>
                    <a:invGamma/>
                  </a:schemeClr>
                </a:gs>
              </a:gsLst>
              <a:lin ang="2700000" scaled="1"/>
            </a:gradFill>
            <a:ln w="9525" algn="ctr">
              <a:noFill/>
              <a:round/>
              <a:headEnd/>
              <a:tailEnd/>
            </a:ln>
            <a:effectLst/>
          </p:spPr>
          <p:txBody>
            <a:bodyPr wrap="none" anchor="ctr"/>
            <a:lstStyle/>
            <a:p>
              <a:pPr fontAlgn="base">
                <a:spcBef>
                  <a:spcPct val="0"/>
                </a:spcBef>
                <a:spcAft>
                  <a:spcPct val="0"/>
                </a:spcAft>
                <a:defRPr/>
              </a:pPr>
              <a:endParaRPr lang="en-US">
                <a:solidFill>
                  <a:srgbClr val="66CCFF"/>
                </a:solidFill>
              </a:endParaRPr>
            </a:p>
          </p:txBody>
        </p:sp>
        <p:sp>
          <p:nvSpPr>
            <p:cNvPr id="43029" name="Oval 21"/>
            <p:cNvSpPr>
              <a:spLocks noChangeArrowheads="1"/>
            </p:cNvSpPr>
            <p:nvPr/>
          </p:nvSpPr>
          <p:spPr bwMode="gray">
            <a:xfrm>
              <a:off x="1920" y="2457"/>
              <a:ext cx="1226" cy="1226"/>
            </a:xfrm>
            <a:prstGeom prst="ellipse">
              <a:avLst/>
            </a:prstGeom>
            <a:gradFill rotWithShape="1">
              <a:gsLst>
                <a:gs pos="0">
                  <a:schemeClr val="hlink"/>
                </a:gs>
                <a:gs pos="100000">
                  <a:schemeClr val="hlink">
                    <a:gamma/>
                    <a:shade val="72549"/>
                    <a:invGamma/>
                  </a:schemeClr>
                </a:gs>
              </a:gsLst>
              <a:lin ang="2700000" scaled="1"/>
            </a:gradFill>
            <a:ln w="9525" algn="ctr">
              <a:noFill/>
              <a:round/>
              <a:headEnd/>
              <a:tailEnd/>
            </a:ln>
            <a:effectLst/>
          </p:spPr>
          <p:txBody>
            <a:bodyPr lIns="18000" tIns="10800" rIns="18000" bIns="10800" anchor="ctr"/>
            <a:lstStyle/>
            <a:p>
              <a:pPr algn="ctr" fontAlgn="base">
                <a:lnSpc>
                  <a:spcPct val="70000"/>
                </a:lnSpc>
                <a:spcBef>
                  <a:spcPct val="0"/>
                </a:spcBef>
                <a:spcAft>
                  <a:spcPct val="0"/>
                </a:spcAft>
                <a:defRPr/>
              </a:pPr>
              <a:r>
                <a:rPr lang="en-US" sz="1600" b="1" dirty="0" smtClean="0">
                  <a:solidFill>
                    <a:srgbClr val="000066"/>
                  </a:solidFill>
                </a:rPr>
                <a:t>Sustainable Architecture</a:t>
              </a:r>
              <a:endParaRPr lang="en-US" sz="1600" b="1" dirty="0">
                <a:solidFill>
                  <a:srgbClr val="000066"/>
                </a:solidFill>
              </a:endParaRPr>
            </a:p>
          </p:txBody>
        </p:sp>
      </p:grpSp>
      <p:grpSp>
        <p:nvGrpSpPr>
          <p:cNvPr id="105478" name="Group 38"/>
          <p:cNvGrpSpPr>
            <a:grpSpLocks/>
          </p:cNvGrpSpPr>
          <p:nvPr/>
        </p:nvGrpSpPr>
        <p:grpSpPr bwMode="auto">
          <a:xfrm>
            <a:off x="3909473" y="2794001"/>
            <a:ext cx="2903538" cy="2903537"/>
            <a:chOff x="3895" y="1389"/>
            <a:chExt cx="1672" cy="1672"/>
          </a:xfrm>
        </p:grpSpPr>
        <p:sp>
          <p:nvSpPr>
            <p:cNvPr id="43033" name="Oval 25"/>
            <p:cNvSpPr>
              <a:spLocks noChangeArrowheads="1"/>
            </p:cNvSpPr>
            <p:nvPr/>
          </p:nvSpPr>
          <p:spPr bwMode="gray">
            <a:xfrm>
              <a:off x="3895" y="1389"/>
              <a:ext cx="1672" cy="1672"/>
            </a:xfrm>
            <a:prstGeom prst="ellipse">
              <a:avLst/>
            </a:prstGeom>
            <a:gradFill rotWithShape="1">
              <a:gsLst>
                <a:gs pos="0">
                  <a:schemeClr val="accent1"/>
                </a:gs>
                <a:gs pos="100000">
                  <a:schemeClr val="accent1">
                    <a:gamma/>
                    <a:shade val="57255"/>
                    <a:invGamma/>
                  </a:schemeClr>
                </a:gs>
              </a:gsLst>
              <a:path path="rect">
                <a:fillToRect l="100000" t="100000"/>
              </a:path>
            </a:gradFill>
            <a:ln w="9525" algn="ctr">
              <a:noFill/>
              <a:round/>
              <a:headEnd/>
              <a:tailEnd/>
            </a:ln>
            <a:effectLst/>
          </p:spPr>
          <p:txBody>
            <a:bodyPr wrap="none" anchor="ctr"/>
            <a:lstStyle/>
            <a:p>
              <a:pPr fontAlgn="base">
                <a:spcBef>
                  <a:spcPct val="0"/>
                </a:spcBef>
                <a:spcAft>
                  <a:spcPct val="0"/>
                </a:spcAft>
                <a:defRPr/>
              </a:pPr>
              <a:endParaRPr lang="en-US">
                <a:solidFill>
                  <a:srgbClr val="66CCFF"/>
                </a:solidFill>
              </a:endParaRPr>
            </a:p>
          </p:txBody>
        </p:sp>
        <p:sp>
          <p:nvSpPr>
            <p:cNvPr id="43034" name="Oval 26"/>
            <p:cNvSpPr>
              <a:spLocks noChangeArrowheads="1"/>
            </p:cNvSpPr>
            <p:nvPr/>
          </p:nvSpPr>
          <p:spPr bwMode="gray">
            <a:xfrm>
              <a:off x="3926" y="1434"/>
              <a:ext cx="1595" cy="1596"/>
            </a:xfrm>
            <a:prstGeom prst="ellipse">
              <a:avLst/>
            </a:prstGeom>
            <a:gradFill rotWithShape="1">
              <a:gsLst>
                <a:gs pos="0">
                  <a:schemeClr val="accent1">
                    <a:alpha val="85001"/>
                  </a:schemeClr>
                </a:gs>
                <a:gs pos="100000">
                  <a:schemeClr val="accent1">
                    <a:gamma/>
                    <a:shade val="63529"/>
                    <a:invGamma/>
                  </a:schemeClr>
                </a:gs>
              </a:gsLst>
              <a:lin ang="2700000" scaled="1"/>
            </a:gradFill>
            <a:ln w="9525" algn="ctr">
              <a:noFill/>
              <a:round/>
              <a:headEnd/>
              <a:tailEnd/>
            </a:ln>
            <a:effectLst/>
          </p:spPr>
          <p:txBody>
            <a:bodyPr lIns="18000" tIns="10800" rIns="18000" bIns="10800" anchor="ctr"/>
            <a:lstStyle/>
            <a:p>
              <a:pPr algn="ctr" fontAlgn="base">
                <a:lnSpc>
                  <a:spcPct val="70000"/>
                </a:lnSpc>
                <a:spcBef>
                  <a:spcPct val="0"/>
                </a:spcBef>
                <a:spcAft>
                  <a:spcPct val="0"/>
                </a:spcAft>
                <a:defRPr/>
              </a:pPr>
              <a:r>
                <a:rPr lang="en-US" sz="1600" b="1" dirty="0" smtClean="0">
                  <a:solidFill>
                    <a:srgbClr val="000066"/>
                  </a:solidFill>
                </a:rPr>
                <a:t>Tourism</a:t>
              </a:r>
              <a:endParaRPr lang="en-US" sz="1600" b="1" dirty="0">
                <a:solidFill>
                  <a:srgbClr val="000066"/>
                </a:solidFill>
              </a:endParaRPr>
            </a:p>
          </p:txBody>
        </p:sp>
      </p:grpSp>
      <p:grpSp>
        <p:nvGrpSpPr>
          <p:cNvPr id="105479" name="Group 39"/>
          <p:cNvGrpSpPr>
            <a:grpSpLocks/>
          </p:cNvGrpSpPr>
          <p:nvPr/>
        </p:nvGrpSpPr>
        <p:grpSpPr bwMode="auto">
          <a:xfrm>
            <a:off x="6199134" y="2114913"/>
            <a:ext cx="2944866" cy="2849563"/>
            <a:chOff x="4447" y="2408"/>
            <a:chExt cx="1240" cy="1240"/>
          </a:xfrm>
        </p:grpSpPr>
        <p:sp>
          <p:nvSpPr>
            <p:cNvPr id="43040" name="Oval 32"/>
            <p:cNvSpPr>
              <a:spLocks noChangeArrowheads="1"/>
            </p:cNvSpPr>
            <p:nvPr/>
          </p:nvSpPr>
          <p:spPr bwMode="gray">
            <a:xfrm>
              <a:off x="4447" y="2408"/>
              <a:ext cx="1240" cy="1240"/>
            </a:xfrm>
            <a:prstGeom prst="ellipse">
              <a:avLst/>
            </a:prstGeom>
            <a:gradFill rotWithShape="1">
              <a:gsLst>
                <a:gs pos="0">
                  <a:schemeClr val="folHlink"/>
                </a:gs>
                <a:gs pos="100000">
                  <a:schemeClr val="folHlink">
                    <a:gamma/>
                    <a:shade val="57255"/>
                    <a:invGamma/>
                  </a:schemeClr>
                </a:gs>
              </a:gsLst>
              <a:path path="rect">
                <a:fillToRect l="100000" t="100000"/>
              </a:path>
            </a:gradFill>
            <a:ln w="9525" algn="ctr">
              <a:noFill/>
              <a:round/>
              <a:headEnd/>
              <a:tailEnd/>
            </a:ln>
            <a:effectLst/>
          </p:spPr>
          <p:txBody>
            <a:bodyPr wrap="none" lIns="18000" tIns="10800" rIns="18000" bIns="10800" anchor="ctr"/>
            <a:lstStyle/>
            <a:p>
              <a:pPr fontAlgn="base">
                <a:spcBef>
                  <a:spcPct val="0"/>
                </a:spcBef>
                <a:spcAft>
                  <a:spcPct val="0"/>
                </a:spcAft>
                <a:defRPr/>
              </a:pPr>
              <a:endParaRPr lang="en-US">
                <a:solidFill>
                  <a:srgbClr val="66CCFF"/>
                </a:solidFill>
              </a:endParaRPr>
            </a:p>
          </p:txBody>
        </p:sp>
        <p:sp>
          <p:nvSpPr>
            <p:cNvPr id="43041" name="Oval 33"/>
            <p:cNvSpPr>
              <a:spLocks noChangeArrowheads="1"/>
            </p:cNvSpPr>
            <p:nvPr/>
          </p:nvSpPr>
          <p:spPr bwMode="gray">
            <a:xfrm>
              <a:off x="4474" y="2437"/>
              <a:ext cx="1182" cy="1184"/>
            </a:xfrm>
            <a:prstGeom prst="ellipse">
              <a:avLst/>
            </a:prstGeom>
            <a:gradFill rotWithShape="1">
              <a:gsLst>
                <a:gs pos="0">
                  <a:schemeClr val="folHlink">
                    <a:alpha val="85001"/>
                  </a:schemeClr>
                </a:gs>
                <a:gs pos="100000">
                  <a:schemeClr val="folHlink">
                    <a:gamma/>
                    <a:shade val="63529"/>
                    <a:invGamma/>
                  </a:schemeClr>
                </a:gs>
              </a:gsLst>
              <a:lin ang="2700000" scaled="1"/>
            </a:gradFill>
            <a:ln w="9525" algn="ctr">
              <a:noFill/>
              <a:round/>
              <a:headEnd/>
              <a:tailEnd/>
            </a:ln>
            <a:effectLst/>
          </p:spPr>
          <p:txBody>
            <a:bodyPr wrap="none" lIns="18000" tIns="10800" rIns="18000" bIns="10800" anchor="ctr"/>
            <a:lstStyle/>
            <a:p>
              <a:pPr fontAlgn="base">
                <a:spcBef>
                  <a:spcPct val="0"/>
                </a:spcBef>
                <a:spcAft>
                  <a:spcPct val="0"/>
                </a:spcAft>
                <a:defRPr/>
              </a:pPr>
              <a:endParaRPr lang="en-US">
                <a:solidFill>
                  <a:srgbClr val="66CCFF"/>
                </a:solidFill>
              </a:endParaRPr>
            </a:p>
          </p:txBody>
        </p:sp>
        <p:sp>
          <p:nvSpPr>
            <p:cNvPr id="43042" name="Oval 34"/>
            <p:cNvSpPr>
              <a:spLocks noChangeArrowheads="1"/>
            </p:cNvSpPr>
            <p:nvPr/>
          </p:nvSpPr>
          <p:spPr bwMode="gray">
            <a:xfrm>
              <a:off x="4520" y="2481"/>
              <a:ext cx="1069" cy="1069"/>
            </a:xfrm>
            <a:prstGeom prst="ellipse">
              <a:avLst/>
            </a:prstGeom>
            <a:gradFill rotWithShape="1">
              <a:gsLst>
                <a:gs pos="0">
                  <a:schemeClr val="folHlink"/>
                </a:gs>
                <a:gs pos="100000">
                  <a:schemeClr val="folHlink">
                    <a:gamma/>
                    <a:shade val="72549"/>
                    <a:invGamma/>
                  </a:schemeClr>
                </a:gs>
              </a:gsLst>
              <a:lin ang="2700000" scaled="1"/>
            </a:gradFill>
            <a:ln w="9525" algn="ctr">
              <a:noFill/>
              <a:round/>
              <a:headEnd/>
              <a:tailEnd/>
            </a:ln>
            <a:effectLst/>
          </p:spPr>
          <p:txBody>
            <a:bodyPr lIns="18000" tIns="10800" rIns="18000" bIns="10800" anchor="ctr"/>
            <a:lstStyle/>
            <a:p>
              <a:pPr algn="ctr" fontAlgn="base">
                <a:lnSpc>
                  <a:spcPct val="70000"/>
                </a:lnSpc>
                <a:spcBef>
                  <a:spcPct val="0"/>
                </a:spcBef>
                <a:spcAft>
                  <a:spcPct val="0"/>
                </a:spcAft>
                <a:buFont typeface="Wingdings" pitchFamily="2" charset="2"/>
                <a:buNone/>
                <a:defRPr/>
              </a:pPr>
              <a:r>
                <a:rPr lang="bg-BG" sz="1600" dirty="0">
                  <a:solidFill>
                    <a:srgbClr val="000066"/>
                  </a:solidFill>
                </a:rPr>
                <a:t/>
              </a:r>
              <a:br>
                <a:rPr lang="bg-BG" sz="1600" dirty="0">
                  <a:solidFill>
                    <a:srgbClr val="000066"/>
                  </a:solidFill>
                </a:rPr>
              </a:br>
              <a:r>
                <a:rPr lang="en-US" sz="1600" b="1" dirty="0" smtClean="0">
                  <a:solidFill>
                    <a:srgbClr val="000066"/>
                  </a:solidFill>
                </a:rPr>
                <a:t>Information Technologies</a:t>
              </a:r>
              <a:endParaRPr lang="bg-BG" sz="1600" b="1" dirty="0">
                <a:solidFill>
                  <a:srgbClr val="000066"/>
                </a:solidFill>
              </a:endParaRPr>
            </a:p>
            <a:p>
              <a:pPr algn="ctr" fontAlgn="base">
                <a:lnSpc>
                  <a:spcPct val="70000"/>
                </a:lnSpc>
                <a:spcBef>
                  <a:spcPct val="0"/>
                </a:spcBef>
                <a:spcAft>
                  <a:spcPct val="0"/>
                </a:spcAft>
                <a:defRPr/>
              </a:pPr>
              <a:endParaRPr lang="en-US" sz="1600" b="1" dirty="0">
                <a:solidFill>
                  <a:srgbClr val="000066"/>
                </a:solidFill>
              </a:endParaRPr>
            </a:p>
          </p:txBody>
        </p:sp>
      </p:grpSp>
      <p:sp>
        <p:nvSpPr>
          <p:cNvPr id="3" name="TextBox 2"/>
          <p:cNvSpPr txBox="1"/>
          <p:nvPr/>
        </p:nvSpPr>
        <p:spPr>
          <a:xfrm>
            <a:off x="3066473" y="1468582"/>
            <a:ext cx="3177309" cy="646331"/>
          </a:xfrm>
          <a:prstGeom prst="rect">
            <a:avLst/>
          </a:prstGeom>
          <a:noFill/>
        </p:spPr>
        <p:txBody>
          <a:bodyPr wrap="square" rtlCol="0">
            <a:spAutoFit/>
          </a:bodyPr>
          <a:lstStyle/>
          <a:p>
            <a:pPr algn="ctr"/>
            <a:r>
              <a:rPr lang="en-US" b="1" dirty="0" smtClean="0">
                <a:solidFill>
                  <a:srgbClr val="FF0000"/>
                </a:solidFill>
              </a:rPr>
              <a:t>Innovation and </a:t>
            </a:r>
            <a:r>
              <a:rPr lang="bg-BG" b="1" dirty="0" smtClean="0">
                <a:solidFill>
                  <a:srgbClr val="FF0000"/>
                </a:solidFill>
              </a:rPr>
              <a:t>Т</a:t>
            </a:r>
            <a:r>
              <a:rPr lang="en-US" b="1" dirty="0" err="1" smtClean="0">
                <a:solidFill>
                  <a:srgbClr val="FF0000"/>
                </a:solidFill>
              </a:rPr>
              <a:t>echnology</a:t>
            </a:r>
            <a:r>
              <a:rPr lang="en-US" b="1" dirty="0" smtClean="0">
                <a:solidFill>
                  <a:srgbClr val="FF0000"/>
                </a:solidFill>
              </a:rPr>
              <a:t> Transfer</a:t>
            </a:r>
            <a:endParaRPr lang="bg-BG" b="1" dirty="0">
              <a:solidFill>
                <a:srgbClr val="FF0000"/>
              </a:solidFill>
            </a:endParaRPr>
          </a:p>
        </p:txBody>
      </p:sp>
      <p:grpSp>
        <p:nvGrpSpPr>
          <p:cNvPr id="24" name="Group 37"/>
          <p:cNvGrpSpPr>
            <a:grpSpLocks/>
          </p:cNvGrpSpPr>
          <p:nvPr/>
        </p:nvGrpSpPr>
        <p:grpSpPr bwMode="auto">
          <a:xfrm>
            <a:off x="5711257" y="4669420"/>
            <a:ext cx="2941637" cy="2263201"/>
            <a:chOff x="1837" y="2374"/>
            <a:chExt cx="1421" cy="1421"/>
          </a:xfrm>
        </p:grpSpPr>
        <p:sp>
          <p:nvSpPr>
            <p:cNvPr id="25" name="Oval 19"/>
            <p:cNvSpPr>
              <a:spLocks noChangeArrowheads="1"/>
            </p:cNvSpPr>
            <p:nvPr/>
          </p:nvSpPr>
          <p:spPr bwMode="gray">
            <a:xfrm>
              <a:off x="1837" y="2374"/>
              <a:ext cx="1421" cy="1421"/>
            </a:xfrm>
            <a:prstGeom prst="ellipse">
              <a:avLst/>
            </a:prstGeom>
            <a:gradFill rotWithShape="1">
              <a:gsLst>
                <a:gs pos="0">
                  <a:schemeClr val="hlink"/>
                </a:gs>
                <a:gs pos="100000">
                  <a:schemeClr val="hlink">
                    <a:gamma/>
                    <a:shade val="57255"/>
                    <a:invGamma/>
                  </a:schemeClr>
                </a:gs>
              </a:gsLst>
              <a:path path="rect">
                <a:fillToRect l="100000" t="100000"/>
              </a:path>
            </a:gradFill>
            <a:ln w="9525" algn="ctr">
              <a:noFill/>
              <a:round/>
              <a:headEnd/>
              <a:tailEnd/>
            </a:ln>
            <a:effectLst/>
          </p:spPr>
          <p:txBody>
            <a:bodyPr wrap="none" anchor="ctr"/>
            <a:lstStyle/>
            <a:p>
              <a:pPr fontAlgn="base">
                <a:spcBef>
                  <a:spcPct val="0"/>
                </a:spcBef>
                <a:spcAft>
                  <a:spcPct val="0"/>
                </a:spcAft>
                <a:defRPr/>
              </a:pPr>
              <a:endParaRPr lang="en-US">
                <a:solidFill>
                  <a:srgbClr val="66CCFF"/>
                </a:solidFill>
              </a:endParaRPr>
            </a:p>
          </p:txBody>
        </p:sp>
        <p:sp>
          <p:nvSpPr>
            <p:cNvPr id="26" name="Oval 20"/>
            <p:cNvSpPr>
              <a:spLocks noChangeArrowheads="1"/>
            </p:cNvSpPr>
            <p:nvPr/>
          </p:nvSpPr>
          <p:spPr bwMode="gray">
            <a:xfrm>
              <a:off x="1868" y="2408"/>
              <a:ext cx="1355" cy="1357"/>
            </a:xfrm>
            <a:prstGeom prst="ellipse">
              <a:avLst/>
            </a:prstGeom>
            <a:gradFill rotWithShape="1">
              <a:gsLst>
                <a:gs pos="0">
                  <a:schemeClr val="hlink">
                    <a:alpha val="85001"/>
                  </a:schemeClr>
                </a:gs>
                <a:gs pos="100000">
                  <a:schemeClr val="hlink">
                    <a:gamma/>
                    <a:shade val="63529"/>
                    <a:invGamma/>
                  </a:schemeClr>
                </a:gs>
              </a:gsLst>
              <a:lin ang="2700000" scaled="1"/>
            </a:gradFill>
            <a:ln w="9525" algn="ctr">
              <a:noFill/>
              <a:round/>
              <a:headEnd/>
              <a:tailEnd/>
            </a:ln>
            <a:effectLst/>
          </p:spPr>
          <p:txBody>
            <a:bodyPr wrap="none" anchor="ctr"/>
            <a:lstStyle/>
            <a:p>
              <a:pPr fontAlgn="base">
                <a:spcBef>
                  <a:spcPct val="0"/>
                </a:spcBef>
                <a:spcAft>
                  <a:spcPct val="0"/>
                </a:spcAft>
                <a:defRPr/>
              </a:pPr>
              <a:endParaRPr lang="en-US">
                <a:solidFill>
                  <a:srgbClr val="66CCFF"/>
                </a:solidFill>
              </a:endParaRPr>
            </a:p>
          </p:txBody>
        </p:sp>
        <p:sp>
          <p:nvSpPr>
            <p:cNvPr id="27" name="Oval 21"/>
            <p:cNvSpPr>
              <a:spLocks noChangeArrowheads="1"/>
            </p:cNvSpPr>
            <p:nvPr/>
          </p:nvSpPr>
          <p:spPr bwMode="gray">
            <a:xfrm>
              <a:off x="1920" y="2516"/>
              <a:ext cx="1226" cy="1071"/>
            </a:xfrm>
            <a:prstGeom prst="ellipse">
              <a:avLst/>
            </a:prstGeom>
            <a:gradFill rotWithShape="1">
              <a:gsLst>
                <a:gs pos="0">
                  <a:schemeClr val="hlink"/>
                </a:gs>
                <a:gs pos="100000">
                  <a:schemeClr val="hlink">
                    <a:gamma/>
                    <a:shade val="72549"/>
                    <a:invGamma/>
                  </a:schemeClr>
                </a:gs>
              </a:gsLst>
              <a:lin ang="2700000" scaled="1"/>
            </a:gradFill>
            <a:ln w="9525" algn="ctr">
              <a:noFill/>
              <a:round/>
              <a:headEnd/>
              <a:tailEnd/>
            </a:ln>
            <a:effectLst/>
          </p:spPr>
          <p:txBody>
            <a:bodyPr lIns="18000" tIns="10800" rIns="18000" bIns="10800" anchor="ctr"/>
            <a:lstStyle/>
            <a:p>
              <a:pPr algn="ctr" fontAlgn="base">
                <a:lnSpc>
                  <a:spcPct val="70000"/>
                </a:lnSpc>
                <a:spcBef>
                  <a:spcPct val="0"/>
                </a:spcBef>
                <a:spcAft>
                  <a:spcPct val="0"/>
                </a:spcAft>
                <a:defRPr/>
              </a:pPr>
              <a:r>
                <a:rPr lang="en-US" sz="1600" b="1" dirty="0" smtClean="0">
                  <a:solidFill>
                    <a:srgbClr val="000066"/>
                  </a:solidFill>
                </a:rPr>
                <a:t>Security and </a:t>
              </a:r>
              <a:r>
                <a:rPr lang="en-US" sz="1600" b="1" dirty="0" err="1" smtClean="0">
                  <a:solidFill>
                    <a:srgbClr val="000066"/>
                  </a:solidFill>
                </a:rPr>
                <a:t>Defence</a:t>
              </a:r>
              <a:endParaRPr lang="en-US" sz="1600" b="1" dirty="0">
                <a:solidFill>
                  <a:srgbClr val="000066"/>
                </a:solidFill>
              </a:endParaRPr>
            </a:p>
          </p:txBody>
        </p:sp>
      </p:grpSp>
      <p:grpSp>
        <p:nvGrpSpPr>
          <p:cNvPr id="28" name="Group 39"/>
          <p:cNvGrpSpPr>
            <a:grpSpLocks/>
          </p:cNvGrpSpPr>
          <p:nvPr/>
        </p:nvGrpSpPr>
        <p:grpSpPr bwMode="auto">
          <a:xfrm>
            <a:off x="433314" y="4562936"/>
            <a:ext cx="2944866" cy="2316362"/>
            <a:chOff x="4447" y="2408"/>
            <a:chExt cx="1240" cy="1240"/>
          </a:xfrm>
        </p:grpSpPr>
        <p:sp>
          <p:nvSpPr>
            <p:cNvPr id="29" name="Oval 32"/>
            <p:cNvSpPr>
              <a:spLocks noChangeArrowheads="1"/>
            </p:cNvSpPr>
            <p:nvPr/>
          </p:nvSpPr>
          <p:spPr bwMode="gray">
            <a:xfrm>
              <a:off x="4447" y="2408"/>
              <a:ext cx="1240" cy="1240"/>
            </a:xfrm>
            <a:prstGeom prst="ellipse">
              <a:avLst/>
            </a:prstGeom>
            <a:gradFill rotWithShape="1">
              <a:gsLst>
                <a:gs pos="0">
                  <a:schemeClr val="folHlink"/>
                </a:gs>
                <a:gs pos="100000">
                  <a:schemeClr val="folHlink">
                    <a:gamma/>
                    <a:shade val="57255"/>
                    <a:invGamma/>
                  </a:schemeClr>
                </a:gs>
              </a:gsLst>
              <a:path path="rect">
                <a:fillToRect l="100000" t="100000"/>
              </a:path>
            </a:gradFill>
            <a:ln w="9525" algn="ctr">
              <a:noFill/>
              <a:round/>
              <a:headEnd/>
              <a:tailEnd/>
            </a:ln>
            <a:effectLst/>
          </p:spPr>
          <p:txBody>
            <a:bodyPr wrap="none" lIns="18000" tIns="10800" rIns="18000" bIns="10800" anchor="ctr"/>
            <a:lstStyle/>
            <a:p>
              <a:pPr fontAlgn="base">
                <a:spcBef>
                  <a:spcPct val="0"/>
                </a:spcBef>
                <a:spcAft>
                  <a:spcPct val="0"/>
                </a:spcAft>
                <a:defRPr/>
              </a:pPr>
              <a:endParaRPr lang="en-US">
                <a:solidFill>
                  <a:srgbClr val="66CCFF"/>
                </a:solidFill>
              </a:endParaRPr>
            </a:p>
          </p:txBody>
        </p:sp>
        <p:sp>
          <p:nvSpPr>
            <p:cNvPr id="30" name="Oval 33"/>
            <p:cNvSpPr>
              <a:spLocks noChangeArrowheads="1"/>
            </p:cNvSpPr>
            <p:nvPr/>
          </p:nvSpPr>
          <p:spPr bwMode="gray">
            <a:xfrm>
              <a:off x="4474" y="2437"/>
              <a:ext cx="1182" cy="1043"/>
            </a:xfrm>
            <a:prstGeom prst="ellipse">
              <a:avLst/>
            </a:prstGeom>
            <a:gradFill rotWithShape="1">
              <a:gsLst>
                <a:gs pos="0">
                  <a:schemeClr val="folHlink">
                    <a:alpha val="85001"/>
                  </a:schemeClr>
                </a:gs>
                <a:gs pos="100000">
                  <a:schemeClr val="folHlink">
                    <a:gamma/>
                    <a:shade val="63529"/>
                    <a:invGamma/>
                  </a:schemeClr>
                </a:gs>
              </a:gsLst>
              <a:lin ang="2700000" scaled="1"/>
            </a:gradFill>
            <a:ln w="9525" algn="ctr">
              <a:noFill/>
              <a:round/>
              <a:headEnd/>
              <a:tailEnd/>
            </a:ln>
            <a:effectLst/>
          </p:spPr>
          <p:txBody>
            <a:bodyPr wrap="none" lIns="18000" tIns="10800" rIns="18000" bIns="10800" anchor="ctr"/>
            <a:lstStyle/>
            <a:p>
              <a:pPr fontAlgn="base">
                <a:spcBef>
                  <a:spcPct val="0"/>
                </a:spcBef>
                <a:spcAft>
                  <a:spcPct val="0"/>
                </a:spcAft>
                <a:defRPr/>
              </a:pPr>
              <a:endParaRPr lang="en-US">
                <a:solidFill>
                  <a:srgbClr val="66CCFF"/>
                </a:solidFill>
              </a:endParaRPr>
            </a:p>
          </p:txBody>
        </p:sp>
        <p:sp>
          <p:nvSpPr>
            <p:cNvPr id="31" name="Oval 34"/>
            <p:cNvSpPr>
              <a:spLocks noChangeArrowheads="1"/>
            </p:cNvSpPr>
            <p:nvPr/>
          </p:nvSpPr>
          <p:spPr bwMode="gray">
            <a:xfrm>
              <a:off x="4520" y="2481"/>
              <a:ext cx="1069" cy="954"/>
            </a:xfrm>
            <a:prstGeom prst="ellipse">
              <a:avLst/>
            </a:prstGeom>
            <a:gradFill rotWithShape="1">
              <a:gsLst>
                <a:gs pos="0">
                  <a:schemeClr val="folHlink"/>
                </a:gs>
                <a:gs pos="100000">
                  <a:schemeClr val="folHlink">
                    <a:gamma/>
                    <a:shade val="72549"/>
                    <a:invGamma/>
                  </a:schemeClr>
                </a:gs>
              </a:gsLst>
              <a:lin ang="2700000" scaled="1"/>
            </a:gradFill>
            <a:ln w="9525" algn="ctr">
              <a:noFill/>
              <a:round/>
              <a:headEnd/>
              <a:tailEnd/>
            </a:ln>
            <a:effectLst/>
          </p:spPr>
          <p:txBody>
            <a:bodyPr lIns="18000" tIns="10800" rIns="18000" bIns="10800" anchor="ctr"/>
            <a:lstStyle/>
            <a:p>
              <a:pPr algn="ctr" fontAlgn="base">
                <a:lnSpc>
                  <a:spcPct val="70000"/>
                </a:lnSpc>
                <a:spcBef>
                  <a:spcPct val="0"/>
                </a:spcBef>
                <a:spcAft>
                  <a:spcPct val="0"/>
                </a:spcAft>
                <a:buFont typeface="Wingdings" pitchFamily="2" charset="2"/>
                <a:buNone/>
                <a:defRPr/>
              </a:pPr>
              <a:r>
                <a:rPr lang="bg-BG" sz="1600" dirty="0">
                  <a:solidFill>
                    <a:srgbClr val="000066"/>
                  </a:solidFill>
                </a:rPr>
                <a:t/>
              </a:r>
              <a:br>
                <a:rPr lang="bg-BG" sz="1600" dirty="0">
                  <a:solidFill>
                    <a:srgbClr val="000066"/>
                  </a:solidFill>
                </a:rPr>
              </a:br>
              <a:r>
                <a:rPr lang="en-US" sz="1600" b="1" dirty="0" smtClean="0">
                  <a:solidFill>
                    <a:srgbClr val="000066"/>
                  </a:solidFill>
                </a:rPr>
                <a:t>Psychology</a:t>
              </a:r>
            </a:p>
            <a:p>
              <a:pPr algn="ctr" fontAlgn="base">
                <a:lnSpc>
                  <a:spcPct val="70000"/>
                </a:lnSpc>
                <a:spcBef>
                  <a:spcPct val="0"/>
                </a:spcBef>
                <a:spcAft>
                  <a:spcPct val="0"/>
                </a:spcAft>
                <a:buFont typeface="Wingdings" pitchFamily="2" charset="2"/>
                <a:buNone/>
                <a:defRPr/>
              </a:pPr>
              <a:endParaRPr lang="en-US" sz="1600" b="1" dirty="0">
                <a:solidFill>
                  <a:srgbClr val="000066"/>
                </a:solidFill>
              </a:endParaRPr>
            </a:p>
            <a:p>
              <a:pPr algn="ctr" fontAlgn="base">
                <a:lnSpc>
                  <a:spcPct val="70000"/>
                </a:lnSpc>
                <a:spcBef>
                  <a:spcPct val="0"/>
                </a:spcBef>
                <a:spcAft>
                  <a:spcPct val="0"/>
                </a:spcAft>
                <a:buFont typeface="Wingdings" pitchFamily="2" charset="2"/>
                <a:buNone/>
                <a:defRPr/>
              </a:pPr>
              <a:r>
                <a:rPr lang="en-US" sz="1600" b="1" dirty="0" smtClean="0">
                  <a:solidFill>
                    <a:srgbClr val="000066"/>
                  </a:solidFill>
                </a:rPr>
                <a:t>Science and Society</a:t>
              </a:r>
              <a:endParaRPr lang="bg-BG" sz="1600" b="1" dirty="0">
                <a:solidFill>
                  <a:srgbClr val="000066"/>
                </a:solidFill>
              </a:endParaRPr>
            </a:p>
            <a:p>
              <a:pPr algn="ctr" fontAlgn="base">
                <a:lnSpc>
                  <a:spcPct val="70000"/>
                </a:lnSpc>
                <a:spcBef>
                  <a:spcPct val="0"/>
                </a:spcBef>
                <a:spcAft>
                  <a:spcPct val="0"/>
                </a:spcAft>
                <a:defRPr/>
              </a:pPr>
              <a:endParaRPr lang="en-US" sz="1600" b="1" dirty="0">
                <a:solidFill>
                  <a:srgbClr val="000066"/>
                </a:solidFill>
              </a:endParaRPr>
            </a:p>
          </p:txBody>
        </p:sp>
      </p:grpSp>
      <p:grpSp>
        <p:nvGrpSpPr>
          <p:cNvPr id="36" name="Group 37"/>
          <p:cNvGrpSpPr>
            <a:grpSpLocks/>
          </p:cNvGrpSpPr>
          <p:nvPr/>
        </p:nvGrpSpPr>
        <p:grpSpPr bwMode="auto">
          <a:xfrm>
            <a:off x="3061661" y="4786459"/>
            <a:ext cx="2941637" cy="2263201"/>
            <a:chOff x="1837" y="2374"/>
            <a:chExt cx="1421" cy="1421"/>
          </a:xfrm>
          <a:solidFill>
            <a:srgbClr val="339933"/>
          </a:solidFill>
        </p:grpSpPr>
        <p:sp>
          <p:nvSpPr>
            <p:cNvPr id="37" name="Oval 19"/>
            <p:cNvSpPr>
              <a:spLocks noChangeArrowheads="1"/>
            </p:cNvSpPr>
            <p:nvPr/>
          </p:nvSpPr>
          <p:spPr bwMode="gray">
            <a:xfrm>
              <a:off x="1837" y="2374"/>
              <a:ext cx="1421" cy="1421"/>
            </a:xfrm>
            <a:prstGeom prst="ellipse">
              <a:avLst/>
            </a:prstGeom>
            <a:grpFill/>
            <a:ln w="9525" algn="ctr">
              <a:noFill/>
              <a:round/>
              <a:headEnd/>
              <a:tailEnd/>
            </a:ln>
            <a:effectLst/>
          </p:spPr>
          <p:txBody>
            <a:bodyPr wrap="none" anchor="ctr"/>
            <a:lstStyle/>
            <a:p>
              <a:pPr fontAlgn="base">
                <a:spcBef>
                  <a:spcPct val="0"/>
                </a:spcBef>
                <a:spcAft>
                  <a:spcPct val="0"/>
                </a:spcAft>
                <a:defRPr/>
              </a:pPr>
              <a:endParaRPr lang="en-US">
                <a:solidFill>
                  <a:srgbClr val="66CCFF"/>
                </a:solidFill>
              </a:endParaRPr>
            </a:p>
          </p:txBody>
        </p:sp>
        <p:sp>
          <p:nvSpPr>
            <p:cNvPr id="38" name="Oval 20"/>
            <p:cNvSpPr>
              <a:spLocks noChangeArrowheads="1"/>
            </p:cNvSpPr>
            <p:nvPr/>
          </p:nvSpPr>
          <p:spPr bwMode="gray">
            <a:xfrm>
              <a:off x="1868" y="2408"/>
              <a:ext cx="1355" cy="1357"/>
            </a:xfrm>
            <a:prstGeom prst="ellipse">
              <a:avLst/>
            </a:prstGeom>
            <a:grpFill/>
            <a:ln w="9525" algn="ctr">
              <a:noFill/>
              <a:round/>
              <a:headEnd/>
              <a:tailEnd/>
            </a:ln>
            <a:effectLst/>
          </p:spPr>
          <p:txBody>
            <a:bodyPr wrap="none" anchor="ctr"/>
            <a:lstStyle/>
            <a:p>
              <a:pPr fontAlgn="base">
                <a:spcBef>
                  <a:spcPct val="0"/>
                </a:spcBef>
                <a:spcAft>
                  <a:spcPct val="0"/>
                </a:spcAft>
                <a:defRPr/>
              </a:pPr>
              <a:endParaRPr lang="en-US">
                <a:solidFill>
                  <a:srgbClr val="66CCFF"/>
                </a:solidFill>
              </a:endParaRPr>
            </a:p>
          </p:txBody>
        </p:sp>
        <p:sp>
          <p:nvSpPr>
            <p:cNvPr id="39" name="Oval 21"/>
            <p:cNvSpPr>
              <a:spLocks noChangeArrowheads="1"/>
            </p:cNvSpPr>
            <p:nvPr/>
          </p:nvSpPr>
          <p:spPr bwMode="gray">
            <a:xfrm>
              <a:off x="1920" y="2516"/>
              <a:ext cx="1226" cy="1071"/>
            </a:xfrm>
            <a:prstGeom prst="ellipse">
              <a:avLst/>
            </a:prstGeom>
            <a:grpFill/>
            <a:ln w="9525" algn="ctr">
              <a:noFill/>
              <a:round/>
              <a:headEnd/>
              <a:tailEnd/>
            </a:ln>
            <a:effectLst/>
            <a:scene3d>
              <a:camera prst="orthographicFront"/>
              <a:lightRig rig="threePt" dir="t"/>
            </a:scene3d>
            <a:sp3d contourW="12700">
              <a:bevelB/>
              <a:contourClr>
                <a:srgbClr val="339933"/>
              </a:contourClr>
            </a:sp3d>
          </p:spPr>
          <p:txBody>
            <a:bodyPr lIns="18000" tIns="10800" rIns="18000" bIns="10800" anchor="ctr"/>
            <a:lstStyle/>
            <a:p>
              <a:pPr algn="ctr" fontAlgn="base">
                <a:lnSpc>
                  <a:spcPct val="70000"/>
                </a:lnSpc>
                <a:spcBef>
                  <a:spcPct val="0"/>
                </a:spcBef>
                <a:spcAft>
                  <a:spcPct val="0"/>
                </a:spcAft>
                <a:defRPr/>
              </a:pPr>
              <a:r>
                <a:rPr lang="en-US" sz="1600" b="1" dirty="0" smtClean="0">
                  <a:solidFill>
                    <a:srgbClr val="000066"/>
                  </a:solidFill>
                </a:rPr>
                <a:t>Business and</a:t>
              </a:r>
            </a:p>
            <a:p>
              <a:pPr algn="ctr" fontAlgn="base">
                <a:lnSpc>
                  <a:spcPct val="70000"/>
                </a:lnSpc>
                <a:spcBef>
                  <a:spcPct val="0"/>
                </a:spcBef>
                <a:spcAft>
                  <a:spcPct val="0"/>
                </a:spcAft>
                <a:defRPr/>
              </a:pPr>
              <a:r>
                <a:rPr lang="en-US" sz="1600" b="1" dirty="0" smtClean="0">
                  <a:solidFill>
                    <a:srgbClr val="000066"/>
                  </a:solidFill>
                </a:rPr>
                <a:t>Law</a:t>
              </a:r>
              <a:endParaRPr lang="en-US" sz="1600" b="1" dirty="0">
                <a:solidFill>
                  <a:srgbClr val="000066"/>
                </a:solidFill>
              </a:endParaRPr>
            </a:p>
          </p:txBody>
        </p:sp>
      </p:grpSp>
    </p:spTree>
    <p:extLst>
      <p:ext uri="{BB962C8B-B14F-4D97-AF65-F5344CB8AC3E}">
        <p14:creationId xmlns:p14="http://schemas.microsoft.com/office/powerpoint/2010/main" val="3680556008"/>
      </p:ext>
    </p:extLst>
  </p:cSld>
  <p:clrMapOvr>
    <a:masterClrMapping/>
  </p:clrMapOvr>
  <p:transition spd="med">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90" name="Picture 5" descr="D:\Ivo-MG\Pictures\Otkrivane 2011\Honoris kauza - Djordj Vredeveld\20111004-_DSC92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6792" y="3856021"/>
            <a:ext cx="2646363"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p:cNvGrpSpPr/>
          <p:nvPr/>
        </p:nvGrpSpPr>
        <p:grpSpPr>
          <a:xfrm>
            <a:off x="3454400" y="13608"/>
            <a:ext cx="5689600" cy="857250"/>
            <a:chOff x="3454400" y="13608"/>
            <a:chExt cx="5689600" cy="857250"/>
          </a:xfrm>
        </p:grpSpPr>
        <p:sp>
          <p:nvSpPr>
            <p:cNvPr id="20" name="Text Box 6"/>
            <p:cNvSpPr txBox="1">
              <a:spLocks noChangeArrowheads="1"/>
            </p:cNvSpPr>
            <p:nvPr/>
          </p:nvSpPr>
          <p:spPr bwMode="auto">
            <a:xfrm>
              <a:off x="3454400" y="44450"/>
              <a:ext cx="5689600" cy="769443"/>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22" name="Picture 7" descr="vfu-logo-w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178" name="Text Box 4"/>
          <p:cNvSpPr txBox="1">
            <a:spLocks noChangeArrowheads="1"/>
          </p:cNvSpPr>
          <p:nvPr/>
        </p:nvSpPr>
        <p:spPr bwMode="auto">
          <a:xfrm>
            <a:off x="4476750" y="5956300"/>
            <a:ext cx="2984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r" eaLnBrk="1" hangingPunct="1"/>
            <a:r>
              <a:rPr lang="bg-BG" sz="1600" b="1" u="none">
                <a:latin typeface="Tahoma" pitchFamily="34" charset="0"/>
              </a:rPr>
              <a:t> </a:t>
            </a:r>
          </a:p>
        </p:txBody>
      </p:sp>
      <p:pic>
        <p:nvPicPr>
          <p:cNvPr id="412678" name="Picture 6" descr="kurkul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1691" y="3371850"/>
            <a:ext cx="1620838" cy="2473325"/>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412679" name="Picture 7" descr="HonorisYuhnovski"/>
          <p:cNvPicPr>
            <a:picLocks noGrp="1" noChangeAspect="1" noChangeArrowheads="1"/>
          </p:cNvPicPr>
          <p:nvPr>
            <p:ph sz="half" idx="1"/>
          </p:nvPr>
        </p:nvPicPr>
        <p:blipFill rotWithShape="1">
          <a:blip r:embed="rId6">
            <a:extLst>
              <a:ext uri="{28A0092B-C50C-407E-A947-70E740481C1C}">
                <a14:useLocalDpi xmlns:a14="http://schemas.microsoft.com/office/drawing/2010/main" val="0"/>
              </a:ext>
            </a:extLst>
          </a:blip>
          <a:srcRect t="14850"/>
          <a:stretch/>
        </p:blipFill>
        <p:spPr>
          <a:xfrm>
            <a:off x="132590" y="4811800"/>
            <a:ext cx="2443162" cy="1569146"/>
          </a:xfrm>
          <a:noFill/>
          <a:ln w="12700">
            <a:solidFill>
              <a:schemeClr val="hlink"/>
            </a:solidFill>
            <a:miter lim="800000"/>
            <a:headEnd/>
            <a:tailEnd/>
          </a:ln>
        </p:spPr>
      </p:pic>
      <p:sp>
        <p:nvSpPr>
          <p:cNvPr id="412682" name="Text Box 10"/>
          <p:cNvSpPr txBox="1">
            <a:spLocks noChangeArrowheads="1"/>
          </p:cNvSpPr>
          <p:nvPr/>
        </p:nvSpPr>
        <p:spPr bwMode="auto">
          <a:xfrm>
            <a:off x="84210" y="6334780"/>
            <a:ext cx="25399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ctr" eaLnBrk="1" hangingPunct="1"/>
            <a:r>
              <a:rPr lang="en-US" sz="1400" b="1" u="none" dirty="0">
                <a:latin typeface="Times New Roman" pitchFamily="18" charset="0"/>
                <a:cs typeface="Times New Roman" pitchFamily="18" charset="0"/>
              </a:rPr>
              <a:t>Academic </a:t>
            </a:r>
            <a:r>
              <a:rPr lang="en-US" sz="1400" b="1" u="none" dirty="0" err="1">
                <a:latin typeface="Times New Roman" pitchFamily="18" charset="0"/>
                <a:cs typeface="Times New Roman" pitchFamily="18" charset="0"/>
              </a:rPr>
              <a:t>Yuhnovski</a:t>
            </a:r>
            <a:r>
              <a:rPr lang="bg-BG" sz="1400" b="1" u="none" dirty="0">
                <a:latin typeface="Times New Roman" pitchFamily="18" charset="0"/>
                <a:cs typeface="Times New Roman" pitchFamily="18" charset="0"/>
              </a:rPr>
              <a:t> </a:t>
            </a:r>
            <a:endParaRPr lang="bg-BG" sz="1400" u="none" dirty="0">
              <a:latin typeface="Times New Roman" pitchFamily="18" charset="0"/>
              <a:cs typeface="Times New Roman" pitchFamily="18" charset="0"/>
            </a:endParaRPr>
          </a:p>
          <a:p>
            <a:pPr algn="ctr" eaLnBrk="1" hangingPunct="1"/>
            <a:r>
              <a:rPr lang="en-US" sz="1400" b="1" u="none" dirty="0" smtClean="0">
                <a:latin typeface="Times New Roman" pitchFamily="18" charset="0"/>
                <a:cs typeface="Times New Roman" pitchFamily="18" charset="0"/>
              </a:rPr>
              <a:t>Doctor</a:t>
            </a:r>
            <a:r>
              <a:rPr lang="bg-BG" sz="1400" b="1" u="none" dirty="0" smtClean="0">
                <a:latin typeface="Times New Roman" pitchFamily="18" charset="0"/>
                <a:cs typeface="Times New Roman" pitchFamily="18" charset="0"/>
              </a:rPr>
              <a:t> </a:t>
            </a:r>
            <a:r>
              <a:rPr lang="en-US" sz="1400" b="1" u="none" dirty="0" err="1" smtClean="0">
                <a:latin typeface="Times New Roman" pitchFamily="18" charset="0"/>
                <a:cs typeface="Times New Roman" pitchFamily="18" charset="0"/>
              </a:rPr>
              <a:t>Honoris</a:t>
            </a:r>
            <a:r>
              <a:rPr lang="en-US" sz="1400" b="1" u="none" dirty="0" smtClean="0">
                <a:latin typeface="Times New Roman" pitchFamily="18" charset="0"/>
                <a:cs typeface="Times New Roman" pitchFamily="18" charset="0"/>
              </a:rPr>
              <a:t> </a:t>
            </a:r>
            <a:r>
              <a:rPr lang="en-US" sz="1400" b="1" u="none" dirty="0" err="1">
                <a:latin typeface="Times New Roman" pitchFamily="18" charset="0"/>
                <a:cs typeface="Times New Roman" pitchFamily="18" charset="0"/>
              </a:rPr>
              <a:t>Causa</a:t>
            </a:r>
            <a:r>
              <a:rPr lang="en-US" sz="1400" b="1" u="none" dirty="0">
                <a:latin typeface="Times New Roman" pitchFamily="18" charset="0"/>
                <a:cs typeface="Times New Roman" pitchFamily="18" charset="0"/>
              </a:rPr>
              <a:t> </a:t>
            </a:r>
            <a:r>
              <a:rPr lang="bg-BG" sz="1400" b="1" u="none" dirty="0">
                <a:latin typeface="Times New Roman" pitchFamily="18" charset="0"/>
                <a:cs typeface="Times New Roman" pitchFamily="18" charset="0"/>
              </a:rPr>
              <a:t> </a:t>
            </a:r>
            <a:r>
              <a:rPr lang="en-US" sz="1400" b="1" u="none" dirty="0">
                <a:latin typeface="Times New Roman" pitchFamily="18" charset="0"/>
                <a:cs typeface="Times New Roman" pitchFamily="18" charset="0"/>
              </a:rPr>
              <a:t>of VFU</a:t>
            </a:r>
            <a:endParaRPr lang="bg-BG" sz="1400" b="1" u="none" dirty="0">
              <a:latin typeface="Times New Roman" pitchFamily="18" charset="0"/>
              <a:cs typeface="Times New Roman" pitchFamily="18" charset="0"/>
            </a:endParaRPr>
          </a:p>
        </p:txBody>
      </p:sp>
      <p:pic>
        <p:nvPicPr>
          <p:cNvPr id="412684" name="Picture 12" descr="bscap0001"/>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238159" y="88299"/>
            <a:ext cx="2232025" cy="1570037"/>
          </a:xfrm>
          <a:noFill/>
          <a:ln w="12700">
            <a:solidFill>
              <a:schemeClr val="hlink"/>
            </a:solidFill>
            <a:miter lim="800000"/>
            <a:headEnd/>
            <a:tailEnd/>
          </a:ln>
        </p:spPr>
      </p:pic>
      <p:sp>
        <p:nvSpPr>
          <p:cNvPr id="412685" name="Text Box 13"/>
          <p:cNvSpPr txBox="1">
            <a:spLocks noChangeArrowheads="1"/>
          </p:cNvSpPr>
          <p:nvPr/>
        </p:nvSpPr>
        <p:spPr bwMode="auto">
          <a:xfrm>
            <a:off x="228600" y="1623729"/>
            <a:ext cx="36718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l" eaLnBrk="1" hangingPunct="1"/>
            <a:r>
              <a:rPr lang="en-US" sz="1400" b="1" u="none" dirty="0">
                <a:latin typeface="Times New Roman" pitchFamily="18" charset="0"/>
                <a:cs typeface="Times New Roman" pitchFamily="18" charset="0"/>
              </a:rPr>
              <a:t>Mr. Terry Davis</a:t>
            </a:r>
            <a:r>
              <a:rPr lang="bg-BG" sz="1400" b="1" u="none" dirty="0">
                <a:latin typeface="Times New Roman" pitchFamily="18" charset="0"/>
                <a:cs typeface="Times New Roman" pitchFamily="18" charset="0"/>
              </a:rPr>
              <a:t> </a:t>
            </a:r>
            <a:endParaRPr lang="bg-BG" sz="1400" b="1" u="none" dirty="0" smtClean="0">
              <a:latin typeface="Times New Roman" pitchFamily="18" charset="0"/>
              <a:cs typeface="Times New Roman" pitchFamily="18" charset="0"/>
            </a:endParaRPr>
          </a:p>
          <a:p>
            <a:pPr algn="l" eaLnBrk="1" hangingPunct="1"/>
            <a:r>
              <a:rPr lang="en-US" sz="1400" b="1" u="none" dirty="0" smtClean="0">
                <a:latin typeface="Times New Roman" pitchFamily="18" charset="0"/>
                <a:cs typeface="Times New Roman" pitchFamily="18" charset="0"/>
              </a:rPr>
              <a:t>Doctor</a:t>
            </a:r>
            <a:r>
              <a:rPr lang="bg-BG" sz="1400" b="1" u="none" dirty="0" smtClean="0">
                <a:latin typeface="Times New Roman" pitchFamily="18" charset="0"/>
                <a:cs typeface="Times New Roman" pitchFamily="18" charset="0"/>
              </a:rPr>
              <a:t> </a:t>
            </a:r>
            <a:r>
              <a:rPr lang="en-US" sz="1400" b="1" u="none" dirty="0" err="1" smtClean="0">
                <a:latin typeface="Times New Roman" pitchFamily="18" charset="0"/>
                <a:cs typeface="Times New Roman" pitchFamily="18" charset="0"/>
              </a:rPr>
              <a:t>Honoris</a:t>
            </a:r>
            <a:r>
              <a:rPr lang="en-US" sz="1400" b="1" u="none" dirty="0" smtClean="0">
                <a:latin typeface="Times New Roman" pitchFamily="18" charset="0"/>
                <a:cs typeface="Times New Roman" pitchFamily="18" charset="0"/>
              </a:rPr>
              <a:t> </a:t>
            </a:r>
            <a:r>
              <a:rPr lang="en-US" sz="1400" b="1" u="none" dirty="0" err="1">
                <a:latin typeface="Times New Roman" pitchFamily="18" charset="0"/>
                <a:cs typeface="Times New Roman" pitchFamily="18" charset="0"/>
              </a:rPr>
              <a:t>Causa</a:t>
            </a:r>
            <a:r>
              <a:rPr lang="en-US" sz="1400" b="1" u="none" dirty="0">
                <a:latin typeface="Times New Roman" pitchFamily="18" charset="0"/>
                <a:cs typeface="Times New Roman" pitchFamily="18" charset="0"/>
              </a:rPr>
              <a:t> </a:t>
            </a:r>
            <a:r>
              <a:rPr lang="bg-BG" sz="1400" b="1" u="none" dirty="0">
                <a:latin typeface="Times New Roman" pitchFamily="18" charset="0"/>
                <a:cs typeface="Times New Roman" pitchFamily="18" charset="0"/>
              </a:rPr>
              <a:t> </a:t>
            </a:r>
            <a:r>
              <a:rPr lang="en-US" sz="1400" b="1" u="none" dirty="0">
                <a:latin typeface="Times New Roman" pitchFamily="18" charset="0"/>
                <a:cs typeface="Times New Roman" pitchFamily="18" charset="0"/>
              </a:rPr>
              <a:t>of VFU</a:t>
            </a:r>
            <a:endParaRPr lang="bg-BG" sz="1400" b="1" u="none" dirty="0">
              <a:latin typeface="Times New Roman" pitchFamily="18" charset="0"/>
              <a:cs typeface="Times New Roman" pitchFamily="18" charset="0"/>
            </a:endParaRPr>
          </a:p>
        </p:txBody>
      </p:sp>
      <p:sp>
        <p:nvSpPr>
          <p:cNvPr id="50185" name="Text Box 21"/>
          <p:cNvSpPr txBox="1">
            <a:spLocks noChangeArrowheads="1"/>
          </p:cNvSpPr>
          <p:nvPr/>
        </p:nvSpPr>
        <p:spPr bwMode="auto">
          <a:xfrm>
            <a:off x="900113" y="1889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l" eaLnBrk="1" hangingPunct="1"/>
            <a:endParaRPr lang="en-US" u="none"/>
          </a:p>
        </p:txBody>
      </p:sp>
      <p:pic>
        <p:nvPicPr>
          <p:cNvPr id="21" name="Picture 24" descr="ruski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7500" y="750557"/>
            <a:ext cx="2085975"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7" name="Picture 3" descr="D:\Ivo-MG\Pictures\Otkrivane 2011\Otkrivane\20111003-_DSC908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80129" y="949521"/>
            <a:ext cx="1285803" cy="1920496"/>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24" name="Rectangle 9"/>
          <p:cNvSpPr>
            <a:spLocks noChangeArrowheads="1"/>
          </p:cNvSpPr>
          <p:nvPr/>
        </p:nvSpPr>
        <p:spPr bwMode="auto">
          <a:xfrm>
            <a:off x="7166859" y="2968512"/>
            <a:ext cx="212929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u="none" dirty="0">
                <a:latin typeface="Times New Roman" pitchFamily="18" charset="0"/>
                <a:cs typeface="Times New Roman" pitchFamily="18" charset="0"/>
              </a:rPr>
              <a:t>Prof</a:t>
            </a:r>
            <a:r>
              <a:rPr lang="bg-BG" sz="1400" b="1" u="none" dirty="0">
                <a:latin typeface="Times New Roman" pitchFamily="18" charset="0"/>
                <a:cs typeface="Times New Roman" pitchFamily="18" charset="0"/>
              </a:rPr>
              <a:t>. </a:t>
            </a:r>
            <a:r>
              <a:rPr lang="en-US" sz="1400" b="1" u="none" dirty="0">
                <a:latin typeface="Times New Roman" pitchFamily="18" charset="0"/>
                <a:cs typeface="Times New Roman" pitchFamily="18" charset="0"/>
              </a:rPr>
              <a:t>Ulrich Beck –</a:t>
            </a:r>
          </a:p>
          <a:p>
            <a:r>
              <a:rPr lang="en-US" sz="1400" b="1" u="none" dirty="0">
                <a:latin typeface="Times New Roman" pitchFamily="18" charset="0"/>
                <a:cs typeface="Times New Roman" pitchFamily="18" charset="0"/>
              </a:rPr>
              <a:t>Doctor</a:t>
            </a:r>
            <a:r>
              <a:rPr lang="bg-BG" sz="1400" b="1" u="none" dirty="0">
                <a:latin typeface="Times New Roman" pitchFamily="18" charset="0"/>
                <a:cs typeface="Times New Roman" pitchFamily="18" charset="0"/>
              </a:rPr>
              <a:t> </a:t>
            </a:r>
            <a:r>
              <a:rPr lang="en-US" sz="1400" b="1" u="none" dirty="0" err="1">
                <a:latin typeface="Times New Roman" pitchFamily="18" charset="0"/>
                <a:cs typeface="Times New Roman" pitchFamily="18" charset="0"/>
              </a:rPr>
              <a:t>Honoris</a:t>
            </a:r>
            <a:r>
              <a:rPr lang="en-US" sz="1400" b="1" u="none" dirty="0">
                <a:latin typeface="Times New Roman" pitchFamily="18" charset="0"/>
                <a:cs typeface="Times New Roman" pitchFamily="18" charset="0"/>
              </a:rPr>
              <a:t> </a:t>
            </a:r>
            <a:r>
              <a:rPr lang="en-US" sz="1400" b="1" u="none" dirty="0" err="1">
                <a:latin typeface="Times New Roman" pitchFamily="18" charset="0"/>
                <a:cs typeface="Times New Roman" pitchFamily="18" charset="0"/>
              </a:rPr>
              <a:t>Causa</a:t>
            </a:r>
            <a:r>
              <a:rPr lang="en-US" sz="1400" b="1" u="none" dirty="0">
                <a:latin typeface="Times New Roman" pitchFamily="18" charset="0"/>
                <a:cs typeface="Times New Roman" pitchFamily="18" charset="0"/>
              </a:rPr>
              <a:t> </a:t>
            </a:r>
          </a:p>
          <a:p>
            <a:r>
              <a:rPr lang="en-US" sz="1400" b="1" u="none" dirty="0">
                <a:latin typeface="Times New Roman" pitchFamily="18" charset="0"/>
                <a:cs typeface="Times New Roman" pitchFamily="18" charset="0"/>
              </a:rPr>
              <a:t>of VFU</a:t>
            </a:r>
            <a:endParaRPr lang="bg-BG" sz="1400" b="1" u="none" dirty="0">
              <a:latin typeface="Times New Roman" pitchFamily="18" charset="0"/>
              <a:cs typeface="Times New Roman" pitchFamily="18" charset="0"/>
            </a:endParaRPr>
          </a:p>
        </p:txBody>
      </p:sp>
      <p:pic>
        <p:nvPicPr>
          <p:cNvPr id="50191" name="Picture 4" descr="D:\Ivo-MG\Pictures\Otkrivane 2011\Honoris kauza - Djordj Vredeveld\20111004-_DSC926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76092" y="5536326"/>
            <a:ext cx="1912052" cy="12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9"/>
          <p:cNvSpPr>
            <a:spLocks noChangeArrowheads="1"/>
          </p:cNvSpPr>
          <p:nvPr/>
        </p:nvSpPr>
        <p:spPr bwMode="auto">
          <a:xfrm>
            <a:off x="7588144" y="5646388"/>
            <a:ext cx="155585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400" b="1" u="none" dirty="0" smtClean="0">
                <a:latin typeface="Times New Roman" pitchFamily="18" charset="0"/>
                <a:cs typeface="Times New Roman" pitchFamily="18" charset="0"/>
              </a:rPr>
              <a:t>Prof</a:t>
            </a:r>
            <a:r>
              <a:rPr lang="en-US" sz="1400" b="1" u="none" dirty="0">
                <a:latin typeface="Times New Roman" pitchFamily="18" charset="0"/>
                <a:cs typeface="Times New Roman" pitchFamily="18" charset="0"/>
              </a:rPr>
              <a:t>. George </a:t>
            </a:r>
            <a:r>
              <a:rPr lang="en-US" sz="1400" b="1" u="none" dirty="0" err="1">
                <a:latin typeface="Times New Roman" pitchFamily="18" charset="0"/>
                <a:cs typeface="Times New Roman" pitchFamily="18" charset="0"/>
              </a:rPr>
              <a:t>Vredeveld</a:t>
            </a:r>
            <a:endParaRPr lang="en-US" sz="1400" b="1" u="none" dirty="0">
              <a:latin typeface="Times New Roman" pitchFamily="18" charset="0"/>
              <a:cs typeface="Times New Roman" pitchFamily="18" charset="0"/>
            </a:endParaRPr>
          </a:p>
          <a:p>
            <a:pPr algn="ctr"/>
            <a:r>
              <a:rPr lang="en-US" sz="1400" b="1" u="none" dirty="0" smtClean="0">
                <a:latin typeface="Times New Roman" pitchFamily="18" charset="0"/>
                <a:cs typeface="Times New Roman" pitchFamily="18" charset="0"/>
              </a:rPr>
              <a:t>Doctor</a:t>
            </a:r>
            <a:r>
              <a:rPr lang="bg-BG" sz="1400" b="1" u="none" dirty="0" smtClean="0">
                <a:latin typeface="Times New Roman" pitchFamily="18" charset="0"/>
                <a:cs typeface="Times New Roman" pitchFamily="18" charset="0"/>
              </a:rPr>
              <a:t> </a:t>
            </a:r>
            <a:r>
              <a:rPr lang="en-US" sz="1400" b="1" u="none" dirty="0" err="1">
                <a:latin typeface="Times New Roman" pitchFamily="18" charset="0"/>
                <a:cs typeface="Times New Roman" pitchFamily="18" charset="0"/>
              </a:rPr>
              <a:t>Honoris</a:t>
            </a:r>
            <a:r>
              <a:rPr lang="en-US" sz="1400" b="1" u="none" dirty="0">
                <a:latin typeface="Times New Roman" pitchFamily="18" charset="0"/>
                <a:cs typeface="Times New Roman" pitchFamily="18" charset="0"/>
              </a:rPr>
              <a:t> </a:t>
            </a:r>
            <a:r>
              <a:rPr lang="en-US" sz="1400" b="1" u="none" dirty="0" err="1" smtClean="0">
                <a:latin typeface="Times New Roman" pitchFamily="18" charset="0"/>
                <a:cs typeface="Times New Roman" pitchFamily="18" charset="0"/>
              </a:rPr>
              <a:t>Causa</a:t>
            </a:r>
            <a:r>
              <a:rPr lang="en-US" sz="1400" b="1" dirty="0">
                <a:latin typeface="Times New Roman" pitchFamily="18" charset="0"/>
                <a:cs typeface="Times New Roman" pitchFamily="18" charset="0"/>
              </a:rPr>
              <a:t> </a:t>
            </a:r>
            <a:r>
              <a:rPr lang="en-US" sz="1400" b="1" u="none" dirty="0" smtClean="0">
                <a:latin typeface="Times New Roman" pitchFamily="18" charset="0"/>
                <a:cs typeface="Times New Roman" pitchFamily="18" charset="0"/>
              </a:rPr>
              <a:t>of </a:t>
            </a:r>
            <a:r>
              <a:rPr lang="en-US" sz="1400" b="1" u="none" dirty="0">
                <a:latin typeface="Times New Roman" pitchFamily="18" charset="0"/>
                <a:cs typeface="Times New Roman" pitchFamily="18" charset="0"/>
              </a:rPr>
              <a:t>VFU</a:t>
            </a:r>
            <a:endParaRPr lang="bg-BG" sz="1400" b="1" u="none" dirty="0">
              <a:latin typeface="Times New Roman" pitchFamily="18" charset="0"/>
              <a:cs typeface="Times New Roman" pitchFamily="18" charset="0"/>
            </a:endParaRPr>
          </a:p>
          <a:p>
            <a:pPr algn="ctr"/>
            <a:endParaRPr lang="bg-BG" sz="1400" b="1" u="none" dirty="0">
              <a:latin typeface="Times New Roman" pitchFamily="18" charset="0"/>
              <a:cs typeface="Times New Roman" pitchFamily="18" charset="0"/>
            </a:endParaRPr>
          </a:p>
        </p:txBody>
      </p:sp>
      <p:sp>
        <p:nvSpPr>
          <p:cNvPr id="2" name="TextBox 1"/>
          <p:cNvSpPr txBox="1"/>
          <p:nvPr/>
        </p:nvSpPr>
        <p:spPr>
          <a:xfrm>
            <a:off x="2861357" y="2370368"/>
            <a:ext cx="2019299" cy="738664"/>
          </a:xfrm>
          <a:prstGeom prst="rect">
            <a:avLst/>
          </a:prstGeom>
          <a:noFill/>
        </p:spPr>
        <p:txBody>
          <a:bodyPr wrap="square" rtlCol="0">
            <a:spAutoFit/>
          </a:bodyPr>
          <a:lstStyle/>
          <a:p>
            <a:r>
              <a:rPr lang="en-US" sz="1400" b="1" dirty="0" smtClean="0">
                <a:latin typeface="Times New Roman" pitchFamily="18" charset="0"/>
                <a:cs typeface="Times New Roman" pitchFamily="18" charset="0"/>
              </a:rPr>
              <a:t>V.A. </a:t>
            </a:r>
            <a:r>
              <a:rPr lang="en-US" sz="1400" b="1" dirty="0" err="1">
                <a:latin typeface="Times New Roman" pitchFamily="18" charset="0"/>
                <a:cs typeface="Times New Roman" pitchFamily="18" charset="0"/>
              </a:rPr>
              <a:t>Nikonov</a:t>
            </a:r>
            <a:r>
              <a:rPr lang="en-US" sz="1400" b="1" dirty="0">
                <a:latin typeface="Times New Roman" pitchFamily="18" charset="0"/>
                <a:cs typeface="Times New Roman" pitchFamily="18" charset="0"/>
              </a:rPr>
              <a:t> </a:t>
            </a:r>
          </a:p>
          <a:p>
            <a:r>
              <a:rPr lang="en-US" sz="1400" b="1" dirty="0">
                <a:latin typeface="Times New Roman" pitchFamily="18" charset="0"/>
                <a:cs typeface="Times New Roman" pitchFamily="18" charset="0"/>
              </a:rPr>
              <a:t>Honorary Professor of </a:t>
            </a:r>
            <a:r>
              <a:rPr lang="en-US" sz="1400" b="1" dirty="0" smtClean="0">
                <a:latin typeface="Times New Roman" pitchFamily="18" charset="0"/>
                <a:cs typeface="Times New Roman" pitchFamily="18" charset="0"/>
              </a:rPr>
              <a:t>VFU</a:t>
            </a:r>
            <a:endParaRPr lang="ru-RU" sz="1400" b="1" dirty="0">
              <a:latin typeface="Times New Roman" pitchFamily="18" charset="0"/>
              <a:cs typeface="Times New Roman" pitchFamily="18" charset="0"/>
            </a:endParaRPr>
          </a:p>
        </p:txBody>
      </p:sp>
      <p:sp>
        <p:nvSpPr>
          <p:cNvPr id="4" name="Rectangle 3"/>
          <p:cNvSpPr/>
          <p:nvPr/>
        </p:nvSpPr>
        <p:spPr>
          <a:xfrm>
            <a:off x="2624132" y="5903893"/>
            <a:ext cx="2355956" cy="954107"/>
          </a:xfrm>
          <a:prstGeom prst="rect">
            <a:avLst/>
          </a:prstGeom>
        </p:spPr>
        <p:txBody>
          <a:bodyPr wrap="square">
            <a:spAutoFit/>
          </a:bodyPr>
          <a:lstStyle/>
          <a:p>
            <a:pPr algn="ctr"/>
            <a:r>
              <a:rPr lang="en-US" sz="1400" b="1" dirty="0">
                <a:latin typeface="Times New Roman" pitchFamily="18" charset="0"/>
                <a:cs typeface="Times New Roman" pitchFamily="18" charset="0"/>
              </a:rPr>
              <a:t>Ambassador </a:t>
            </a:r>
            <a:endParaRPr lang="bg-BG" sz="1400" b="1" dirty="0" smtClean="0">
              <a:latin typeface="Times New Roman" pitchFamily="18" charset="0"/>
              <a:cs typeface="Times New Roman" pitchFamily="18" charset="0"/>
            </a:endParaRPr>
          </a:p>
          <a:p>
            <a:pPr algn="ctr"/>
            <a:r>
              <a:rPr lang="en-US" sz="1400" b="1" dirty="0" err="1" smtClean="0">
                <a:latin typeface="Times New Roman" pitchFamily="18" charset="0"/>
                <a:cs typeface="Times New Roman" pitchFamily="18" charset="0"/>
              </a:rPr>
              <a:t>Dimitris</a:t>
            </a:r>
            <a:r>
              <a:rPr lang="en-US" sz="1400" b="1" dirty="0" smtClean="0">
                <a:latin typeface="Times New Roman" pitchFamily="18" charset="0"/>
                <a:cs typeface="Times New Roman" pitchFamily="18" charset="0"/>
              </a:rPr>
              <a:t> </a:t>
            </a:r>
            <a:r>
              <a:rPr lang="en-US" sz="1400" b="1" dirty="0" err="1">
                <a:latin typeface="Times New Roman" pitchFamily="18" charset="0"/>
                <a:cs typeface="Times New Roman" pitchFamily="18" charset="0"/>
              </a:rPr>
              <a:t>Kourkoulas</a:t>
            </a:r>
            <a:r>
              <a:rPr lang="en-US" sz="1400" b="1" dirty="0">
                <a:latin typeface="Times New Roman" pitchFamily="18" charset="0"/>
                <a:cs typeface="Times New Roman" pitchFamily="18" charset="0"/>
              </a:rPr>
              <a:t> </a:t>
            </a:r>
            <a:endParaRPr lang="en-US" sz="1400" b="1" dirty="0" smtClean="0">
              <a:latin typeface="Times New Roman" pitchFamily="18" charset="0"/>
              <a:cs typeface="Times New Roman" pitchFamily="18" charset="0"/>
            </a:endParaRPr>
          </a:p>
          <a:p>
            <a:pPr algn="ctr"/>
            <a:r>
              <a:rPr lang="en-US" sz="1400" b="1" dirty="0" smtClean="0">
                <a:latin typeface="Times New Roman" pitchFamily="18" charset="0"/>
                <a:cs typeface="Times New Roman" pitchFamily="18" charset="0"/>
              </a:rPr>
              <a:t>First </a:t>
            </a:r>
            <a:r>
              <a:rPr lang="en-US" sz="1400" b="1" dirty="0">
                <a:latin typeface="Times New Roman" pitchFamily="18" charset="0"/>
                <a:cs typeface="Times New Roman" pitchFamily="18" charset="0"/>
              </a:rPr>
              <a:t>Doctor</a:t>
            </a:r>
            <a:r>
              <a:rPr lang="bg-BG"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Honoris</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Causa</a:t>
            </a:r>
            <a:r>
              <a:rPr lang="en-US" sz="1400" b="1" dirty="0">
                <a:latin typeface="Times New Roman" pitchFamily="18" charset="0"/>
                <a:cs typeface="Times New Roman" pitchFamily="18" charset="0"/>
              </a:rPr>
              <a:t> </a:t>
            </a:r>
            <a:r>
              <a:rPr lang="en-US" sz="1400" b="1" dirty="0" smtClean="0">
                <a:latin typeface="Times New Roman" pitchFamily="18" charset="0"/>
                <a:cs typeface="Times New Roman" pitchFamily="18" charset="0"/>
              </a:rPr>
              <a:t>of VFU</a:t>
            </a:r>
            <a:endParaRPr lang="en-US" sz="1400" b="1" dirty="0">
              <a:latin typeface="Times New Roman" pitchFamily="18" charset="0"/>
              <a:cs typeface="Times New Roman" pitchFamily="18" charset="0"/>
            </a:endParaRPr>
          </a:p>
        </p:txBody>
      </p:sp>
      <p:pic>
        <p:nvPicPr>
          <p:cNvPr id="102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11819" y="695976"/>
            <a:ext cx="1955040" cy="219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9"/>
          <p:cNvSpPr>
            <a:spLocks noChangeArrowheads="1"/>
          </p:cNvSpPr>
          <p:nvPr/>
        </p:nvSpPr>
        <p:spPr bwMode="auto">
          <a:xfrm>
            <a:off x="5211819" y="3117356"/>
            <a:ext cx="21683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u="none" dirty="0">
                <a:latin typeface="Times New Roman" pitchFamily="18" charset="0"/>
                <a:cs typeface="Times New Roman" pitchFamily="18" charset="0"/>
              </a:rPr>
              <a:t>Prof</a:t>
            </a:r>
            <a:r>
              <a:rPr lang="bg-BG" sz="1400" b="1" u="none" dirty="0">
                <a:latin typeface="Times New Roman" pitchFamily="18" charset="0"/>
                <a:cs typeface="Times New Roman" pitchFamily="18" charset="0"/>
              </a:rPr>
              <a:t>. </a:t>
            </a:r>
            <a:r>
              <a:rPr lang="bg-BG" sz="1400" b="1" dirty="0" err="1" smtClean="0">
                <a:latin typeface="Times New Roman" pitchFamily="18" charset="0"/>
                <a:cs typeface="Times New Roman" pitchFamily="18" charset="0"/>
              </a:rPr>
              <a:t>Steve</a:t>
            </a:r>
            <a:r>
              <a:rPr lang="bg-BG" sz="1400" b="1" dirty="0" smtClean="0">
                <a:latin typeface="Times New Roman" pitchFamily="18" charset="0"/>
                <a:cs typeface="Times New Roman" pitchFamily="18" charset="0"/>
              </a:rPr>
              <a:t> </a:t>
            </a:r>
            <a:r>
              <a:rPr lang="bg-BG" sz="1400" b="1" dirty="0" err="1" smtClean="0">
                <a:latin typeface="Times New Roman" pitchFamily="18" charset="0"/>
                <a:cs typeface="Times New Roman" pitchFamily="18" charset="0"/>
              </a:rPr>
              <a:t>Hanke</a:t>
            </a:r>
            <a:r>
              <a:rPr lang="en-US" sz="1400" b="1" u="none" dirty="0" smtClean="0">
                <a:latin typeface="Times New Roman" pitchFamily="18" charset="0"/>
                <a:cs typeface="Times New Roman" pitchFamily="18" charset="0"/>
              </a:rPr>
              <a:t>–</a:t>
            </a:r>
            <a:endParaRPr lang="en-US" sz="1400" b="1" u="none" dirty="0">
              <a:latin typeface="Times New Roman" pitchFamily="18" charset="0"/>
              <a:cs typeface="Times New Roman" pitchFamily="18" charset="0"/>
            </a:endParaRPr>
          </a:p>
          <a:p>
            <a:r>
              <a:rPr lang="en-US" sz="1400" b="1" u="none" dirty="0">
                <a:latin typeface="Times New Roman" pitchFamily="18" charset="0"/>
                <a:cs typeface="Times New Roman" pitchFamily="18" charset="0"/>
              </a:rPr>
              <a:t>Doctor</a:t>
            </a:r>
            <a:r>
              <a:rPr lang="bg-BG" sz="1400" b="1" u="none" dirty="0">
                <a:latin typeface="Times New Roman" pitchFamily="18" charset="0"/>
                <a:cs typeface="Times New Roman" pitchFamily="18" charset="0"/>
              </a:rPr>
              <a:t> </a:t>
            </a:r>
            <a:r>
              <a:rPr lang="en-US" sz="1400" b="1" u="none" dirty="0" err="1">
                <a:latin typeface="Times New Roman" pitchFamily="18" charset="0"/>
                <a:cs typeface="Times New Roman" pitchFamily="18" charset="0"/>
              </a:rPr>
              <a:t>Honoris</a:t>
            </a:r>
            <a:r>
              <a:rPr lang="en-US" sz="1400" b="1" u="none" dirty="0">
                <a:latin typeface="Times New Roman" pitchFamily="18" charset="0"/>
                <a:cs typeface="Times New Roman" pitchFamily="18" charset="0"/>
              </a:rPr>
              <a:t> </a:t>
            </a:r>
            <a:r>
              <a:rPr lang="en-US" sz="1400" b="1" u="none" dirty="0" err="1">
                <a:latin typeface="Times New Roman" pitchFamily="18" charset="0"/>
                <a:cs typeface="Times New Roman" pitchFamily="18" charset="0"/>
              </a:rPr>
              <a:t>Causa</a:t>
            </a:r>
            <a:r>
              <a:rPr lang="en-US" sz="1400" b="1" u="none" dirty="0">
                <a:latin typeface="Times New Roman" pitchFamily="18" charset="0"/>
                <a:cs typeface="Times New Roman" pitchFamily="18" charset="0"/>
              </a:rPr>
              <a:t> </a:t>
            </a:r>
          </a:p>
          <a:p>
            <a:r>
              <a:rPr lang="en-US" sz="1400" b="1" u="none" dirty="0">
                <a:latin typeface="Times New Roman" pitchFamily="18" charset="0"/>
                <a:cs typeface="Times New Roman" pitchFamily="18" charset="0"/>
              </a:rPr>
              <a:t>of VFU</a:t>
            </a:r>
            <a:endParaRPr lang="bg-BG" sz="1400" b="1" u="none"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7268" y="2315409"/>
            <a:ext cx="2073805" cy="1573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9"/>
          <p:cNvSpPr>
            <a:spLocks noChangeArrowheads="1"/>
          </p:cNvSpPr>
          <p:nvPr/>
        </p:nvSpPr>
        <p:spPr bwMode="auto">
          <a:xfrm>
            <a:off x="317268" y="3856636"/>
            <a:ext cx="21683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u="none" dirty="0" err="1" smtClean="0">
                <a:latin typeface="Times New Roman" pitchFamily="18" charset="0"/>
                <a:cs typeface="Times New Roman" pitchFamily="18" charset="0"/>
              </a:rPr>
              <a:t>Plamen</a:t>
            </a:r>
            <a:r>
              <a:rPr lang="en-US" sz="1400" b="1" u="none" dirty="0" smtClean="0">
                <a:latin typeface="Times New Roman" pitchFamily="18" charset="0"/>
                <a:cs typeface="Times New Roman" pitchFamily="18" charset="0"/>
              </a:rPr>
              <a:t> </a:t>
            </a:r>
            <a:r>
              <a:rPr lang="en-US" sz="1400" b="1" u="none" dirty="0" err="1" smtClean="0">
                <a:latin typeface="Times New Roman" pitchFamily="18" charset="0"/>
                <a:cs typeface="Times New Roman" pitchFamily="18" charset="0"/>
              </a:rPr>
              <a:t>Rusev</a:t>
            </a:r>
            <a:r>
              <a:rPr lang="en-US" sz="1400" b="1" u="none" dirty="0" smtClean="0">
                <a:latin typeface="Times New Roman" pitchFamily="18" charset="0"/>
                <a:cs typeface="Times New Roman" pitchFamily="18" charset="0"/>
              </a:rPr>
              <a:t> –</a:t>
            </a:r>
            <a:endParaRPr lang="en-US" sz="1400" b="1" u="none" dirty="0">
              <a:latin typeface="Times New Roman" pitchFamily="18" charset="0"/>
              <a:cs typeface="Times New Roman" pitchFamily="18" charset="0"/>
            </a:endParaRPr>
          </a:p>
          <a:p>
            <a:r>
              <a:rPr lang="en-US" sz="1400" b="1" u="none" dirty="0">
                <a:latin typeface="Times New Roman" pitchFamily="18" charset="0"/>
                <a:cs typeface="Times New Roman" pitchFamily="18" charset="0"/>
              </a:rPr>
              <a:t>Doctor</a:t>
            </a:r>
            <a:r>
              <a:rPr lang="bg-BG" sz="1400" b="1" u="none" dirty="0">
                <a:latin typeface="Times New Roman" pitchFamily="18" charset="0"/>
                <a:cs typeface="Times New Roman" pitchFamily="18" charset="0"/>
              </a:rPr>
              <a:t> </a:t>
            </a:r>
            <a:r>
              <a:rPr lang="en-US" sz="1400" b="1" u="none" dirty="0" err="1">
                <a:latin typeface="Times New Roman" pitchFamily="18" charset="0"/>
                <a:cs typeface="Times New Roman" pitchFamily="18" charset="0"/>
              </a:rPr>
              <a:t>Honoris</a:t>
            </a:r>
            <a:r>
              <a:rPr lang="en-US" sz="1400" b="1" u="none" dirty="0">
                <a:latin typeface="Times New Roman" pitchFamily="18" charset="0"/>
                <a:cs typeface="Times New Roman" pitchFamily="18" charset="0"/>
              </a:rPr>
              <a:t> </a:t>
            </a:r>
            <a:r>
              <a:rPr lang="en-US" sz="1400" b="1" u="none" dirty="0" err="1">
                <a:latin typeface="Times New Roman" pitchFamily="18" charset="0"/>
                <a:cs typeface="Times New Roman" pitchFamily="18" charset="0"/>
              </a:rPr>
              <a:t>Causa</a:t>
            </a:r>
            <a:r>
              <a:rPr lang="en-US" sz="1400" b="1" u="none" dirty="0">
                <a:latin typeface="Times New Roman" pitchFamily="18" charset="0"/>
                <a:cs typeface="Times New Roman" pitchFamily="18" charset="0"/>
              </a:rPr>
              <a:t> </a:t>
            </a:r>
          </a:p>
          <a:p>
            <a:r>
              <a:rPr lang="en-US" sz="1400" b="1" u="none" dirty="0">
                <a:latin typeface="Times New Roman" pitchFamily="18" charset="0"/>
                <a:cs typeface="Times New Roman" pitchFamily="18" charset="0"/>
              </a:rPr>
              <a:t>of VFU</a:t>
            </a:r>
            <a:endParaRPr lang="bg-BG" sz="1400" b="1" u="none" dirty="0">
              <a:latin typeface="Times New Roman" pitchFamily="18" charset="0"/>
              <a:cs typeface="Times New Roman" pitchFamily="18" charset="0"/>
            </a:endParaRPr>
          </a:p>
        </p:txBody>
      </p:sp>
      <p:pic>
        <p:nvPicPr>
          <p:cNvPr id="3"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54562" y="2789601"/>
            <a:ext cx="2073275" cy="183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4654775" y="4632919"/>
            <a:ext cx="1752017" cy="738664"/>
          </a:xfrm>
          <a:prstGeom prst="rect">
            <a:avLst/>
          </a:prstGeom>
          <a:noFill/>
        </p:spPr>
        <p:txBody>
          <a:bodyPr wrap="square" rtlCol="0">
            <a:spAutoFit/>
          </a:bodyPr>
          <a:lstStyle/>
          <a:p>
            <a:r>
              <a:rPr lang="en-US" sz="1400" b="1" smtClean="0">
                <a:latin typeface="Times New Roman" pitchFamily="18" charset="0"/>
                <a:cs typeface="Times New Roman" pitchFamily="18" charset="0"/>
              </a:rPr>
              <a:t>Al.A</a:t>
            </a:r>
            <a:r>
              <a:rPr lang="en-US" sz="1400" b="1" dirty="0" smtClean="0">
                <a:latin typeface="Times New Roman" pitchFamily="18" charset="0"/>
                <a:cs typeface="Times New Roman" pitchFamily="18" charset="0"/>
              </a:rPr>
              <a:t>. </a:t>
            </a:r>
            <a:r>
              <a:rPr lang="en-US" sz="1400" b="1" dirty="0" err="1" smtClean="0">
                <a:latin typeface="Times New Roman" pitchFamily="18" charset="0"/>
                <a:cs typeface="Times New Roman" pitchFamily="18" charset="0"/>
              </a:rPr>
              <a:t>Gromiko</a:t>
            </a:r>
            <a:endParaRPr lang="en-US" sz="1400" b="1" dirty="0">
              <a:latin typeface="Times New Roman" pitchFamily="18" charset="0"/>
              <a:cs typeface="Times New Roman" pitchFamily="18" charset="0"/>
            </a:endParaRPr>
          </a:p>
          <a:p>
            <a:r>
              <a:rPr lang="en-US" sz="1400" b="1" dirty="0">
                <a:latin typeface="Times New Roman" pitchFamily="18" charset="0"/>
                <a:cs typeface="Times New Roman" pitchFamily="18" charset="0"/>
              </a:rPr>
              <a:t>Honorary Professor of </a:t>
            </a:r>
            <a:r>
              <a:rPr lang="en-US" sz="1400" b="1" dirty="0" smtClean="0">
                <a:latin typeface="Times New Roman" pitchFamily="18" charset="0"/>
                <a:cs typeface="Times New Roman" pitchFamily="18" charset="0"/>
              </a:rPr>
              <a:t>VFU</a:t>
            </a:r>
            <a:endParaRPr lang="ru-RU" sz="1400" b="1" dirty="0">
              <a:latin typeface="Times New Roman" pitchFamily="18" charset="0"/>
              <a:cs typeface="Times New Roman" pitchFamily="18" charset="0"/>
            </a:endParaRPr>
          </a:p>
        </p:txBody>
      </p:sp>
    </p:spTree>
    <p:extLst>
      <p:ext uri="{BB962C8B-B14F-4D97-AF65-F5344CB8AC3E}">
        <p14:creationId xmlns:p14="http://schemas.microsoft.com/office/powerpoint/2010/main" val="2716182994"/>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31398" y="73025"/>
            <a:ext cx="8211109" cy="6845668"/>
            <a:chOff x="533400" y="0"/>
            <a:chExt cx="8358967" cy="6845668"/>
          </a:xfrm>
        </p:grpSpPr>
        <p:sp>
          <p:nvSpPr>
            <p:cNvPr id="5" name="Rectangle 4"/>
            <p:cNvSpPr/>
            <p:nvPr/>
          </p:nvSpPr>
          <p:spPr>
            <a:xfrm>
              <a:off x="1090614" y="660400"/>
              <a:ext cx="7391400" cy="129540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p:cNvSpPr txBox="1"/>
            <p:nvPr/>
          </p:nvSpPr>
          <p:spPr>
            <a:xfrm>
              <a:off x="3781232" y="0"/>
              <a:ext cx="1943100" cy="338554"/>
            </a:xfrm>
            <a:prstGeom prst="rect">
              <a:avLst/>
            </a:prstGeom>
            <a:noFill/>
          </p:spPr>
          <p:txBody>
            <a:bodyPr wrap="square" rtlCol="0">
              <a:spAutoFit/>
            </a:bodyPr>
            <a:lstStyle/>
            <a:p>
              <a:endParaRPr lang="en-US" sz="1600" b="1" dirty="0">
                <a:effectLst>
                  <a:outerShdw blurRad="38100" dist="38100" dir="2700000" algn="tl">
                    <a:srgbClr val="000000">
                      <a:alpha val="43137"/>
                    </a:srgbClr>
                  </a:outerShdw>
                </a:effectLst>
              </a:endParaRPr>
            </a:p>
          </p:txBody>
        </p:sp>
        <p:sp>
          <p:nvSpPr>
            <p:cNvPr id="7" name="Rectangle 6"/>
            <p:cNvSpPr/>
            <p:nvPr/>
          </p:nvSpPr>
          <p:spPr>
            <a:xfrm>
              <a:off x="3124201" y="579013"/>
              <a:ext cx="3413175" cy="458514"/>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smtClean="0">
                  <a:solidFill>
                    <a:schemeClr val="tx1"/>
                  </a:solidFill>
                </a:rPr>
                <a:t>PRESIDENT OF VFU</a:t>
              </a:r>
            </a:p>
            <a:p>
              <a:pPr algn="ctr"/>
              <a:r>
                <a:rPr lang="en-US" sz="1400" b="1" dirty="0" smtClean="0">
                  <a:solidFill>
                    <a:schemeClr val="tx1"/>
                  </a:solidFill>
                </a:rPr>
                <a:t>Chair of the board of Trustees</a:t>
              </a:r>
              <a:endParaRPr lang="en-US" sz="1400" b="1" dirty="0">
                <a:solidFill>
                  <a:schemeClr val="tx1"/>
                </a:solidFill>
              </a:endParaRPr>
            </a:p>
          </p:txBody>
        </p:sp>
        <p:sp>
          <p:nvSpPr>
            <p:cNvPr id="8" name="Rectangle 7"/>
            <p:cNvSpPr/>
            <p:nvPr/>
          </p:nvSpPr>
          <p:spPr>
            <a:xfrm>
              <a:off x="3496646" y="1390109"/>
              <a:ext cx="2379306" cy="403711"/>
            </a:xfrm>
            <a:prstGeom prst="rect">
              <a:avLst/>
            </a:prstGeom>
            <a:ln/>
            <a:effectLst>
              <a:innerShdw blurRad="63500" dist="50800" dir="2700000">
                <a:prstClr val="black">
                  <a:alpha val="50000"/>
                </a:prstClr>
              </a:inn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smtClean="0">
                  <a:solidFill>
                    <a:schemeClr val="tx1"/>
                  </a:solidFill>
                </a:rPr>
                <a:t>VICE PRESIDENT</a:t>
              </a:r>
              <a:endParaRPr lang="en-US" sz="1400" b="1" dirty="0">
                <a:solidFill>
                  <a:schemeClr val="tx1"/>
                </a:solidFill>
              </a:endParaRPr>
            </a:p>
          </p:txBody>
        </p:sp>
        <p:sp>
          <p:nvSpPr>
            <p:cNvPr id="10" name="Rectangle 9"/>
            <p:cNvSpPr/>
            <p:nvPr/>
          </p:nvSpPr>
          <p:spPr>
            <a:xfrm>
              <a:off x="3390900" y="2438400"/>
              <a:ext cx="2590800" cy="338435"/>
            </a:xfrm>
            <a:prstGeom prst="rect">
              <a:avLst/>
            </a:prstGeom>
            <a:ln/>
            <a:effectLst>
              <a:innerShdw blurRad="63500" dist="50800" dir="2700000">
                <a:prstClr val="black">
                  <a:alpha val="50000"/>
                </a:prstClr>
              </a:inn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a:solidFill>
                    <a:schemeClr val="tx1"/>
                  </a:solidFill>
                </a:rPr>
                <a:t>ACADEMIC COUNCIL</a:t>
              </a:r>
            </a:p>
          </p:txBody>
        </p:sp>
        <p:sp>
          <p:nvSpPr>
            <p:cNvPr id="11" name="Rectangle 10"/>
            <p:cNvSpPr/>
            <p:nvPr/>
          </p:nvSpPr>
          <p:spPr>
            <a:xfrm>
              <a:off x="3390900" y="2954462"/>
              <a:ext cx="2590800" cy="299715"/>
            </a:xfrm>
            <a:prstGeom prst="rect">
              <a:avLst/>
            </a:prstGeom>
            <a:ln/>
            <a:effectLst>
              <a:innerShdw blurRad="63500" dist="50800" dir="2700000">
                <a:prstClr val="black">
                  <a:alpha val="50000"/>
                </a:prstClr>
              </a:inn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smtClean="0">
                  <a:solidFill>
                    <a:schemeClr val="tx1"/>
                  </a:solidFill>
                </a:rPr>
                <a:t>RECTOR</a:t>
              </a:r>
              <a:endParaRPr lang="en-US" sz="1400" b="1" dirty="0">
                <a:solidFill>
                  <a:schemeClr val="tx1"/>
                </a:solidFill>
              </a:endParaRPr>
            </a:p>
          </p:txBody>
        </p:sp>
        <p:sp>
          <p:nvSpPr>
            <p:cNvPr id="12" name="Rectangle 11"/>
            <p:cNvSpPr/>
            <p:nvPr/>
          </p:nvSpPr>
          <p:spPr>
            <a:xfrm>
              <a:off x="533400" y="2954462"/>
              <a:ext cx="2590800" cy="299715"/>
            </a:xfrm>
            <a:prstGeom prst="rect">
              <a:avLst/>
            </a:prstGeom>
            <a:ln/>
            <a:effectLst>
              <a:innerShdw blurRad="63500" dist="50800" dir="2700000">
                <a:prstClr val="black">
                  <a:alpha val="50000"/>
                </a:prstClr>
              </a:inn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a:solidFill>
                    <a:schemeClr val="tx1"/>
                  </a:solidFill>
                </a:rPr>
                <a:t>ACADEMIC BOARD</a:t>
              </a:r>
            </a:p>
          </p:txBody>
        </p:sp>
        <p:sp>
          <p:nvSpPr>
            <p:cNvPr id="13" name="Rectangle 12"/>
            <p:cNvSpPr/>
            <p:nvPr/>
          </p:nvSpPr>
          <p:spPr>
            <a:xfrm>
              <a:off x="533400" y="3492669"/>
              <a:ext cx="1981200" cy="318700"/>
            </a:xfrm>
            <a:prstGeom prst="rect">
              <a:avLst/>
            </a:prstGeom>
            <a:ln/>
            <a:effectLst>
              <a:innerShdw blurRad="63500" dist="50800" dir="2700000">
                <a:prstClr val="black">
                  <a:alpha val="50000"/>
                </a:prstClr>
              </a:inn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smtClean="0">
                  <a:solidFill>
                    <a:schemeClr val="tx1"/>
                  </a:solidFill>
                </a:rPr>
                <a:t>VICE-RECTOR</a:t>
              </a:r>
              <a:endParaRPr lang="en-US" sz="1400" b="1" dirty="0">
                <a:solidFill>
                  <a:schemeClr val="tx1"/>
                </a:solidFill>
              </a:endParaRPr>
            </a:p>
          </p:txBody>
        </p:sp>
        <p:sp>
          <p:nvSpPr>
            <p:cNvPr id="14" name="Rectangle 13"/>
            <p:cNvSpPr/>
            <p:nvPr/>
          </p:nvSpPr>
          <p:spPr>
            <a:xfrm>
              <a:off x="613194" y="4133754"/>
              <a:ext cx="8279173" cy="2711914"/>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a:p>
          </p:txBody>
        </p:sp>
        <p:sp>
          <p:nvSpPr>
            <p:cNvPr id="15" name="TextBox 14"/>
            <p:cNvSpPr txBox="1"/>
            <p:nvPr/>
          </p:nvSpPr>
          <p:spPr>
            <a:xfrm>
              <a:off x="3390900" y="3812559"/>
              <a:ext cx="2590800" cy="307777"/>
            </a:xfrm>
            <a:prstGeom prst="rect">
              <a:avLst/>
            </a:prstGeom>
            <a:noFill/>
          </p:spPr>
          <p:txBody>
            <a:bodyPr wrap="square" rtlCol="0">
              <a:spAutoFit/>
            </a:bodyPr>
            <a:lstStyle/>
            <a:p>
              <a:pPr algn="ctr"/>
              <a:r>
                <a:rPr lang="en-US" sz="1400" b="1" dirty="0" smtClean="0"/>
                <a:t>FACULTIES</a:t>
              </a:r>
              <a:endParaRPr lang="en-US" sz="1400" b="1" dirty="0"/>
            </a:p>
          </p:txBody>
        </p:sp>
        <p:sp>
          <p:nvSpPr>
            <p:cNvPr id="16" name="Rectangle 15"/>
            <p:cNvSpPr/>
            <p:nvPr/>
          </p:nvSpPr>
          <p:spPr>
            <a:xfrm>
              <a:off x="704848" y="4223976"/>
              <a:ext cx="1906438" cy="800252"/>
            </a:xfrm>
            <a:prstGeom prst="rect">
              <a:avLst/>
            </a:prstGeom>
            <a:ln/>
            <a:effectLst>
              <a:innerShdw blurRad="63500" dist="50800" dir="2700000">
                <a:prstClr val="black">
                  <a:alpha val="50000"/>
                </a:prstClr>
              </a:inn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b="1" dirty="0" smtClean="0"/>
                <a:t>International Economics and Administration</a:t>
              </a:r>
              <a:endParaRPr lang="en-US" sz="1400" b="1" dirty="0"/>
            </a:p>
          </p:txBody>
        </p:sp>
        <p:sp>
          <p:nvSpPr>
            <p:cNvPr id="17" name="Rectangle 16"/>
            <p:cNvSpPr/>
            <p:nvPr/>
          </p:nvSpPr>
          <p:spPr>
            <a:xfrm>
              <a:off x="2767287" y="4221011"/>
              <a:ext cx="1906438" cy="800252"/>
            </a:xfrm>
            <a:prstGeom prst="rect">
              <a:avLst/>
            </a:prstGeom>
            <a:ln/>
            <a:effectLst>
              <a:innerShdw blurRad="63500" dist="50800" dir="2700000">
                <a:prstClr val="black">
                  <a:alpha val="50000"/>
                </a:prstClr>
              </a:inn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b="1" dirty="0" smtClean="0"/>
                <a:t>Faculty of Law</a:t>
              </a:r>
              <a:endParaRPr lang="en-US" sz="1400" b="1" dirty="0"/>
            </a:p>
          </p:txBody>
        </p:sp>
        <p:sp>
          <p:nvSpPr>
            <p:cNvPr id="18" name="Rectangle 17"/>
            <p:cNvSpPr/>
            <p:nvPr/>
          </p:nvSpPr>
          <p:spPr>
            <a:xfrm>
              <a:off x="4781177" y="4236074"/>
              <a:ext cx="1906438" cy="800252"/>
            </a:xfrm>
            <a:prstGeom prst="rect">
              <a:avLst/>
            </a:prstGeom>
            <a:ln/>
            <a:effectLst>
              <a:innerShdw blurRad="63500" dist="50800" dir="2700000">
                <a:prstClr val="black">
                  <a:alpha val="50000"/>
                </a:prstClr>
              </a:inn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b="1" dirty="0" smtClean="0"/>
                <a:t>Faculty of Architecture</a:t>
              </a:r>
              <a:endParaRPr lang="en-US" sz="1400" b="1" dirty="0"/>
            </a:p>
          </p:txBody>
        </p:sp>
        <p:sp>
          <p:nvSpPr>
            <p:cNvPr id="19" name="Rectangle 18"/>
            <p:cNvSpPr/>
            <p:nvPr/>
          </p:nvSpPr>
          <p:spPr>
            <a:xfrm>
              <a:off x="6997241" y="4069885"/>
              <a:ext cx="1870713" cy="426961"/>
            </a:xfrm>
            <a:prstGeom prst="rect">
              <a:avLst/>
            </a:prstGeom>
            <a:ln/>
            <a:effectLst>
              <a:innerShdw blurRad="63500" dist="50800" dir="2700000">
                <a:prstClr val="black">
                  <a:alpha val="50000"/>
                </a:prstClr>
              </a:inn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dirty="0" smtClean="0"/>
                <a:t>Technology Institute</a:t>
              </a:r>
              <a:endParaRPr lang="en-US" sz="1200" b="1" dirty="0"/>
            </a:p>
          </p:txBody>
        </p:sp>
        <p:sp>
          <p:nvSpPr>
            <p:cNvPr id="20" name="Rectangle 19"/>
            <p:cNvSpPr/>
            <p:nvPr/>
          </p:nvSpPr>
          <p:spPr>
            <a:xfrm>
              <a:off x="6997242" y="4562475"/>
              <a:ext cx="1889332" cy="460917"/>
            </a:xfrm>
            <a:prstGeom prst="rect">
              <a:avLst/>
            </a:prstGeom>
            <a:ln/>
            <a:effectLst>
              <a:innerShdw blurRad="63500" dist="50800" dir="2700000">
                <a:prstClr val="black">
                  <a:alpha val="50000"/>
                </a:prstClr>
              </a:inn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dirty="0" smtClean="0"/>
                <a:t>Foreign Language Teaching Department</a:t>
              </a:r>
              <a:endParaRPr lang="en-US" sz="1200" b="1" dirty="0"/>
            </a:p>
          </p:txBody>
        </p:sp>
        <p:sp>
          <p:nvSpPr>
            <p:cNvPr id="21" name="Rectangle 20"/>
            <p:cNvSpPr/>
            <p:nvPr/>
          </p:nvSpPr>
          <p:spPr>
            <a:xfrm>
              <a:off x="6978624" y="5114296"/>
              <a:ext cx="1899815" cy="406811"/>
            </a:xfrm>
            <a:prstGeom prst="rect">
              <a:avLst/>
            </a:prstGeom>
            <a:ln/>
            <a:effectLst>
              <a:innerShdw blurRad="63500" dist="50800" dir="2700000">
                <a:prstClr val="black">
                  <a:alpha val="50000"/>
                </a:prstClr>
              </a:inn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dirty="0" err="1" smtClean="0"/>
                <a:t>Smolyan</a:t>
              </a:r>
              <a:r>
                <a:rPr lang="en-US" sz="1200" b="1" dirty="0" smtClean="0"/>
                <a:t> Branch</a:t>
              </a:r>
              <a:endParaRPr lang="en-US" sz="1200" b="1" dirty="0"/>
            </a:p>
          </p:txBody>
        </p:sp>
        <p:sp>
          <p:nvSpPr>
            <p:cNvPr id="22" name="Rectangle 21"/>
            <p:cNvSpPr/>
            <p:nvPr/>
          </p:nvSpPr>
          <p:spPr>
            <a:xfrm>
              <a:off x="2628900" y="3498355"/>
              <a:ext cx="1981200" cy="318700"/>
            </a:xfrm>
            <a:prstGeom prst="rect">
              <a:avLst/>
            </a:prstGeom>
            <a:ln/>
            <a:effectLst>
              <a:innerShdw blurRad="63500" dist="50800" dir="2700000">
                <a:prstClr val="black">
                  <a:alpha val="50000"/>
                </a:prstClr>
              </a:inn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400" b="1" dirty="0">
                <a:solidFill>
                  <a:schemeClr val="tx1"/>
                </a:solidFill>
              </a:endParaRPr>
            </a:p>
          </p:txBody>
        </p:sp>
        <p:sp>
          <p:nvSpPr>
            <p:cNvPr id="23" name="Rectangle 22"/>
            <p:cNvSpPr/>
            <p:nvPr/>
          </p:nvSpPr>
          <p:spPr>
            <a:xfrm>
              <a:off x="4746682" y="3506794"/>
              <a:ext cx="1981200" cy="318700"/>
            </a:xfrm>
            <a:prstGeom prst="rect">
              <a:avLst/>
            </a:prstGeom>
            <a:ln/>
            <a:effectLst>
              <a:innerShdw blurRad="63500" dist="50800" dir="2700000">
                <a:prstClr val="black">
                  <a:alpha val="50000"/>
                </a:prstClr>
              </a:inn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smtClean="0">
                  <a:solidFill>
                    <a:schemeClr val="tx1"/>
                  </a:solidFill>
                </a:rPr>
                <a:t>VICE-RECTOR</a:t>
              </a:r>
              <a:endParaRPr lang="en-US" sz="1400" b="1" dirty="0">
                <a:solidFill>
                  <a:schemeClr val="tx1"/>
                </a:solidFill>
              </a:endParaRPr>
            </a:p>
          </p:txBody>
        </p:sp>
        <p:sp>
          <p:nvSpPr>
            <p:cNvPr id="24" name="Rectangle 23"/>
            <p:cNvSpPr/>
            <p:nvPr/>
          </p:nvSpPr>
          <p:spPr>
            <a:xfrm>
              <a:off x="6858000" y="3505200"/>
              <a:ext cx="1981200" cy="318700"/>
            </a:xfrm>
            <a:prstGeom prst="rect">
              <a:avLst/>
            </a:prstGeom>
            <a:ln/>
            <a:effectLst>
              <a:innerShdw blurRad="63500" dist="50800" dir="2700000">
                <a:prstClr val="black">
                  <a:alpha val="50000"/>
                </a:prstClr>
              </a:inn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smtClean="0">
                  <a:solidFill>
                    <a:schemeClr val="tx1"/>
                  </a:solidFill>
                </a:rPr>
                <a:t>ASSISTANT RECTOR</a:t>
              </a:r>
              <a:endParaRPr lang="en-US" sz="1400" b="1" dirty="0">
                <a:solidFill>
                  <a:schemeClr val="tx1"/>
                </a:solidFill>
              </a:endParaRPr>
            </a:p>
          </p:txBody>
        </p:sp>
        <p:cxnSp>
          <p:nvCxnSpPr>
            <p:cNvPr id="25" name="Straight Arrow Connector 24"/>
            <p:cNvCxnSpPr/>
            <p:nvPr/>
          </p:nvCxnSpPr>
          <p:spPr>
            <a:xfrm flipH="1">
              <a:off x="4636102" y="1866900"/>
              <a:ext cx="12098" cy="571500"/>
            </a:xfrm>
            <a:prstGeom prst="straightConnector1">
              <a:avLst/>
            </a:prstGeom>
            <a:ln w="19050">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26" name="Straight Arrow Connector 25"/>
            <p:cNvCxnSpPr/>
            <p:nvPr/>
          </p:nvCxnSpPr>
          <p:spPr>
            <a:xfrm>
              <a:off x="4636102" y="2776835"/>
              <a:ext cx="0" cy="152400"/>
            </a:xfrm>
            <a:prstGeom prst="straightConnector1">
              <a:avLst/>
            </a:prstGeom>
            <a:ln w="19050">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27" name="Straight Arrow Connector 26"/>
            <p:cNvCxnSpPr/>
            <p:nvPr/>
          </p:nvCxnSpPr>
          <p:spPr>
            <a:xfrm flipH="1">
              <a:off x="3124200" y="3100289"/>
              <a:ext cx="266700" cy="0"/>
            </a:xfrm>
            <a:prstGeom prst="straightConnector1">
              <a:avLst/>
            </a:prstGeom>
            <a:ln w="19050">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flipH="1">
              <a:off x="1562102" y="3395261"/>
              <a:ext cx="6312918" cy="5164"/>
            </a:xfrm>
            <a:prstGeom prst="line">
              <a:avLst/>
            </a:prstGeom>
            <a:ln w="22225">
              <a:solidFill>
                <a:schemeClr val="tx1"/>
              </a:solidFill>
              <a:prstDash val="solid"/>
            </a:ln>
          </p:spPr>
          <p:style>
            <a:lnRef idx="3">
              <a:schemeClr val="accent6"/>
            </a:lnRef>
            <a:fillRef idx="0">
              <a:schemeClr val="accent6"/>
            </a:fillRef>
            <a:effectRef idx="2">
              <a:schemeClr val="accent6"/>
            </a:effectRef>
            <a:fontRef idx="minor">
              <a:schemeClr val="tx1"/>
            </a:fontRef>
          </p:style>
        </p:cxnSp>
        <p:cxnSp>
          <p:nvCxnSpPr>
            <p:cNvPr id="29" name="Straight Arrow Connector 28"/>
            <p:cNvCxnSpPr/>
            <p:nvPr/>
          </p:nvCxnSpPr>
          <p:spPr>
            <a:xfrm>
              <a:off x="4638675" y="3248025"/>
              <a:ext cx="0" cy="152400"/>
            </a:xfrm>
            <a:prstGeom prst="straightConnector1">
              <a:avLst/>
            </a:prstGeom>
            <a:ln w="19050">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30" name="Straight Arrow Connector 29"/>
            <p:cNvCxnSpPr/>
            <p:nvPr/>
          </p:nvCxnSpPr>
          <p:spPr>
            <a:xfrm>
              <a:off x="1571445" y="3409950"/>
              <a:ext cx="0" cy="15240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31" name="Straight Arrow Connector 30"/>
            <p:cNvCxnSpPr/>
            <p:nvPr/>
          </p:nvCxnSpPr>
          <p:spPr>
            <a:xfrm>
              <a:off x="3641725" y="3413491"/>
              <a:ext cx="0" cy="152400"/>
            </a:xfrm>
            <a:prstGeom prst="straightConnector1">
              <a:avLst/>
            </a:prstGeom>
            <a:ln w="19050">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32" name="Straight Arrow Connector 31"/>
            <p:cNvCxnSpPr/>
            <p:nvPr/>
          </p:nvCxnSpPr>
          <p:spPr>
            <a:xfrm>
              <a:off x="5796948" y="3409950"/>
              <a:ext cx="0" cy="152400"/>
            </a:xfrm>
            <a:prstGeom prst="straightConnector1">
              <a:avLst/>
            </a:prstGeom>
            <a:ln w="19050">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33" name="Straight Arrow Connector 32"/>
            <p:cNvCxnSpPr/>
            <p:nvPr/>
          </p:nvCxnSpPr>
          <p:spPr>
            <a:xfrm>
              <a:off x="7875020" y="3413294"/>
              <a:ext cx="0" cy="152400"/>
            </a:xfrm>
            <a:prstGeom prst="straightConnector1">
              <a:avLst/>
            </a:prstGeom>
            <a:ln w="19050">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34" name="Straight Arrow Connector 33"/>
            <p:cNvCxnSpPr/>
            <p:nvPr/>
          </p:nvCxnSpPr>
          <p:spPr>
            <a:xfrm>
              <a:off x="1562100" y="3797468"/>
              <a:ext cx="0" cy="258516"/>
            </a:xfrm>
            <a:prstGeom prst="straightConnector1">
              <a:avLst/>
            </a:prstGeom>
            <a:ln w="19050">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35" name="Straight Arrow Connector 34"/>
            <p:cNvCxnSpPr/>
            <p:nvPr/>
          </p:nvCxnSpPr>
          <p:spPr>
            <a:xfrm>
              <a:off x="3641725" y="3811369"/>
              <a:ext cx="0" cy="258516"/>
            </a:xfrm>
            <a:prstGeom prst="straightConnector1">
              <a:avLst/>
            </a:prstGeom>
            <a:ln w="19050">
              <a:solidFill>
                <a:schemeClr val="tx1"/>
              </a:solidFill>
              <a:tailEnd type="arrow"/>
            </a:ln>
          </p:spPr>
          <p:style>
            <a:lnRef idx="3">
              <a:schemeClr val="accent6"/>
            </a:lnRef>
            <a:fillRef idx="0">
              <a:schemeClr val="accent6"/>
            </a:fillRef>
            <a:effectRef idx="2">
              <a:schemeClr val="accent6"/>
            </a:effectRef>
            <a:fontRef idx="minor">
              <a:schemeClr val="tx1"/>
            </a:fontRef>
          </p:style>
        </p:cxnSp>
        <p:sp>
          <p:nvSpPr>
            <p:cNvPr id="36" name="Rectangle 35"/>
            <p:cNvSpPr/>
            <p:nvPr/>
          </p:nvSpPr>
          <p:spPr>
            <a:xfrm>
              <a:off x="704848" y="5118452"/>
              <a:ext cx="1896008" cy="42034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Department of Computer </a:t>
              </a:r>
              <a:r>
                <a:rPr lang="en-US" sz="1200" b="1" dirty="0" smtClean="0">
                  <a:solidFill>
                    <a:schemeClr val="tx1"/>
                  </a:solidFill>
                </a:rPr>
                <a:t>Science</a:t>
              </a:r>
              <a:endParaRPr lang="en-US" sz="1200" b="1" dirty="0">
                <a:solidFill>
                  <a:schemeClr val="tx1"/>
                </a:solidFill>
              </a:endParaRPr>
            </a:p>
          </p:txBody>
        </p:sp>
        <p:cxnSp>
          <p:nvCxnSpPr>
            <p:cNvPr id="37" name="Straight Arrow Connector 36"/>
            <p:cNvCxnSpPr/>
            <p:nvPr/>
          </p:nvCxnSpPr>
          <p:spPr>
            <a:xfrm flipH="1">
              <a:off x="6758678" y="4343400"/>
              <a:ext cx="209178" cy="0"/>
            </a:xfrm>
            <a:prstGeom prst="straightConnector1">
              <a:avLst/>
            </a:prstGeom>
            <a:ln w="19050">
              <a:solidFill>
                <a:schemeClr val="tx1"/>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38" name="Straight Arrow Connector 37"/>
            <p:cNvCxnSpPr/>
            <p:nvPr/>
          </p:nvCxnSpPr>
          <p:spPr>
            <a:xfrm flipH="1">
              <a:off x="6769446" y="4792933"/>
              <a:ext cx="209178" cy="0"/>
            </a:xfrm>
            <a:prstGeom prst="straightConnector1">
              <a:avLst/>
            </a:prstGeom>
            <a:ln w="19050">
              <a:solidFill>
                <a:schemeClr val="tx1"/>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39" name="Straight Arrow Connector 38"/>
            <p:cNvCxnSpPr/>
            <p:nvPr/>
          </p:nvCxnSpPr>
          <p:spPr>
            <a:xfrm flipH="1">
              <a:off x="6727882" y="6045776"/>
              <a:ext cx="209178" cy="0"/>
            </a:xfrm>
            <a:prstGeom prst="straightConnector1">
              <a:avLst/>
            </a:prstGeom>
            <a:ln w="19050">
              <a:solidFill>
                <a:schemeClr val="tx1"/>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40" name="Straight Arrow Connector 39"/>
            <p:cNvCxnSpPr/>
            <p:nvPr/>
          </p:nvCxnSpPr>
          <p:spPr>
            <a:xfrm>
              <a:off x="5791806" y="3810000"/>
              <a:ext cx="0" cy="258516"/>
            </a:xfrm>
            <a:prstGeom prst="straightConnector1">
              <a:avLst/>
            </a:prstGeom>
            <a:ln w="19050">
              <a:solidFill>
                <a:schemeClr val="tx1"/>
              </a:solidFill>
              <a:tailEnd type="arrow"/>
            </a:ln>
          </p:spPr>
          <p:style>
            <a:lnRef idx="3">
              <a:schemeClr val="accent6"/>
            </a:lnRef>
            <a:fillRef idx="0">
              <a:schemeClr val="accent6"/>
            </a:fillRef>
            <a:effectRef idx="2">
              <a:schemeClr val="accent6"/>
            </a:effectRef>
            <a:fontRef idx="minor">
              <a:schemeClr val="tx1"/>
            </a:fontRef>
          </p:style>
        </p:cxnSp>
        <p:sp>
          <p:nvSpPr>
            <p:cNvPr id="41" name="Rectangle 40"/>
            <p:cNvSpPr/>
            <p:nvPr/>
          </p:nvSpPr>
          <p:spPr>
            <a:xfrm>
              <a:off x="2743200" y="5261324"/>
              <a:ext cx="1896008" cy="42034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Department of Legal Sciences</a:t>
              </a:r>
              <a:endParaRPr lang="en-US" sz="1200" b="1" dirty="0">
                <a:solidFill>
                  <a:schemeClr val="tx1"/>
                </a:solidFill>
              </a:endParaRPr>
            </a:p>
          </p:txBody>
        </p:sp>
        <p:sp>
          <p:nvSpPr>
            <p:cNvPr id="42" name="Rectangle 41"/>
            <p:cNvSpPr/>
            <p:nvPr/>
          </p:nvSpPr>
          <p:spPr>
            <a:xfrm>
              <a:off x="4718561" y="5279540"/>
              <a:ext cx="2009321" cy="42034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Department of Architecture and Urban Studies</a:t>
              </a:r>
              <a:endParaRPr lang="en-US" sz="1200" b="1" dirty="0">
                <a:solidFill>
                  <a:schemeClr val="tx1"/>
                </a:solidFill>
              </a:endParaRPr>
            </a:p>
          </p:txBody>
        </p:sp>
        <p:sp>
          <p:nvSpPr>
            <p:cNvPr id="43" name="Rectangle 42"/>
            <p:cNvSpPr/>
            <p:nvPr/>
          </p:nvSpPr>
          <p:spPr>
            <a:xfrm>
              <a:off x="667482" y="5580023"/>
              <a:ext cx="1896008" cy="772615"/>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Department of Administration, Management and Political Science</a:t>
              </a:r>
              <a:endParaRPr lang="en-US" sz="1200" b="1" dirty="0">
                <a:solidFill>
                  <a:schemeClr val="tx1"/>
                </a:solidFill>
              </a:endParaRPr>
            </a:p>
          </p:txBody>
        </p:sp>
        <p:sp>
          <p:nvSpPr>
            <p:cNvPr id="44" name="Rectangle 43"/>
            <p:cNvSpPr/>
            <p:nvPr/>
          </p:nvSpPr>
          <p:spPr>
            <a:xfrm>
              <a:off x="2775039" y="6278569"/>
              <a:ext cx="1896008" cy="511965"/>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Department of Security and Safety</a:t>
              </a:r>
              <a:endParaRPr lang="en-US" sz="1200" b="1" dirty="0">
                <a:solidFill>
                  <a:schemeClr val="tx1"/>
                </a:solidFill>
              </a:endParaRPr>
            </a:p>
          </p:txBody>
        </p:sp>
        <p:sp>
          <p:nvSpPr>
            <p:cNvPr id="45" name="Rectangle 44"/>
            <p:cNvSpPr/>
            <p:nvPr/>
          </p:nvSpPr>
          <p:spPr>
            <a:xfrm>
              <a:off x="4796369" y="5830850"/>
              <a:ext cx="1896008" cy="49374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Construction of Buildings and  Facilities Department</a:t>
              </a:r>
              <a:endParaRPr lang="en-US" sz="1200" b="1" dirty="0">
                <a:solidFill>
                  <a:schemeClr val="tx1"/>
                </a:solidFill>
              </a:endParaRPr>
            </a:p>
          </p:txBody>
        </p:sp>
        <p:sp>
          <p:nvSpPr>
            <p:cNvPr id="46" name="Rectangle 45"/>
            <p:cNvSpPr/>
            <p:nvPr/>
          </p:nvSpPr>
          <p:spPr>
            <a:xfrm>
              <a:off x="2754623" y="5803101"/>
              <a:ext cx="1873161" cy="37458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Department of Psychology</a:t>
              </a:r>
              <a:endParaRPr lang="en-US" sz="1200" b="1" dirty="0">
                <a:solidFill>
                  <a:schemeClr val="tx1"/>
                </a:solidFill>
              </a:endParaRPr>
            </a:p>
          </p:txBody>
        </p:sp>
        <p:sp>
          <p:nvSpPr>
            <p:cNvPr id="47" name="Rectangle 46"/>
            <p:cNvSpPr/>
            <p:nvPr/>
          </p:nvSpPr>
          <p:spPr>
            <a:xfrm>
              <a:off x="4814347" y="6428601"/>
              <a:ext cx="1896008" cy="27699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Department of Arts</a:t>
              </a:r>
              <a:endParaRPr lang="en-US" sz="1200" b="1" dirty="0">
                <a:solidFill>
                  <a:schemeClr val="tx1"/>
                </a:solidFill>
              </a:endParaRPr>
            </a:p>
          </p:txBody>
        </p:sp>
      </p:grpSp>
      <p:cxnSp>
        <p:nvCxnSpPr>
          <p:cNvPr id="48" name="Elbow Connector 47"/>
          <p:cNvCxnSpPr>
            <a:endCxn id="8" idx="0"/>
          </p:cNvCxnSpPr>
          <p:nvPr/>
        </p:nvCxnSpPr>
        <p:spPr>
          <a:xfrm rot="16200000" flipH="1">
            <a:off x="4545190" y="1297485"/>
            <a:ext cx="328063" cy="3233"/>
          </a:xfrm>
          <a:prstGeom prst="bent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sp>
        <p:nvSpPr>
          <p:cNvPr id="50" name="Rectangle 49"/>
          <p:cNvSpPr/>
          <p:nvPr/>
        </p:nvSpPr>
        <p:spPr>
          <a:xfrm>
            <a:off x="6962616" y="6273276"/>
            <a:ext cx="1855912" cy="562910"/>
          </a:xfrm>
          <a:prstGeom prst="rect">
            <a:avLst/>
          </a:prstGeom>
          <a:ln/>
          <a:effectLst>
            <a:innerShdw blurRad="63500" dist="50800" dir="2700000">
              <a:prstClr val="black">
                <a:alpha val="50000"/>
              </a:prstClr>
            </a:inn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dirty="0" smtClean="0"/>
              <a:t>PhD Institute </a:t>
            </a:r>
            <a:endParaRPr lang="en-US" sz="1200" b="1" dirty="0"/>
          </a:p>
        </p:txBody>
      </p:sp>
      <p:sp>
        <p:nvSpPr>
          <p:cNvPr id="51" name="Rectangle 50"/>
          <p:cNvSpPr/>
          <p:nvPr/>
        </p:nvSpPr>
        <p:spPr>
          <a:xfrm>
            <a:off x="6953285" y="5604961"/>
            <a:ext cx="1872716" cy="617515"/>
          </a:xfrm>
          <a:prstGeom prst="rect">
            <a:avLst/>
          </a:prstGeom>
          <a:ln/>
          <a:effectLst>
            <a:innerShdw blurRad="63500" dist="50800" dir="2700000">
              <a:prstClr val="black">
                <a:alpha val="50000"/>
              </a:prstClr>
            </a:inn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dirty="0" smtClean="0"/>
              <a:t>Institute </a:t>
            </a:r>
            <a:r>
              <a:rPr lang="en-US" sz="1200" b="1" dirty="0"/>
              <a:t>for </a:t>
            </a:r>
            <a:r>
              <a:rPr lang="en-US" sz="1200" b="1" dirty="0" smtClean="0"/>
              <a:t>Integrated Management </a:t>
            </a:r>
            <a:r>
              <a:rPr lang="en-US" sz="1200" b="1" dirty="0"/>
              <a:t>of </a:t>
            </a:r>
            <a:r>
              <a:rPr lang="en-US" sz="1200" b="1" dirty="0" smtClean="0"/>
              <a:t>Municipalities</a:t>
            </a:r>
            <a:endParaRPr lang="en-US" sz="1200" b="1" dirty="0"/>
          </a:p>
        </p:txBody>
      </p:sp>
      <p:cxnSp>
        <p:nvCxnSpPr>
          <p:cNvPr id="52" name="Straight Arrow Connector 51"/>
          <p:cNvCxnSpPr/>
          <p:nvPr/>
        </p:nvCxnSpPr>
        <p:spPr>
          <a:xfrm flipH="1">
            <a:off x="6741386" y="5435368"/>
            <a:ext cx="205478" cy="0"/>
          </a:xfrm>
          <a:prstGeom prst="straightConnector1">
            <a:avLst/>
          </a:prstGeom>
          <a:ln w="19050">
            <a:solidFill>
              <a:schemeClr val="tx1"/>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53" name="Straight Arrow Connector 52"/>
          <p:cNvCxnSpPr/>
          <p:nvPr/>
        </p:nvCxnSpPr>
        <p:spPr>
          <a:xfrm flipH="1">
            <a:off x="6716308" y="6585241"/>
            <a:ext cx="205478" cy="0"/>
          </a:xfrm>
          <a:prstGeom prst="straightConnector1">
            <a:avLst/>
          </a:prstGeom>
          <a:ln w="19050">
            <a:solidFill>
              <a:schemeClr val="tx1"/>
            </a:solidFill>
            <a:headEnd type="arrow"/>
            <a:tailEnd type="arrow"/>
          </a:ln>
        </p:spPr>
        <p:style>
          <a:lnRef idx="3">
            <a:schemeClr val="accent6"/>
          </a:lnRef>
          <a:fillRef idx="0">
            <a:schemeClr val="accent6"/>
          </a:fillRef>
          <a:effectRef idx="2">
            <a:schemeClr val="accent6"/>
          </a:effectRef>
          <a:fontRef idx="minor">
            <a:schemeClr val="tx1"/>
          </a:fontRef>
        </p:style>
      </p:cxnSp>
      <p:sp>
        <p:nvSpPr>
          <p:cNvPr id="54" name="Rectangle 53"/>
          <p:cNvSpPr/>
          <p:nvPr/>
        </p:nvSpPr>
        <p:spPr>
          <a:xfrm>
            <a:off x="3659010" y="-172"/>
            <a:ext cx="2220438" cy="380829"/>
          </a:xfrm>
          <a:prstGeom prst="rect">
            <a:avLst/>
          </a:prstGeom>
          <a:ln/>
          <a:effectLst>
            <a:innerShdw blurRad="63500" dist="50800" dir="2700000">
              <a:prstClr val="black">
                <a:alpha val="50000"/>
              </a:prstClr>
            </a:inn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b="1" dirty="0" smtClean="0">
                <a:effectLst>
                  <a:outerShdw blurRad="38100" dist="38100" dir="2700000" algn="tl">
                    <a:srgbClr val="000000">
                      <a:alpha val="43137"/>
                    </a:srgbClr>
                  </a:outerShdw>
                </a:effectLst>
              </a:rPr>
              <a:t>BOARD OF TRUSTEES</a:t>
            </a:r>
            <a:endParaRPr lang="en-US" sz="1600" b="1" dirty="0">
              <a:effectLst>
                <a:outerShdw blurRad="38100" dist="38100" dir="2700000" algn="tl">
                  <a:srgbClr val="000000">
                    <a:alpha val="43137"/>
                  </a:srgbClr>
                </a:outerShdw>
              </a:effectLst>
            </a:endParaRPr>
          </a:p>
        </p:txBody>
      </p:sp>
      <p:cxnSp>
        <p:nvCxnSpPr>
          <p:cNvPr id="55" name="Straight Arrow Connector 54"/>
          <p:cNvCxnSpPr/>
          <p:nvPr/>
        </p:nvCxnSpPr>
        <p:spPr>
          <a:xfrm>
            <a:off x="4698487" y="322509"/>
            <a:ext cx="0" cy="258516"/>
          </a:xfrm>
          <a:prstGeom prst="straightConnector1">
            <a:avLst/>
          </a:prstGeom>
          <a:ln w="19050">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56" name="Straight Arrow Connector 55"/>
          <p:cNvCxnSpPr/>
          <p:nvPr/>
        </p:nvCxnSpPr>
        <p:spPr>
          <a:xfrm>
            <a:off x="7855001" y="3835019"/>
            <a:ext cx="0" cy="258516"/>
          </a:xfrm>
          <a:prstGeom prst="straightConnector1">
            <a:avLst/>
          </a:prstGeom>
          <a:ln w="19050">
            <a:solidFill>
              <a:schemeClr val="tx1"/>
            </a:solidFill>
            <a:tailEnd type="arrow"/>
          </a:ln>
        </p:spPr>
        <p:style>
          <a:lnRef idx="3">
            <a:schemeClr val="accent6"/>
          </a:lnRef>
          <a:fillRef idx="0">
            <a:schemeClr val="accent6"/>
          </a:fillRef>
          <a:effectRef idx="2">
            <a:schemeClr val="accent6"/>
          </a:effectRef>
          <a:fontRef idx="minor">
            <a:schemeClr val="tx1"/>
          </a:fontRef>
        </p:style>
      </p:cxnSp>
      <p:sp>
        <p:nvSpPr>
          <p:cNvPr id="57" name="Rectangle 56"/>
          <p:cNvSpPr/>
          <p:nvPr/>
        </p:nvSpPr>
        <p:spPr>
          <a:xfrm>
            <a:off x="3003692" y="3511034"/>
            <a:ext cx="1434816" cy="338554"/>
          </a:xfrm>
          <a:prstGeom prst="rect">
            <a:avLst/>
          </a:prstGeom>
        </p:spPr>
        <p:txBody>
          <a:bodyPr wrap="none">
            <a:spAutoFit/>
          </a:bodyPr>
          <a:lstStyle/>
          <a:p>
            <a:pPr algn="ctr"/>
            <a:r>
              <a:rPr lang="en-US" sz="1600" b="1" dirty="0"/>
              <a:t>VICE-RECTOR</a:t>
            </a:r>
          </a:p>
        </p:txBody>
      </p:sp>
      <p:sp>
        <p:nvSpPr>
          <p:cNvPr id="58" name="Rectangle 57"/>
          <p:cNvSpPr/>
          <p:nvPr/>
        </p:nvSpPr>
        <p:spPr>
          <a:xfrm>
            <a:off x="763107" y="6473055"/>
            <a:ext cx="1840027" cy="37458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Department of </a:t>
            </a:r>
            <a:r>
              <a:rPr lang="en-US" sz="1200" b="1" dirty="0" smtClean="0">
                <a:solidFill>
                  <a:schemeClr val="tx1"/>
                </a:solidFill>
              </a:rPr>
              <a:t>Economics</a:t>
            </a:r>
            <a:endParaRPr lang="en-US" sz="1200" b="1" dirty="0">
              <a:solidFill>
                <a:schemeClr val="tx1"/>
              </a:solidFill>
            </a:endParaRPr>
          </a:p>
        </p:txBody>
      </p:sp>
    </p:spTree>
    <p:extLst>
      <p:ext uri="{BB962C8B-B14F-4D97-AF65-F5344CB8AC3E}">
        <p14:creationId xmlns:p14="http://schemas.microsoft.com/office/powerpoint/2010/main" val="3816363713"/>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8"/>
          <p:cNvSpPr>
            <a:spLocks noChangeArrowheads="1"/>
          </p:cNvSpPr>
          <p:nvPr/>
        </p:nvSpPr>
        <p:spPr bwMode="gray">
          <a:xfrm>
            <a:off x="420688" y="2412425"/>
            <a:ext cx="4449762" cy="652463"/>
          </a:xfrm>
          <a:prstGeom prst="roundRect">
            <a:avLst>
              <a:gd name="adj" fmla="val 16667"/>
            </a:avLst>
          </a:prstGeom>
          <a:solidFill>
            <a:srgbClr val="FFCE2D">
              <a:alpha val="89803"/>
            </a:srgbClr>
          </a:solidFill>
          <a:ln w="28575">
            <a:solidFill>
              <a:srgbClr val="008080"/>
            </a:solidFill>
            <a:round/>
            <a:headEnd/>
            <a:tailEnd/>
          </a:ln>
          <a:effectLst>
            <a:outerShdw blurRad="292100" dist="139700" dir="2700000" algn="ctr" rotWithShape="0">
              <a:schemeClr val="tx1">
                <a:alpha val="65000"/>
              </a:schemeClr>
            </a:outerShdw>
          </a:effectLst>
          <a:extLst/>
        </p:spPr>
        <p:txBody>
          <a:bodyPr wrap="none" anchor="ctr"/>
          <a:lstStyle/>
          <a:p>
            <a:endParaRPr lang="bg-BG">
              <a:solidFill>
                <a:srgbClr val="DDE89A"/>
              </a:solidFill>
              <a:latin typeface="Arial" charset="0"/>
            </a:endParaRPr>
          </a:p>
        </p:txBody>
      </p:sp>
      <p:sp>
        <p:nvSpPr>
          <p:cNvPr id="6" name="AutoShape 8"/>
          <p:cNvSpPr>
            <a:spLocks noChangeArrowheads="1"/>
          </p:cNvSpPr>
          <p:nvPr/>
        </p:nvSpPr>
        <p:spPr bwMode="gray">
          <a:xfrm>
            <a:off x="436563" y="1538288"/>
            <a:ext cx="4449762" cy="652462"/>
          </a:xfrm>
          <a:prstGeom prst="roundRect">
            <a:avLst>
              <a:gd name="adj" fmla="val 16667"/>
            </a:avLst>
          </a:prstGeom>
          <a:solidFill>
            <a:srgbClr val="FF8751">
              <a:alpha val="89803"/>
            </a:srgbClr>
          </a:solidFill>
          <a:ln w="28575">
            <a:solidFill>
              <a:srgbClr val="008080"/>
            </a:solidFill>
            <a:round/>
            <a:headEnd/>
            <a:tailEnd/>
          </a:ln>
          <a:effectLst>
            <a:outerShdw blurRad="292100" dist="139700" dir="2700000" algn="tl" rotWithShape="0">
              <a:prstClr val="black">
                <a:alpha val="65000"/>
              </a:prstClr>
            </a:outerShdw>
          </a:effectLst>
          <a:extLst/>
        </p:spPr>
        <p:txBody>
          <a:bodyPr wrap="none" anchor="ctr"/>
          <a:lstStyle/>
          <a:p>
            <a:endParaRPr lang="bg-BG">
              <a:solidFill>
                <a:srgbClr val="DDE89A"/>
              </a:solidFill>
              <a:latin typeface="Arial" charset="0"/>
            </a:endParaRPr>
          </a:p>
        </p:txBody>
      </p:sp>
      <p:sp>
        <p:nvSpPr>
          <p:cNvPr id="2" name="Text Placeholder 1"/>
          <p:cNvSpPr>
            <a:spLocks noGrp="1"/>
          </p:cNvSpPr>
          <p:nvPr>
            <p:ph type="body" idx="1"/>
          </p:nvPr>
        </p:nvSpPr>
        <p:spPr/>
        <p:txBody>
          <a:bodyPr/>
          <a:lstStyle/>
          <a:p>
            <a:pPr>
              <a:lnSpc>
                <a:spcPct val="150000"/>
              </a:lnSpc>
              <a:spcBef>
                <a:spcPct val="0"/>
              </a:spcBef>
            </a:pPr>
            <a:r>
              <a:rPr lang="en-US" b="1" dirty="0" smtClean="0">
                <a:solidFill>
                  <a:srgbClr val="000000"/>
                </a:solidFill>
                <a:cs typeface="Times New Roman" pitchFamily="18" charset="0"/>
              </a:rPr>
              <a:t>21 BA, 64 MA and 23 PhD </a:t>
            </a:r>
            <a:r>
              <a:rPr lang="en-US" b="1" dirty="0" err="1" smtClean="0">
                <a:solidFill>
                  <a:srgbClr val="000000"/>
                </a:solidFill>
                <a:cs typeface="Times New Roman" pitchFamily="18" charset="0"/>
              </a:rPr>
              <a:t>programmes</a:t>
            </a:r>
            <a:endParaRPr lang="bg-BG" dirty="0" smtClean="0">
              <a:solidFill>
                <a:srgbClr val="000000"/>
              </a:solidFill>
              <a:cs typeface="Times New Roman" pitchFamily="18" charset="0"/>
            </a:endParaRPr>
          </a:p>
          <a:p>
            <a:pPr>
              <a:lnSpc>
                <a:spcPct val="150000"/>
              </a:lnSpc>
              <a:spcBef>
                <a:spcPct val="0"/>
              </a:spcBef>
            </a:pPr>
            <a:endParaRPr lang="en-US" dirty="0" smtClean="0">
              <a:solidFill>
                <a:srgbClr val="000000"/>
              </a:solidFill>
              <a:cs typeface="Times New Roman" pitchFamily="18" charset="0"/>
            </a:endParaRPr>
          </a:p>
          <a:p>
            <a:pPr>
              <a:lnSpc>
                <a:spcPct val="150000"/>
              </a:lnSpc>
              <a:spcBef>
                <a:spcPct val="0"/>
              </a:spcBef>
            </a:pPr>
            <a:r>
              <a:rPr lang="en-US" b="1" dirty="0" smtClean="0">
                <a:solidFill>
                  <a:srgbClr val="000000"/>
                </a:solidFill>
                <a:cs typeface="Times New Roman" pitchFamily="18" charset="0"/>
              </a:rPr>
              <a:t>Full-time, part-time and distance modes</a:t>
            </a:r>
            <a:endParaRPr lang="bg-BG" b="1" dirty="0" smtClean="0">
              <a:solidFill>
                <a:srgbClr val="000000"/>
              </a:solidFill>
              <a:cs typeface="Times New Roman" pitchFamily="18" charset="0"/>
            </a:endParaRPr>
          </a:p>
          <a:p>
            <a:pPr>
              <a:lnSpc>
                <a:spcPct val="150000"/>
              </a:lnSpc>
              <a:spcBef>
                <a:spcPct val="0"/>
              </a:spcBef>
            </a:pPr>
            <a:endParaRPr lang="bg-BG" dirty="0" smtClean="0">
              <a:solidFill>
                <a:srgbClr val="000000"/>
              </a:solidFill>
              <a:cs typeface="Times New Roman" pitchFamily="18" charset="0"/>
            </a:endParaRPr>
          </a:p>
        </p:txBody>
      </p:sp>
      <p:sp>
        <p:nvSpPr>
          <p:cNvPr id="27653" name="Title 2"/>
          <p:cNvSpPr>
            <a:spLocks noGrp="1"/>
          </p:cNvSpPr>
          <p:nvPr>
            <p:ph type="title"/>
          </p:nvPr>
        </p:nvSpPr>
        <p:spPr>
          <a:xfrm>
            <a:off x="3048000" y="1269425"/>
            <a:ext cx="8229600" cy="1143000"/>
          </a:xfrm>
        </p:spPr>
        <p:txBody>
          <a:bodyPr>
            <a:normAutofit/>
          </a:bodyPr>
          <a:lstStyle/>
          <a:p>
            <a:pPr algn="ctr"/>
            <a:r>
              <a:rPr lang="en-US" b="1" dirty="0" smtClean="0">
                <a:cs typeface="Times New Roman" pitchFamily="18" charset="0"/>
              </a:rPr>
              <a:t>ACADEMIC PROFILE </a:t>
            </a:r>
            <a:r>
              <a:rPr lang="bg-BG" b="1" dirty="0" smtClean="0">
                <a:cs typeface="Times New Roman" pitchFamily="18" charset="0"/>
              </a:rPr>
              <a:t/>
            </a:r>
            <a:br>
              <a:rPr lang="bg-BG" b="1" dirty="0" smtClean="0">
                <a:cs typeface="Times New Roman" pitchFamily="18" charset="0"/>
              </a:rPr>
            </a:br>
            <a:endParaRPr lang="bg-BG" b="1" dirty="0" smtClean="0">
              <a:cs typeface="Times New Roman" pitchFamily="18" charset="0"/>
            </a:endParaRPr>
          </a:p>
        </p:txBody>
      </p:sp>
      <p:pic>
        <p:nvPicPr>
          <p:cNvPr id="4" name="Picture 3"/>
          <p:cNvPicPr>
            <a:picLocks noChangeAspect="1"/>
          </p:cNvPicPr>
          <p:nvPr/>
        </p:nvPicPr>
        <p:blipFill>
          <a:blip r:embed="rId2" cstate="print"/>
          <a:stretch>
            <a:fillRect/>
          </a:stretch>
        </p:blipFill>
        <p:spPr>
          <a:xfrm>
            <a:off x="5003902" y="2738656"/>
            <a:ext cx="4015737" cy="2687782"/>
          </a:xfrm>
          <a:prstGeom prst="rect">
            <a:avLst/>
          </a:prstGeom>
          <a:ln w="28575">
            <a:solidFill>
              <a:schemeClr val="accent1"/>
            </a:solid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665" y="3316432"/>
            <a:ext cx="2295656" cy="3429000"/>
          </a:xfrm>
          <a:prstGeom prst="rect">
            <a:avLst/>
          </a:prstGeom>
          <a:ln w="28575">
            <a:solidFill>
              <a:srgbClr val="008080"/>
            </a:solidFill>
          </a:ln>
        </p:spPr>
      </p:pic>
      <p:grpSp>
        <p:nvGrpSpPr>
          <p:cNvPr id="5" name="Group 4"/>
          <p:cNvGrpSpPr/>
          <p:nvPr/>
        </p:nvGrpSpPr>
        <p:grpSpPr>
          <a:xfrm>
            <a:off x="3454400" y="13608"/>
            <a:ext cx="5689600" cy="857250"/>
            <a:chOff x="3454400" y="13608"/>
            <a:chExt cx="5689600" cy="857250"/>
          </a:xfrm>
        </p:grpSpPr>
        <p:sp>
          <p:nvSpPr>
            <p:cNvPr id="9" name="Text Box 6"/>
            <p:cNvSpPr txBox="1">
              <a:spLocks noChangeArrowheads="1"/>
            </p:cNvSpPr>
            <p:nvPr/>
          </p:nvSpPr>
          <p:spPr bwMode="auto">
            <a:xfrm>
              <a:off x="3454400" y="44450"/>
              <a:ext cx="5689600" cy="769441"/>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11" name="Picture 7" descr="vfu-logo-w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15004948"/>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heel(1)">
                                      <p:cBhvr>
                                        <p:cTn id="13" dur="2000"/>
                                        <p:tgtEl>
                                          <p:spTgt spid="2">
                                            <p:txEl>
                                              <p:pRg st="0" end="0"/>
                                            </p:txEl>
                                          </p:spTgt>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heel(1)">
                                      <p:cBhvr>
                                        <p:cTn id="16" dur="2000"/>
                                        <p:tgtEl>
                                          <p:spTgt spid="2">
                                            <p:txEl>
                                              <p:pRg st="2" end="2"/>
                                            </p:txEl>
                                          </p:spTgt>
                                        </p:tgtEl>
                                      </p:cBhvr>
                                    </p:animEffect>
                                  </p:childTnLst>
                                </p:cTn>
                              </p:par>
                              <p:par>
                                <p:cTn id="17" presetID="21" presetClass="entr" presetSubtype="8" fill="hold" nodeType="withEffect">
                                  <p:stCondLst>
                                    <p:cond delay="2000"/>
                                  </p:stCondLst>
                                  <p:childTnLst>
                                    <p:set>
                                      <p:cBhvr>
                                        <p:cTn id="18" dur="1" fill="hold">
                                          <p:stCondLst>
                                            <p:cond delay="0"/>
                                          </p:stCondLst>
                                        </p:cTn>
                                        <p:tgtEl>
                                          <p:spTgt spid="4"/>
                                        </p:tgtEl>
                                        <p:attrNameLst>
                                          <p:attrName>style.visibility</p:attrName>
                                        </p:attrNameLst>
                                      </p:cBhvr>
                                      <p:to>
                                        <p:strVal val="visible"/>
                                      </p:to>
                                    </p:set>
                                    <p:animEffect transition="in" filter="wheel(8)">
                                      <p:cBhvr>
                                        <p:cTn id="19" dur="2000"/>
                                        <p:tgtEl>
                                          <p:spTgt spid="4"/>
                                        </p:tgtEl>
                                      </p:cBhvr>
                                    </p:animEffect>
                                  </p:childTnLst>
                                </p:cTn>
                              </p:par>
                            </p:childTnLst>
                          </p:cTn>
                        </p:par>
                        <p:par>
                          <p:cTn id="20" fill="hold">
                            <p:stCondLst>
                              <p:cond delay="4000"/>
                            </p:stCondLst>
                            <p:childTnLst>
                              <p:par>
                                <p:cTn id="21" presetID="31"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763713" y="766763"/>
            <a:ext cx="4824412" cy="5541962"/>
            <a:chOff x="1111" y="300"/>
            <a:chExt cx="3039" cy="3491"/>
          </a:xfrm>
        </p:grpSpPr>
        <p:pic>
          <p:nvPicPr>
            <p:cNvPr id="57366" name="Picture 3" descr="construction-damage-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6" y="3029"/>
              <a:ext cx="1320" cy="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7" name="Picture 4" descr="Dyrvo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1" y="300"/>
              <a:ext cx="3039" cy="2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73445" name="Picture 5" descr="appl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4100" y="1450975"/>
            <a:ext cx="31591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46" name="WordArt 6"/>
          <p:cNvSpPr>
            <a:spLocks noChangeArrowheads="1" noChangeShapeType="1" noTextEdit="1"/>
          </p:cNvSpPr>
          <p:nvPr/>
        </p:nvSpPr>
        <p:spPr bwMode="auto">
          <a:xfrm>
            <a:off x="2700338" y="6237288"/>
            <a:ext cx="4029075" cy="342900"/>
          </a:xfrm>
          <a:prstGeom prst="rect">
            <a:avLst/>
          </a:prstGeom>
          <a:extLst/>
        </p:spPr>
        <p:txBody>
          <a:bodyPr spcFirstLastPara="1" wrap="none" fromWordArt="1">
            <a:prstTxWarp prst="textArchDown">
              <a:avLst>
                <a:gd name="adj" fmla="val 12428"/>
              </a:avLst>
            </a:prstTxWarp>
          </a:bodyPr>
          <a:lstStyle/>
          <a:p>
            <a:pPr algn="ctr" fontAlgn="base">
              <a:spcBef>
                <a:spcPct val="0"/>
              </a:spcBef>
              <a:spcAft>
                <a:spcPct val="0"/>
              </a:spcAft>
              <a:defRPr/>
            </a:pPr>
            <a:r>
              <a:rPr lang="en-US" sz="2800" b="1" u="sng" kern="10" dirty="0">
                <a:ln w="9525">
                  <a:solidFill>
                    <a:srgbClr val="000000"/>
                  </a:solidFill>
                  <a:round/>
                  <a:headEnd/>
                  <a:tailEnd/>
                </a:ln>
                <a:solidFill>
                  <a:srgbClr val="008080"/>
                </a:solidFill>
                <a:latin typeface="Times New Roman" pitchFamily="18" charset="0"/>
                <a:cs typeface="Times New Roman" pitchFamily="18" charset="0"/>
              </a:rPr>
              <a:t>THE TREE OF TRAINING</a:t>
            </a:r>
            <a:endParaRPr lang="bg-BG" sz="2800" b="1" u="sng" kern="10" dirty="0">
              <a:ln w="9525">
                <a:solidFill>
                  <a:srgbClr val="000000"/>
                </a:solidFill>
                <a:round/>
                <a:headEnd/>
                <a:tailEnd/>
              </a:ln>
              <a:solidFill>
                <a:srgbClr val="008080"/>
              </a:solidFill>
              <a:latin typeface="Times New Roman" pitchFamily="18" charset="0"/>
              <a:cs typeface="Times New Roman" pitchFamily="18" charset="0"/>
            </a:endParaRPr>
          </a:p>
        </p:txBody>
      </p:sp>
      <p:sp>
        <p:nvSpPr>
          <p:cNvPr id="573449" name="AutoShape 9"/>
          <p:cNvSpPr>
            <a:spLocks noChangeArrowheads="1"/>
          </p:cNvSpPr>
          <p:nvPr/>
        </p:nvSpPr>
        <p:spPr bwMode="auto">
          <a:xfrm>
            <a:off x="1835150" y="1916113"/>
            <a:ext cx="1370013" cy="720725"/>
          </a:xfrm>
          <a:prstGeom prst="wedgeEllipseCallout">
            <a:avLst>
              <a:gd name="adj1" fmla="val 23694"/>
              <a:gd name="adj2" fmla="val -92069"/>
            </a:avLst>
          </a:prstGeom>
          <a:solidFill>
            <a:srgbClr val="FFFF99"/>
          </a:solidFill>
          <a:ln w="9525">
            <a:solidFill>
              <a:schemeClr val="tx1"/>
            </a:solidFill>
            <a:miter lim="800000"/>
            <a:headEnd/>
            <a:tailEnd/>
          </a:ln>
        </p:spPr>
        <p:txBody>
          <a:bodyPr/>
          <a:lstStyle/>
          <a:p>
            <a:pPr algn="ctr" fontAlgn="base">
              <a:spcBef>
                <a:spcPct val="0"/>
              </a:spcBef>
              <a:spcAft>
                <a:spcPct val="0"/>
              </a:spcAft>
            </a:pPr>
            <a:endParaRPr lang="en-US" sz="2000">
              <a:solidFill>
                <a:srgbClr val="000000"/>
              </a:solidFill>
              <a:latin typeface="Times New Roman" pitchFamily="18" charset="0"/>
              <a:cs typeface="Times New Roman" pitchFamily="18" charset="0"/>
            </a:endParaRPr>
          </a:p>
        </p:txBody>
      </p:sp>
      <p:sp>
        <p:nvSpPr>
          <p:cNvPr id="573450" name="Text Box 10"/>
          <p:cNvSpPr txBox="1">
            <a:spLocks noChangeArrowheads="1"/>
          </p:cNvSpPr>
          <p:nvPr/>
        </p:nvSpPr>
        <p:spPr bwMode="auto">
          <a:xfrm>
            <a:off x="1962976" y="1976438"/>
            <a:ext cx="11095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ctr" eaLnBrk="1" fontAlgn="base" hangingPunct="1">
              <a:spcBef>
                <a:spcPct val="0"/>
              </a:spcBef>
              <a:spcAft>
                <a:spcPct val="0"/>
              </a:spcAft>
            </a:pPr>
            <a:r>
              <a:rPr lang="en-US" u="none" dirty="0">
                <a:solidFill>
                  <a:srgbClr val="000000"/>
                </a:solidFill>
                <a:latin typeface="Times New Roman" pitchFamily="18" charset="0"/>
                <a:cs typeface="Times New Roman" pitchFamily="18" charset="0"/>
              </a:rPr>
              <a:t>Bachelor</a:t>
            </a:r>
          </a:p>
          <a:p>
            <a:pPr algn="ctr" eaLnBrk="1" fontAlgn="base" hangingPunct="1">
              <a:spcBef>
                <a:spcPct val="0"/>
              </a:spcBef>
              <a:spcAft>
                <a:spcPct val="0"/>
              </a:spcAft>
            </a:pPr>
            <a:r>
              <a:rPr lang="en-US" u="none" dirty="0" smtClean="0">
                <a:solidFill>
                  <a:srgbClr val="000000"/>
                </a:solidFill>
                <a:latin typeface="Times New Roman" pitchFamily="18" charset="0"/>
                <a:cs typeface="Times New Roman" pitchFamily="18" charset="0"/>
              </a:rPr>
              <a:t>21</a:t>
            </a:r>
            <a:endParaRPr lang="bg-BG" u="none" dirty="0">
              <a:solidFill>
                <a:srgbClr val="000000"/>
              </a:solidFill>
              <a:latin typeface="Times New Roman" pitchFamily="18" charset="0"/>
              <a:cs typeface="Times New Roman" pitchFamily="18" charset="0"/>
            </a:endParaRPr>
          </a:p>
        </p:txBody>
      </p:sp>
      <p:sp>
        <p:nvSpPr>
          <p:cNvPr id="573451" name="WordArt 11"/>
          <p:cNvSpPr>
            <a:spLocks noChangeArrowheads="1" noChangeShapeType="1" noTextEdit="1"/>
          </p:cNvSpPr>
          <p:nvPr/>
        </p:nvSpPr>
        <p:spPr bwMode="auto">
          <a:xfrm rot="5400000">
            <a:off x="3084512" y="3332163"/>
            <a:ext cx="2232025" cy="266700"/>
          </a:xfrm>
          <a:prstGeom prst="rect">
            <a:avLst/>
          </a:prstGeom>
          <a:extLst/>
        </p:spPr>
        <p:txBody>
          <a:bodyPr vert="wordArtVert" wrap="none" fromWordArt="1">
            <a:prstTxWarp prst="textPlain">
              <a:avLst>
                <a:gd name="adj" fmla="val 50000"/>
              </a:avLst>
            </a:prstTxWarp>
          </a:bodyPr>
          <a:lstStyle/>
          <a:p>
            <a:pPr algn="ctr">
              <a:spcBef>
                <a:spcPct val="0"/>
              </a:spcBef>
              <a:spcAft>
                <a:spcPct val="0"/>
              </a:spcAft>
              <a:defRPr/>
            </a:pPr>
            <a:r>
              <a:rPr lang="en-US" sz="2000" b="1" u="sng" kern="10">
                <a:ln w="9525">
                  <a:solidFill>
                    <a:srgbClr val="000000"/>
                  </a:solidFill>
                  <a:round/>
                  <a:headEnd/>
                  <a:tailEnd/>
                </a:ln>
                <a:solidFill>
                  <a:srgbClr val="FFFFFF"/>
                </a:solidFill>
                <a:latin typeface="Times New Roman" pitchFamily="18" charset="0"/>
                <a:cs typeface="Times New Roman" pitchFamily="18" charset="0"/>
              </a:rPr>
              <a:t>FIELD</a:t>
            </a:r>
            <a:endParaRPr lang="bg-BG" sz="2000" b="1" u="sng" kern="10">
              <a:ln w="9525">
                <a:solidFill>
                  <a:srgbClr val="000000"/>
                </a:solidFill>
                <a:round/>
                <a:headEnd/>
                <a:tailEnd/>
              </a:ln>
              <a:solidFill>
                <a:srgbClr val="FFFFFF"/>
              </a:solidFill>
              <a:latin typeface="Times New Roman" pitchFamily="18" charset="0"/>
              <a:cs typeface="Times New Roman" pitchFamily="18" charset="0"/>
            </a:endParaRPr>
          </a:p>
        </p:txBody>
      </p:sp>
      <p:sp>
        <p:nvSpPr>
          <p:cNvPr id="573453" name="WordArt 13"/>
          <p:cNvSpPr>
            <a:spLocks noChangeArrowheads="1" noChangeShapeType="1" noTextEdit="1"/>
          </p:cNvSpPr>
          <p:nvPr/>
        </p:nvSpPr>
        <p:spPr bwMode="auto">
          <a:xfrm rot="2462245">
            <a:off x="3055938" y="5219700"/>
            <a:ext cx="768350" cy="296863"/>
          </a:xfrm>
          <a:prstGeom prst="rect">
            <a:avLst/>
          </a:prstGeom>
          <a:extLst/>
        </p:spPr>
        <p:txBody>
          <a:bodyPr wrap="none" fromWordArt="1">
            <a:prstTxWarp prst="textCanDown">
              <a:avLst>
                <a:gd name="adj" fmla="val 21699"/>
              </a:avLst>
            </a:prstTxWarp>
          </a:bodyPr>
          <a:lstStyle/>
          <a:p>
            <a:pPr algn="ctr" fontAlgn="base">
              <a:spcBef>
                <a:spcPct val="0"/>
              </a:spcBef>
              <a:spcAft>
                <a:spcPct val="0"/>
              </a:spcAft>
              <a:defRPr/>
            </a:pPr>
            <a:r>
              <a:rPr lang="en-US" sz="2400" b="1" u="sng" kern="10">
                <a:ln w="9525">
                  <a:solidFill>
                    <a:srgbClr val="000000"/>
                  </a:solidFill>
                  <a:round/>
                  <a:headEnd/>
                  <a:tailEnd/>
                </a:ln>
                <a:solidFill>
                  <a:srgbClr val="00FF00"/>
                </a:solidFill>
                <a:latin typeface="Times New Roman" pitchFamily="18" charset="0"/>
                <a:cs typeface="Times New Roman" pitchFamily="18" charset="0"/>
              </a:rPr>
              <a:t>LIFE</a:t>
            </a:r>
            <a:endParaRPr lang="bg-BG" sz="2400" b="1" u="sng" kern="10">
              <a:ln w="9525">
                <a:solidFill>
                  <a:srgbClr val="000000"/>
                </a:solidFill>
                <a:round/>
                <a:headEnd/>
                <a:tailEnd/>
              </a:ln>
              <a:solidFill>
                <a:srgbClr val="00FF00"/>
              </a:solidFill>
              <a:latin typeface="Times New Roman" pitchFamily="18" charset="0"/>
              <a:cs typeface="Times New Roman" pitchFamily="18" charset="0"/>
            </a:endParaRPr>
          </a:p>
        </p:txBody>
      </p:sp>
      <p:sp>
        <p:nvSpPr>
          <p:cNvPr id="573454" name="WordArt 14"/>
          <p:cNvSpPr>
            <a:spLocks noChangeArrowheads="1" noChangeShapeType="1" noTextEdit="1"/>
          </p:cNvSpPr>
          <p:nvPr/>
        </p:nvSpPr>
        <p:spPr bwMode="auto">
          <a:xfrm>
            <a:off x="4078288" y="5738813"/>
            <a:ext cx="768350" cy="296862"/>
          </a:xfrm>
          <a:prstGeom prst="rect">
            <a:avLst/>
          </a:prstGeom>
          <a:extLst/>
        </p:spPr>
        <p:txBody>
          <a:bodyPr wrap="none" fromWordArt="1">
            <a:prstTxWarp prst="textCanDown">
              <a:avLst>
                <a:gd name="adj" fmla="val 21699"/>
              </a:avLst>
            </a:prstTxWarp>
          </a:bodyPr>
          <a:lstStyle/>
          <a:p>
            <a:pPr algn="ctr" fontAlgn="base">
              <a:spcBef>
                <a:spcPct val="0"/>
              </a:spcBef>
              <a:spcAft>
                <a:spcPct val="0"/>
              </a:spcAft>
              <a:defRPr/>
            </a:pPr>
            <a:r>
              <a:rPr lang="en-US" sz="2400" b="1" u="sng" kern="10" dirty="0">
                <a:ln w="9525">
                  <a:solidFill>
                    <a:srgbClr val="000000"/>
                  </a:solidFill>
                  <a:round/>
                  <a:headEnd/>
                  <a:tailEnd/>
                </a:ln>
                <a:solidFill>
                  <a:srgbClr val="00FF00"/>
                </a:solidFill>
                <a:latin typeface="Times New Roman" pitchFamily="18" charset="0"/>
                <a:cs typeface="Times New Roman" pitchFamily="18" charset="0"/>
              </a:rPr>
              <a:t>LONG</a:t>
            </a:r>
            <a:endParaRPr lang="bg-BG" sz="2400" b="1" u="sng" kern="10" dirty="0">
              <a:ln w="9525">
                <a:solidFill>
                  <a:srgbClr val="000000"/>
                </a:solidFill>
                <a:round/>
                <a:headEnd/>
                <a:tailEnd/>
              </a:ln>
              <a:solidFill>
                <a:srgbClr val="00FF00"/>
              </a:solidFill>
              <a:latin typeface="Times New Roman" pitchFamily="18" charset="0"/>
              <a:cs typeface="Times New Roman" pitchFamily="18" charset="0"/>
            </a:endParaRPr>
          </a:p>
        </p:txBody>
      </p:sp>
      <p:sp>
        <p:nvSpPr>
          <p:cNvPr id="573455" name="WordArt 15"/>
          <p:cNvSpPr>
            <a:spLocks noChangeArrowheads="1" noChangeShapeType="1" noTextEdit="1"/>
          </p:cNvSpPr>
          <p:nvPr/>
        </p:nvSpPr>
        <p:spPr bwMode="auto">
          <a:xfrm rot="-3593000">
            <a:off x="4914106" y="5301457"/>
            <a:ext cx="1006475" cy="401638"/>
          </a:xfrm>
          <a:prstGeom prst="rect">
            <a:avLst/>
          </a:prstGeom>
          <a:extLst/>
        </p:spPr>
        <p:txBody>
          <a:bodyPr wrap="none" fromWordArt="1">
            <a:prstTxWarp prst="textCanDown">
              <a:avLst>
                <a:gd name="adj" fmla="val 33333"/>
              </a:avLst>
            </a:prstTxWarp>
          </a:bodyPr>
          <a:lstStyle/>
          <a:p>
            <a:pPr algn="ctr" fontAlgn="base">
              <a:spcBef>
                <a:spcPct val="0"/>
              </a:spcBef>
              <a:spcAft>
                <a:spcPct val="0"/>
              </a:spcAft>
              <a:defRPr/>
            </a:pPr>
            <a:r>
              <a:rPr lang="en-US" sz="2400" b="1" u="sng" kern="10">
                <a:ln w="9525">
                  <a:solidFill>
                    <a:srgbClr val="000000"/>
                  </a:solidFill>
                  <a:round/>
                  <a:headEnd/>
                  <a:tailEnd/>
                </a:ln>
                <a:solidFill>
                  <a:srgbClr val="00FF00"/>
                </a:solidFill>
                <a:latin typeface="Times New Roman" pitchFamily="18" charset="0"/>
                <a:cs typeface="Times New Roman" pitchFamily="18" charset="0"/>
              </a:rPr>
              <a:t>LEARNING</a:t>
            </a:r>
            <a:endParaRPr lang="bg-BG" sz="2400" b="1" u="sng" kern="10">
              <a:ln w="9525">
                <a:solidFill>
                  <a:srgbClr val="000000"/>
                </a:solidFill>
                <a:round/>
                <a:headEnd/>
                <a:tailEnd/>
              </a:ln>
              <a:solidFill>
                <a:srgbClr val="00FF00"/>
              </a:solidFill>
              <a:latin typeface="Times New Roman" pitchFamily="18" charset="0"/>
              <a:cs typeface="Times New Roman" pitchFamily="18" charset="0"/>
            </a:endParaRPr>
          </a:p>
        </p:txBody>
      </p:sp>
      <p:sp>
        <p:nvSpPr>
          <p:cNvPr id="573457" name="AutoShape 17"/>
          <p:cNvSpPr>
            <a:spLocks noChangeArrowheads="1"/>
          </p:cNvSpPr>
          <p:nvPr/>
        </p:nvSpPr>
        <p:spPr bwMode="auto">
          <a:xfrm rot="10800000">
            <a:off x="4716463" y="3357563"/>
            <a:ext cx="1368425" cy="798512"/>
          </a:xfrm>
          <a:prstGeom prst="cloudCallout">
            <a:avLst>
              <a:gd name="adj1" fmla="val 23546"/>
              <a:gd name="adj2" fmla="val 56560"/>
            </a:avLst>
          </a:prstGeom>
          <a:solidFill>
            <a:schemeClr val="accent1"/>
          </a:solidFill>
          <a:ln w="9525">
            <a:solidFill>
              <a:schemeClr val="tx1"/>
            </a:solidFill>
            <a:round/>
            <a:headEnd/>
            <a:tailEnd/>
          </a:ln>
        </p:spPr>
        <p:txBody>
          <a:bodyPr rot="10800000"/>
          <a:lstStyle/>
          <a:p>
            <a:pPr algn="ctr" fontAlgn="base">
              <a:spcBef>
                <a:spcPct val="0"/>
              </a:spcBef>
              <a:spcAft>
                <a:spcPct val="0"/>
              </a:spcAft>
            </a:pPr>
            <a:endParaRPr lang="en-US" sz="2000">
              <a:solidFill>
                <a:srgbClr val="000000"/>
              </a:solidFill>
              <a:latin typeface="Times New Roman" pitchFamily="18" charset="0"/>
              <a:cs typeface="Times New Roman" pitchFamily="18" charset="0"/>
            </a:endParaRPr>
          </a:p>
        </p:txBody>
      </p:sp>
      <p:sp>
        <p:nvSpPr>
          <p:cNvPr id="573458" name="Text Box 18"/>
          <p:cNvSpPr txBox="1">
            <a:spLocks noChangeArrowheads="1"/>
          </p:cNvSpPr>
          <p:nvPr/>
        </p:nvSpPr>
        <p:spPr bwMode="auto">
          <a:xfrm>
            <a:off x="4716463" y="3571875"/>
            <a:ext cx="1412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ctr" eaLnBrk="1" fontAlgn="base" hangingPunct="1">
              <a:spcBef>
                <a:spcPct val="0"/>
              </a:spcBef>
              <a:spcAft>
                <a:spcPct val="0"/>
              </a:spcAft>
            </a:pPr>
            <a:r>
              <a:rPr lang="en-US" u="none" dirty="0">
                <a:solidFill>
                  <a:srgbClr val="000000"/>
                </a:solidFill>
                <a:latin typeface="Times New Roman" pitchFamily="18" charset="0"/>
                <a:cs typeface="Times New Roman" pitchFamily="18" charset="0"/>
              </a:rPr>
              <a:t>Research</a:t>
            </a:r>
            <a:endParaRPr lang="bg-BG" u="none" dirty="0">
              <a:solidFill>
                <a:srgbClr val="000000"/>
              </a:solidFill>
              <a:latin typeface="Times New Roman" pitchFamily="18" charset="0"/>
              <a:cs typeface="Times New Roman" pitchFamily="18" charset="0"/>
            </a:endParaRPr>
          </a:p>
        </p:txBody>
      </p:sp>
      <p:pic>
        <p:nvPicPr>
          <p:cNvPr id="573459" name="Picture 19" descr="appl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5963" y="2708275"/>
            <a:ext cx="31591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0" name="AutoShape 20"/>
          <p:cNvSpPr>
            <a:spLocks noChangeArrowheads="1"/>
          </p:cNvSpPr>
          <p:nvPr/>
        </p:nvSpPr>
        <p:spPr bwMode="auto">
          <a:xfrm>
            <a:off x="4211638" y="836613"/>
            <a:ext cx="1368425" cy="647700"/>
          </a:xfrm>
          <a:prstGeom prst="wedgeEllipseCallout">
            <a:avLst>
              <a:gd name="adj1" fmla="val -4407"/>
              <a:gd name="adj2" fmla="val 76963"/>
            </a:avLst>
          </a:prstGeom>
          <a:solidFill>
            <a:srgbClr val="FFFF99"/>
          </a:solidFill>
          <a:ln w="9525">
            <a:solidFill>
              <a:schemeClr val="tx1"/>
            </a:solidFill>
            <a:miter lim="800000"/>
            <a:headEnd/>
            <a:tailEnd/>
          </a:ln>
        </p:spPr>
        <p:txBody>
          <a:bodyPr/>
          <a:lstStyle/>
          <a:p>
            <a:pPr algn="ctr" fontAlgn="base">
              <a:spcBef>
                <a:spcPct val="0"/>
              </a:spcBef>
              <a:spcAft>
                <a:spcPct val="0"/>
              </a:spcAft>
            </a:pPr>
            <a:endParaRPr lang="en-US" sz="2000">
              <a:solidFill>
                <a:srgbClr val="000000"/>
              </a:solidFill>
              <a:latin typeface="Times New Roman" pitchFamily="18" charset="0"/>
              <a:cs typeface="Times New Roman" pitchFamily="18" charset="0"/>
            </a:endParaRPr>
          </a:p>
        </p:txBody>
      </p:sp>
      <p:sp>
        <p:nvSpPr>
          <p:cNvPr id="573461" name="Text Box 21"/>
          <p:cNvSpPr txBox="1">
            <a:spLocks noChangeArrowheads="1"/>
          </p:cNvSpPr>
          <p:nvPr/>
        </p:nvSpPr>
        <p:spPr bwMode="auto">
          <a:xfrm>
            <a:off x="3995738" y="908050"/>
            <a:ext cx="18002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ctr" eaLnBrk="1" fontAlgn="base" hangingPunct="1">
              <a:spcBef>
                <a:spcPct val="0"/>
              </a:spcBef>
              <a:spcAft>
                <a:spcPct val="0"/>
              </a:spcAft>
            </a:pPr>
            <a:r>
              <a:rPr lang="en-US" u="none" dirty="0">
                <a:solidFill>
                  <a:srgbClr val="000000"/>
                </a:solidFill>
                <a:latin typeface="Times New Roman" pitchFamily="18" charset="0"/>
                <a:cs typeface="Times New Roman" pitchFamily="18" charset="0"/>
              </a:rPr>
              <a:t>Postgraduate</a:t>
            </a:r>
            <a:r>
              <a:rPr lang="bg-BG" u="none" dirty="0">
                <a:solidFill>
                  <a:srgbClr val="000000"/>
                </a:solidFill>
                <a:latin typeface="Times New Roman" pitchFamily="18" charset="0"/>
                <a:cs typeface="Times New Roman" pitchFamily="18" charset="0"/>
              </a:rPr>
              <a:t> </a:t>
            </a:r>
          </a:p>
          <a:p>
            <a:pPr algn="ctr" eaLnBrk="1" fontAlgn="base" hangingPunct="1">
              <a:spcBef>
                <a:spcPct val="0"/>
              </a:spcBef>
              <a:spcAft>
                <a:spcPct val="0"/>
              </a:spcAft>
            </a:pPr>
            <a:r>
              <a:rPr lang="en-US" u="none" dirty="0" smtClean="0">
                <a:solidFill>
                  <a:srgbClr val="000000"/>
                </a:solidFill>
                <a:latin typeface="Times New Roman" pitchFamily="18" charset="0"/>
                <a:cs typeface="Times New Roman" pitchFamily="18" charset="0"/>
              </a:rPr>
              <a:t>64</a:t>
            </a:r>
            <a:endParaRPr lang="bg-BG" u="none" dirty="0">
              <a:solidFill>
                <a:srgbClr val="000000"/>
              </a:solidFill>
              <a:latin typeface="Times New Roman" pitchFamily="18" charset="0"/>
              <a:cs typeface="Times New Roman" pitchFamily="18" charset="0"/>
            </a:endParaRPr>
          </a:p>
        </p:txBody>
      </p:sp>
      <p:sp>
        <p:nvSpPr>
          <p:cNvPr id="573462" name="AutoShape 22"/>
          <p:cNvSpPr>
            <a:spLocks noChangeArrowheads="1"/>
          </p:cNvSpPr>
          <p:nvPr/>
        </p:nvSpPr>
        <p:spPr bwMode="auto">
          <a:xfrm>
            <a:off x="2124075" y="620713"/>
            <a:ext cx="1795463" cy="936625"/>
          </a:xfrm>
          <a:prstGeom prst="irregularSeal2">
            <a:avLst/>
          </a:prstGeom>
          <a:solidFill>
            <a:srgbClr val="FF9900"/>
          </a:solidFill>
          <a:ln w="9525">
            <a:solidFill>
              <a:schemeClr val="tx1"/>
            </a:solidFill>
            <a:miter lim="800000"/>
            <a:headEnd/>
            <a:tailEnd/>
          </a:ln>
        </p:spPr>
        <p:txBody>
          <a:bodyPr wrap="none" anchor="ctr"/>
          <a:lstStyle/>
          <a:p>
            <a:pPr algn="ctr" fontAlgn="base">
              <a:spcBef>
                <a:spcPct val="0"/>
              </a:spcBef>
              <a:spcAft>
                <a:spcPct val="0"/>
              </a:spcAft>
            </a:pPr>
            <a:endParaRPr lang="en-US" sz="2000">
              <a:solidFill>
                <a:srgbClr val="000000"/>
              </a:solidFill>
              <a:latin typeface="Times New Roman" pitchFamily="18" charset="0"/>
              <a:cs typeface="Times New Roman" pitchFamily="18" charset="0"/>
            </a:endParaRPr>
          </a:p>
        </p:txBody>
      </p:sp>
      <p:sp>
        <p:nvSpPr>
          <p:cNvPr id="573463" name="Text Box 23"/>
          <p:cNvSpPr txBox="1">
            <a:spLocks noChangeArrowheads="1"/>
          </p:cNvSpPr>
          <p:nvPr/>
        </p:nvSpPr>
        <p:spPr bwMode="auto">
          <a:xfrm>
            <a:off x="2484438" y="836613"/>
            <a:ext cx="9255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ctr" eaLnBrk="1" fontAlgn="base" hangingPunct="1">
              <a:spcBef>
                <a:spcPct val="0"/>
              </a:spcBef>
              <a:spcAft>
                <a:spcPct val="0"/>
              </a:spcAft>
            </a:pPr>
            <a:r>
              <a:rPr lang="en-US" u="none" dirty="0">
                <a:solidFill>
                  <a:srgbClr val="000000"/>
                </a:solidFill>
                <a:latin typeface="Times New Roman" pitchFamily="18" charset="0"/>
                <a:cs typeface="Times New Roman" pitchFamily="18" charset="0"/>
              </a:rPr>
              <a:t>PhD</a:t>
            </a:r>
            <a:endParaRPr lang="bg-BG" u="none" dirty="0">
              <a:solidFill>
                <a:srgbClr val="000000"/>
              </a:solidFill>
              <a:latin typeface="Times New Roman" pitchFamily="18" charset="0"/>
              <a:cs typeface="Times New Roman" pitchFamily="18" charset="0"/>
            </a:endParaRPr>
          </a:p>
          <a:p>
            <a:pPr algn="ctr" eaLnBrk="1" fontAlgn="base" hangingPunct="1">
              <a:spcBef>
                <a:spcPct val="0"/>
              </a:spcBef>
              <a:spcAft>
                <a:spcPct val="0"/>
              </a:spcAft>
            </a:pPr>
            <a:r>
              <a:rPr lang="en-US" u="none" dirty="0" smtClean="0">
                <a:solidFill>
                  <a:srgbClr val="000000"/>
                </a:solidFill>
                <a:latin typeface="Times New Roman" pitchFamily="18" charset="0"/>
                <a:cs typeface="Times New Roman" pitchFamily="18" charset="0"/>
              </a:rPr>
              <a:t>23</a:t>
            </a:r>
            <a:endParaRPr lang="bg-BG" u="none" dirty="0">
              <a:solidFill>
                <a:srgbClr val="000000"/>
              </a:solidFill>
              <a:latin typeface="Times New Roman" pitchFamily="18" charset="0"/>
              <a:cs typeface="Times New Roman" pitchFamily="18" charset="0"/>
            </a:endParaRPr>
          </a:p>
        </p:txBody>
      </p:sp>
      <p:pic>
        <p:nvPicPr>
          <p:cNvPr id="573464" name="Picture 24" descr="johnny_automatic_picnic_basket"/>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0838" y="4005263"/>
            <a:ext cx="1517650"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5" name="Text Box 25"/>
          <p:cNvSpPr txBox="1">
            <a:spLocks noChangeArrowheads="1"/>
          </p:cNvSpPr>
          <p:nvPr/>
        </p:nvSpPr>
        <p:spPr bwMode="auto">
          <a:xfrm>
            <a:off x="5502275" y="4510088"/>
            <a:ext cx="15279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base" hangingPunct="1">
              <a:spcBef>
                <a:spcPct val="0"/>
              </a:spcBef>
              <a:spcAft>
                <a:spcPct val="0"/>
              </a:spcAft>
            </a:pPr>
            <a:r>
              <a:rPr lang="en-US" b="1" u="none">
                <a:solidFill>
                  <a:srgbClr val="FF0000"/>
                </a:solidFill>
                <a:latin typeface="Times New Roman" pitchFamily="18" charset="0"/>
                <a:cs typeface="Times New Roman" pitchFamily="18" charset="0"/>
              </a:rPr>
              <a:t>PRACTICE</a:t>
            </a:r>
            <a:endParaRPr lang="bg-BG" b="1" u="none">
              <a:solidFill>
                <a:srgbClr val="FF0000"/>
              </a:solidFill>
              <a:latin typeface="Times New Roman" pitchFamily="18" charset="0"/>
              <a:cs typeface="Times New Roman" pitchFamily="18" charset="0"/>
            </a:endParaRPr>
          </a:p>
        </p:txBody>
      </p:sp>
      <p:sp>
        <p:nvSpPr>
          <p:cNvPr id="573467" name="WordArt 27"/>
          <p:cNvSpPr>
            <a:spLocks noChangeArrowheads="1" noChangeShapeType="1" noTextEdit="1"/>
          </p:cNvSpPr>
          <p:nvPr/>
        </p:nvSpPr>
        <p:spPr bwMode="auto">
          <a:xfrm>
            <a:off x="1116013" y="333375"/>
            <a:ext cx="7562850" cy="361950"/>
          </a:xfrm>
          <a:prstGeom prst="rect">
            <a:avLst/>
          </a:prstGeom>
          <a:extLst/>
        </p:spPr>
        <p:txBody>
          <a:bodyPr spcFirstLastPara="1" wrap="none" fromWordArt="1">
            <a:prstTxWarp prst="textArchUp">
              <a:avLst>
                <a:gd name="adj" fmla="val 10800000"/>
              </a:avLst>
            </a:prstTxWarp>
          </a:bodyPr>
          <a:lstStyle/>
          <a:p>
            <a:pPr algn="ctr" fontAlgn="base">
              <a:spcBef>
                <a:spcPct val="0"/>
              </a:spcBef>
              <a:spcAft>
                <a:spcPct val="0"/>
              </a:spcAft>
              <a:defRPr/>
            </a:pPr>
            <a:r>
              <a:rPr lang="en-US" sz="2400" u="sng" kern="10" dirty="0">
                <a:ln w="9525">
                  <a:solidFill>
                    <a:srgbClr val="000000"/>
                  </a:solidFill>
                  <a:round/>
                  <a:headEnd/>
                  <a:tailEnd/>
                </a:ln>
                <a:solidFill>
                  <a:srgbClr val="000000"/>
                </a:solidFill>
                <a:latin typeface="Times New Roman" pitchFamily="18" charset="0"/>
                <a:cs typeface="Times New Roman" pitchFamily="18" charset="0"/>
              </a:rPr>
              <a:t>ACCREDITED FIELDS AND SPECIALITIES </a:t>
            </a:r>
            <a:endParaRPr lang="bg-BG" sz="2400" u="sng" kern="10" dirty="0">
              <a:ln w="9525">
                <a:solidFill>
                  <a:srgbClr val="000000"/>
                </a:solidFill>
                <a:round/>
                <a:headEnd/>
                <a:tailEnd/>
              </a:ln>
              <a:solidFill>
                <a:srgbClr val="000000"/>
              </a:solidFill>
              <a:latin typeface="Times New Roman" pitchFamily="18" charset="0"/>
              <a:cs typeface="Times New Roman" pitchFamily="18" charset="0"/>
            </a:endParaRPr>
          </a:p>
        </p:txBody>
      </p:sp>
      <p:sp>
        <p:nvSpPr>
          <p:cNvPr id="57365" name="Oval 42"/>
          <p:cNvSpPr>
            <a:spLocks noChangeArrowheads="1"/>
          </p:cNvSpPr>
          <p:nvPr/>
        </p:nvSpPr>
        <p:spPr bwMode="auto">
          <a:xfrm>
            <a:off x="3643313" y="1357313"/>
            <a:ext cx="792162" cy="792162"/>
          </a:xfrm>
          <a:prstGeom prst="ellipse">
            <a:avLst/>
          </a:prstGeom>
          <a:gradFill rotWithShape="1">
            <a:gsLst>
              <a:gs pos="0">
                <a:srgbClr val="FFFF00"/>
              </a:gs>
              <a:gs pos="100000">
                <a:srgbClr val="7676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r>
              <a:rPr lang="bg-BG" sz="3200" dirty="0">
                <a:solidFill>
                  <a:srgbClr val="000000"/>
                </a:solidFill>
                <a:latin typeface="Times New Roman" pitchFamily="18" charset="0"/>
                <a:cs typeface="Times New Roman" pitchFamily="18" charset="0"/>
              </a:rPr>
              <a:t>9</a:t>
            </a:r>
          </a:p>
        </p:txBody>
      </p:sp>
    </p:spTree>
    <p:extLst>
      <p:ext uri="{BB962C8B-B14F-4D97-AF65-F5344CB8AC3E}">
        <p14:creationId xmlns:p14="http://schemas.microsoft.com/office/powerpoint/2010/main" val="1870689882"/>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573446"/>
                                        </p:tgtEl>
                                        <p:attrNameLst>
                                          <p:attrName>style.visibility</p:attrName>
                                        </p:attrNameLst>
                                      </p:cBhvr>
                                      <p:to>
                                        <p:strVal val="visible"/>
                                      </p:to>
                                    </p:set>
                                    <p:animEffect transition="in" filter="wipe(left)">
                                      <p:cBhvr>
                                        <p:cTn id="7" dur="1000"/>
                                        <p:tgtEl>
                                          <p:spTgt spid="573446"/>
                                        </p:tgtEl>
                                      </p:cBhvr>
                                    </p:animEffect>
                                  </p:childTnLst>
                                </p:cTn>
                              </p:par>
                            </p:childTnLst>
                          </p:cTn>
                        </p:par>
                        <p:par>
                          <p:cTn id="8" fill="hold" nodeType="afterGroup">
                            <p:stCondLst>
                              <p:cond delay="10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2000"/>
                                        <p:tgtEl>
                                          <p:spTgt spid="2"/>
                                        </p:tgtEl>
                                      </p:cBhvr>
                                    </p:animEffect>
                                  </p:childTnLst>
                                </p:cTn>
                              </p:par>
                            </p:childTnLst>
                          </p:cTn>
                        </p:par>
                        <p:par>
                          <p:cTn id="12" fill="hold" nodeType="afterGroup">
                            <p:stCondLst>
                              <p:cond delay="3000"/>
                            </p:stCondLst>
                            <p:childTnLst>
                              <p:par>
                                <p:cTn id="13" presetID="22" presetClass="entr" presetSubtype="1" fill="hold" nodeType="afterEffect">
                                  <p:stCondLst>
                                    <p:cond delay="0"/>
                                  </p:stCondLst>
                                  <p:childTnLst>
                                    <p:set>
                                      <p:cBhvr>
                                        <p:cTn id="14" dur="1" fill="hold">
                                          <p:stCondLst>
                                            <p:cond delay="0"/>
                                          </p:stCondLst>
                                        </p:cTn>
                                        <p:tgtEl>
                                          <p:spTgt spid="573451"/>
                                        </p:tgtEl>
                                        <p:attrNameLst>
                                          <p:attrName>style.visibility</p:attrName>
                                        </p:attrNameLst>
                                      </p:cBhvr>
                                      <p:to>
                                        <p:strVal val="visible"/>
                                      </p:to>
                                    </p:set>
                                    <p:animEffect transition="in" filter="wipe(up)">
                                      <p:cBhvr>
                                        <p:cTn id="15" dur="1000"/>
                                        <p:tgtEl>
                                          <p:spTgt spid="573451"/>
                                        </p:tgtEl>
                                      </p:cBhvr>
                                    </p:animEffect>
                                  </p:childTnLst>
                                </p:cTn>
                              </p:par>
                            </p:childTnLst>
                          </p:cTn>
                        </p:par>
                        <p:par>
                          <p:cTn id="16" fill="hold" nodeType="afterGroup">
                            <p:stCondLst>
                              <p:cond delay="4000"/>
                            </p:stCondLst>
                            <p:childTnLst>
                              <p:par>
                                <p:cTn id="17" presetID="22" presetClass="entr" presetSubtype="8" fill="hold" nodeType="afterEffect">
                                  <p:stCondLst>
                                    <p:cond delay="0"/>
                                  </p:stCondLst>
                                  <p:childTnLst>
                                    <p:set>
                                      <p:cBhvr>
                                        <p:cTn id="18" dur="1" fill="hold">
                                          <p:stCondLst>
                                            <p:cond delay="0"/>
                                          </p:stCondLst>
                                        </p:cTn>
                                        <p:tgtEl>
                                          <p:spTgt spid="573453"/>
                                        </p:tgtEl>
                                        <p:attrNameLst>
                                          <p:attrName>style.visibility</p:attrName>
                                        </p:attrNameLst>
                                      </p:cBhvr>
                                      <p:to>
                                        <p:strVal val="visible"/>
                                      </p:to>
                                    </p:set>
                                    <p:animEffect transition="in" filter="wipe(left)">
                                      <p:cBhvr>
                                        <p:cTn id="19" dur="500"/>
                                        <p:tgtEl>
                                          <p:spTgt spid="573453"/>
                                        </p:tgtEl>
                                      </p:cBhvr>
                                    </p:animEffect>
                                  </p:childTnLst>
                                </p:cTn>
                              </p:par>
                            </p:childTnLst>
                          </p:cTn>
                        </p:par>
                        <p:par>
                          <p:cTn id="20" fill="hold" nodeType="afterGroup">
                            <p:stCondLst>
                              <p:cond delay="4500"/>
                            </p:stCondLst>
                            <p:childTnLst>
                              <p:par>
                                <p:cTn id="21" presetID="22" presetClass="entr" presetSubtype="8" fill="hold" nodeType="afterEffect">
                                  <p:stCondLst>
                                    <p:cond delay="0"/>
                                  </p:stCondLst>
                                  <p:childTnLst>
                                    <p:set>
                                      <p:cBhvr>
                                        <p:cTn id="22" dur="1" fill="hold">
                                          <p:stCondLst>
                                            <p:cond delay="0"/>
                                          </p:stCondLst>
                                        </p:cTn>
                                        <p:tgtEl>
                                          <p:spTgt spid="573454"/>
                                        </p:tgtEl>
                                        <p:attrNameLst>
                                          <p:attrName>style.visibility</p:attrName>
                                        </p:attrNameLst>
                                      </p:cBhvr>
                                      <p:to>
                                        <p:strVal val="visible"/>
                                      </p:to>
                                    </p:set>
                                    <p:animEffect transition="in" filter="wipe(left)">
                                      <p:cBhvr>
                                        <p:cTn id="23" dur="500"/>
                                        <p:tgtEl>
                                          <p:spTgt spid="573454"/>
                                        </p:tgtEl>
                                      </p:cBhvr>
                                    </p:animEffect>
                                  </p:childTnLst>
                                </p:cTn>
                              </p:par>
                            </p:childTnLst>
                          </p:cTn>
                        </p:par>
                        <p:par>
                          <p:cTn id="24" fill="hold" nodeType="afterGroup">
                            <p:stCondLst>
                              <p:cond delay="5000"/>
                            </p:stCondLst>
                            <p:childTnLst>
                              <p:par>
                                <p:cTn id="25" presetID="22" presetClass="entr" presetSubtype="8" fill="hold" nodeType="afterEffect">
                                  <p:stCondLst>
                                    <p:cond delay="0"/>
                                  </p:stCondLst>
                                  <p:childTnLst>
                                    <p:set>
                                      <p:cBhvr>
                                        <p:cTn id="26" dur="1" fill="hold">
                                          <p:stCondLst>
                                            <p:cond delay="0"/>
                                          </p:stCondLst>
                                        </p:cTn>
                                        <p:tgtEl>
                                          <p:spTgt spid="573455"/>
                                        </p:tgtEl>
                                        <p:attrNameLst>
                                          <p:attrName>style.visibility</p:attrName>
                                        </p:attrNameLst>
                                      </p:cBhvr>
                                      <p:to>
                                        <p:strVal val="visible"/>
                                      </p:to>
                                    </p:set>
                                    <p:animEffect transition="in" filter="wipe(left)">
                                      <p:cBhvr>
                                        <p:cTn id="27" dur="500"/>
                                        <p:tgtEl>
                                          <p:spTgt spid="573455"/>
                                        </p:tgtEl>
                                      </p:cBhvr>
                                    </p:animEffect>
                                  </p:childTnLst>
                                </p:cTn>
                              </p:par>
                            </p:childTnLst>
                          </p:cTn>
                        </p:par>
                        <p:par>
                          <p:cTn id="28" fill="hold" nodeType="afterGroup">
                            <p:stCondLst>
                              <p:cond delay="5500"/>
                            </p:stCondLst>
                            <p:childTnLst>
                              <p:par>
                                <p:cTn id="29" presetID="9" presetClass="entr" presetSubtype="0" fill="hold" grpId="0" nodeType="afterEffect">
                                  <p:stCondLst>
                                    <p:cond delay="0"/>
                                  </p:stCondLst>
                                  <p:childTnLst>
                                    <p:set>
                                      <p:cBhvr>
                                        <p:cTn id="30" dur="1" fill="hold">
                                          <p:stCondLst>
                                            <p:cond delay="0"/>
                                          </p:stCondLst>
                                        </p:cTn>
                                        <p:tgtEl>
                                          <p:spTgt spid="573457"/>
                                        </p:tgtEl>
                                        <p:attrNameLst>
                                          <p:attrName>style.visibility</p:attrName>
                                        </p:attrNameLst>
                                      </p:cBhvr>
                                      <p:to>
                                        <p:strVal val="visible"/>
                                      </p:to>
                                    </p:set>
                                    <p:animEffect transition="in" filter="dissolve">
                                      <p:cBhvr>
                                        <p:cTn id="31" dur="1000"/>
                                        <p:tgtEl>
                                          <p:spTgt spid="573457"/>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57365"/>
                                        </p:tgtEl>
                                        <p:attrNameLst>
                                          <p:attrName>style.visibility</p:attrName>
                                        </p:attrNameLst>
                                      </p:cBhvr>
                                      <p:to>
                                        <p:strVal val="visible"/>
                                      </p:to>
                                    </p:set>
                                  </p:childTnLst>
                                </p:cTn>
                              </p:par>
                            </p:childTnLst>
                          </p:cTn>
                        </p:par>
                        <p:par>
                          <p:cTn id="34" fill="hold" nodeType="afterGroup">
                            <p:stCondLst>
                              <p:cond delay="6500"/>
                            </p:stCondLst>
                            <p:childTnLst>
                              <p:par>
                                <p:cTn id="35" presetID="53" presetClass="entr" presetSubtype="0" fill="hold" grpId="0" nodeType="afterEffect">
                                  <p:stCondLst>
                                    <p:cond delay="0"/>
                                  </p:stCondLst>
                                  <p:childTnLst>
                                    <p:set>
                                      <p:cBhvr>
                                        <p:cTn id="36" dur="1" fill="hold">
                                          <p:stCondLst>
                                            <p:cond delay="0"/>
                                          </p:stCondLst>
                                        </p:cTn>
                                        <p:tgtEl>
                                          <p:spTgt spid="573458"/>
                                        </p:tgtEl>
                                        <p:attrNameLst>
                                          <p:attrName>style.visibility</p:attrName>
                                        </p:attrNameLst>
                                      </p:cBhvr>
                                      <p:to>
                                        <p:strVal val="visible"/>
                                      </p:to>
                                    </p:set>
                                    <p:anim calcmode="lin" valueType="num">
                                      <p:cBhvr>
                                        <p:cTn id="37" dur="1000" fill="hold"/>
                                        <p:tgtEl>
                                          <p:spTgt spid="573458"/>
                                        </p:tgtEl>
                                        <p:attrNameLst>
                                          <p:attrName>ppt_w</p:attrName>
                                        </p:attrNameLst>
                                      </p:cBhvr>
                                      <p:tavLst>
                                        <p:tav tm="0">
                                          <p:val>
                                            <p:fltVal val="0"/>
                                          </p:val>
                                        </p:tav>
                                        <p:tav tm="100000">
                                          <p:val>
                                            <p:strVal val="#ppt_w"/>
                                          </p:val>
                                        </p:tav>
                                      </p:tavLst>
                                    </p:anim>
                                    <p:anim calcmode="lin" valueType="num">
                                      <p:cBhvr>
                                        <p:cTn id="38" dur="1000" fill="hold"/>
                                        <p:tgtEl>
                                          <p:spTgt spid="573458"/>
                                        </p:tgtEl>
                                        <p:attrNameLst>
                                          <p:attrName>ppt_h</p:attrName>
                                        </p:attrNameLst>
                                      </p:cBhvr>
                                      <p:tavLst>
                                        <p:tav tm="0">
                                          <p:val>
                                            <p:fltVal val="0"/>
                                          </p:val>
                                        </p:tav>
                                        <p:tav tm="100000">
                                          <p:val>
                                            <p:strVal val="#ppt_h"/>
                                          </p:val>
                                        </p:tav>
                                      </p:tavLst>
                                    </p:anim>
                                    <p:animEffect transition="in" filter="fade">
                                      <p:cBhvr>
                                        <p:cTn id="39" dur="1000"/>
                                        <p:tgtEl>
                                          <p:spTgt spid="573458"/>
                                        </p:tgtEl>
                                      </p:cBhvr>
                                    </p:animEffect>
                                  </p:childTnLst>
                                </p:cTn>
                              </p:par>
                            </p:childTnLst>
                          </p:cTn>
                        </p:par>
                        <p:par>
                          <p:cTn id="40" fill="hold" nodeType="afterGroup">
                            <p:stCondLst>
                              <p:cond delay="7500"/>
                            </p:stCondLst>
                            <p:childTnLst>
                              <p:par>
                                <p:cTn id="41" presetID="5" presetClass="entr" presetSubtype="10" fill="hold" grpId="0" nodeType="afterEffect">
                                  <p:stCondLst>
                                    <p:cond delay="0"/>
                                  </p:stCondLst>
                                  <p:childTnLst>
                                    <p:set>
                                      <p:cBhvr>
                                        <p:cTn id="42" dur="1" fill="hold">
                                          <p:stCondLst>
                                            <p:cond delay="0"/>
                                          </p:stCondLst>
                                        </p:cTn>
                                        <p:tgtEl>
                                          <p:spTgt spid="573449"/>
                                        </p:tgtEl>
                                        <p:attrNameLst>
                                          <p:attrName>style.visibility</p:attrName>
                                        </p:attrNameLst>
                                      </p:cBhvr>
                                      <p:to>
                                        <p:strVal val="visible"/>
                                      </p:to>
                                    </p:set>
                                    <p:animEffect transition="in" filter="checkerboard(across)">
                                      <p:cBhvr>
                                        <p:cTn id="43" dur="1000"/>
                                        <p:tgtEl>
                                          <p:spTgt spid="573449"/>
                                        </p:tgtEl>
                                      </p:cBhvr>
                                    </p:animEffect>
                                  </p:childTnLst>
                                </p:cTn>
                              </p:par>
                            </p:childTnLst>
                          </p:cTn>
                        </p:par>
                        <p:par>
                          <p:cTn id="44" fill="hold" nodeType="afterGroup">
                            <p:stCondLst>
                              <p:cond delay="8500"/>
                            </p:stCondLst>
                            <p:childTnLst>
                              <p:par>
                                <p:cTn id="45" presetID="5" presetClass="entr" presetSubtype="10" fill="hold" grpId="0" nodeType="afterEffect">
                                  <p:stCondLst>
                                    <p:cond delay="0"/>
                                  </p:stCondLst>
                                  <p:childTnLst>
                                    <p:set>
                                      <p:cBhvr>
                                        <p:cTn id="46" dur="1" fill="hold">
                                          <p:stCondLst>
                                            <p:cond delay="0"/>
                                          </p:stCondLst>
                                        </p:cTn>
                                        <p:tgtEl>
                                          <p:spTgt spid="573460"/>
                                        </p:tgtEl>
                                        <p:attrNameLst>
                                          <p:attrName>style.visibility</p:attrName>
                                        </p:attrNameLst>
                                      </p:cBhvr>
                                      <p:to>
                                        <p:strVal val="visible"/>
                                      </p:to>
                                    </p:set>
                                    <p:animEffect transition="in" filter="checkerboard(across)">
                                      <p:cBhvr>
                                        <p:cTn id="47" dur="1000"/>
                                        <p:tgtEl>
                                          <p:spTgt spid="573460"/>
                                        </p:tgtEl>
                                      </p:cBhvr>
                                    </p:animEffect>
                                  </p:childTnLst>
                                </p:cTn>
                              </p:par>
                            </p:childTnLst>
                          </p:cTn>
                        </p:par>
                        <p:par>
                          <p:cTn id="48" fill="hold" nodeType="afterGroup">
                            <p:stCondLst>
                              <p:cond delay="9500"/>
                            </p:stCondLst>
                            <p:childTnLst>
                              <p:par>
                                <p:cTn id="49" presetID="53" presetClass="entr" presetSubtype="0" fill="hold" grpId="0" nodeType="afterEffect">
                                  <p:stCondLst>
                                    <p:cond delay="0"/>
                                  </p:stCondLst>
                                  <p:childTnLst>
                                    <p:set>
                                      <p:cBhvr>
                                        <p:cTn id="50" dur="1" fill="hold">
                                          <p:stCondLst>
                                            <p:cond delay="0"/>
                                          </p:stCondLst>
                                        </p:cTn>
                                        <p:tgtEl>
                                          <p:spTgt spid="573450"/>
                                        </p:tgtEl>
                                        <p:attrNameLst>
                                          <p:attrName>style.visibility</p:attrName>
                                        </p:attrNameLst>
                                      </p:cBhvr>
                                      <p:to>
                                        <p:strVal val="visible"/>
                                      </p:to>
                                    </p:set>
                                    <p:anim calcmode="lin" valueType="num">
                                      <p:cBhvr>
                                        <p:cTn id="51" dur="1000" fill="hold"/>
                                        <p:tgtEl>
                                          <p:spTgt spid="573450"/>
                                        </p:tgtEl>
                                        <p:attrNameLst>
                                          <p:attrName>ppt_w</p:attrName>
                                        </p:attrNameLst>
                                      </p:cBhvr>
                                      <p:tavLst>
                                        <p:tav tm="0">
                                          <p:val>
                                            <p:fltVal val="0"/>
                                          </p:val>
                                        </p:tav>
                                        <p:tav tm="100000">
                                          <p:val>
                                            <p:strVal val="#ppt_w"/>
                                          </p:val>
                                        </p:tav>
                                      </p:tavLst>
                                    </p:anim>
                                    <p:anim calcmode="lin" valueType="num">
                                      <p:cBhvr>
                                        <p:cTn id="52" dur="1000" fill="hold"/>
                                        <p:tgtEl>
                                          <p:spTgt spid="573450"/>
                                        </p:tgtEl>
                                        <p:attrNameLst>
                                          <p:attrName>ppt_h</p:attrName>
                                        </p:attrNameLst>
                                      </p:cBhvr>
                                      <p:tavLst>
                                        <p:tav tm="0">
                                          <p:val>
                                            <p:fltVal val="0"/>
                                          </p:val>
                                        </p:tav>
                                        <p:tav tm="100000">
                                          <p:val>
                                            <p:strVal val="#ppt_h"/>
                                          </p:val>
                                        </p:tav>
                                      </p:tavLst>
                                    </p:anim>
                                    <p:animEffect transition="in" filter="fade">
                                      <p:cBhvr>
                                        <p:cTn id="53" dur="1000"/>
                                        <p:tgtEl>
                                          <p:spTgt spid="573450"/>
                                        </p:tgtEl>
                                      </p:cBhvr>
                                    </p:animEffect>
                                  </p:childTnLst>
                                </p:cTn>
                              </p:par>
                            </p:childTnLst>
                          </p:cTn>
                        </p:par>
                        <p:par>
                          <p:cTn id="54" fill="hold" nodeType="afterGroup">
                            <p:stCondLst>
                              <p:cond delay="10500"/>
                            </p:stCondLst>
                            <p:childTnLst>
                              <p:par>
                                <p:cTn id="55" presetID="53" presetClass="entr" presetSubtype="0" fill="hold" grpId="0" nodeType="afterEffect">
                                  <p:stCondLst>
                                    <p:cond delay="0"/>
                                  </p:stCondLst>
                                  <p:childTnLst>
                                    <p:set>
                                      <p:cBhvr>
                                        <p:cTn id="56" dur="1" fill="hold">
                                          <p:stCondLst>
                                            <p:cond delay="0"/>
                                          </p:stCondLst>
                                        </p:cTn>
                                        <p:tgtEl>
                                          <p:spTgt spid="573461"/>
                                        </p:tgtEl>
                                        <p:attrNameLst>
                                          <p:attrName>style.visibility</p:attrName>
                                        </p:attrNameLst>
                                      </p:cBhvr>
                                      <p:to>
                                        <p:strVal val="visible"/>
                                      </p:to>
                                    </p:set>
                                    <p:anim calcmode="lin" valueType="num">
                                      <p:cBhvr>
                                        <p:cTn id="57" dur="1000" fill="hold"/>
                                        <p:tgtEl>
                                          <p:spTgt spid="573461"/>
                                        </p:tgtEl>
                                        <p:attrNameLst>
                                          <p:attrName>ppt_w</p:attrName>
                                        </p:attrNameLst>
                                      </p:cBhvr>
                                      <p:tavLst>
                                        <p:tav tm="0">
                                          <p:val>
                                            <p:fltVal val="0"/>
                                          </p:val>
                                        </p:tav>
                                        <p:tav tm="100000">
                                          <p:val>
                                            <p:strVal val="#ppt_w"/>
                                          </p:val>
                                        </p:tav>
                                      </p:tavLst>
                                    </p:anim>
                                    <p:anim calcmode="lin" valueType="num">
                                      <p:cBhvr>
                                        <p:cTn id="58" dur="1000" fill="hold"/>
                                        <p:tgtEl>
                                          <p:spTgt spid="573461"/>
                                        </p:tgtEl>
                                        <p:attrNameLst>
                                          <p:attrName>ppt_h</p:attrName>
                                        </p:attrNameLst>
                                      </p:cBhvr>
                                      <p:tavLst>
                                        <p:tav tm="0">
                                          <p:val>
                                            <p:fltVal val="0"/>
                                          </p:val>
                                        </p:tav>
                                        <p:tav tm="100000">
                                          <p:val>
                                            <p:strVal val="#ppt_h"/>
                                          </p:val>
                                        </p:tav>
                                      </p:tavLst>
                                    </p:anim>
                                    <p:animEffect transition="in" filter="fade">
                                      <p:cBhvr>
                                        <p:cTn id="59" dur="1000"/>
                                        <p:tgtEl>
                                          <p:spTgt spid="573461"/>
                                        </p:tgtEl>
                                      </p:cBhvr>
                                    </p:animEffect>
                                  </p:childTnLst>
                                </p:cTn>
                              </p:par>
                            </p:childTnLst>
                          </p:cTn>
                        </p:par>
                        <p:par>
                          <p:cTn id="60" fill="hold" nodeType="afterGroup">
                            <p:stCondLst>
                              <p:cond delay="11500"/>
                            </p:stCondLst>
                            <p:childTnLst>
                              <p:par>
                                <p:cTn id="61" presetID="3" presetClass="entr" presetSubtype="5" fill="hold" nodeType="afterEffect">
                                  <p:stCondLst>
                                    <p:cond delay="0"/>
                                  </p:stCondLst>
                                  <p:childTnLst>
                                    <p:set>
                                      <p:cBhvr>
                                        <p:cTn id="62" dur="1" fill="hold">
                                          <p:stCondLst>
                                            <p:cond delay="0"/>
                                          </p:stCondLst>
                                        </p:cTn>
                                        <p:tgtEl>
                                          <p:spTgt spid="573462"/>
                                        </p:tgtEl>
                                        <p:attrNameLst>
                                          <p:attrName>style.visibility</p:attrName>
                                        </p:attrNameLst>
                                      </p:cBhvr>
                                      <p:to>
                                        <p:strVal val="visible"/>
                                      </p:to>
                                    </p:set>
                                    <p:animEffect transition="in" filter="blinds(vertical)">
                                      <p:cBhvr>
                                        <p:cTn id="63" dur="1000"/>
                                        <p:tgtEl>
                                          <p:spTgt spid="573462"/>
                                        </p:tgtEl>
                                      </p:cBhvr>
                                    </p:animEffect>
                                  </p:childTnLst>
                                </p:cTn>
                              </p:par>
                            </p:childTnLst>
                          </p:cTn>
                        </p:par>
                        <p:par>
                          <p:cTn id="64" fill="hold" nodeType="afterGroup">
                            <p:stCondLst>
                              <p:cond delay="12500"/>
                            </p:stCondLst>
                            <p:childTnLst>
                              <p:par>
                                <p:cTn id="65" presetID="53" presetClass="entr" presetSubtype="0" fill="hold" nodeType="afterEffect">
                                  <p:stCondLst>
                                    <p:cond delay="0"/>
                                  </p:stCondLst>
                                  <p:childTnLst>
                                    <p:set>
                                      <p:cBhvr>
                                        <p:cTn id="66" dur="1" fill="hold">
                                          <p:stCondLst>
                                            <p:cond delay="0"/>
                                          </p:stCondLst>
                                        </p:cTn>
                                        <p:tgtEl>
                                          <p:spTgt spid="573463"/>
                                        </p:tgtEl>
                                        <p:attrNameLst>
                                          <p:attrName>style.visibility</p:attrName>
                                        </p:attrNameLst>
                                      </p:cBhvr>
                                      <p:to>
                                        <p:strVal val="visible"/>
                                      </p:to>
                                    </p:set>
                                    <p:anim calcmode="lin" valueType="num">
                                      <p:cBhvr>
                                        <p:cTn id="67" dur="1000" fill="hold"/>
                                        <p:tgtEl>
                                          <p:spTgt spid="573463"/>
                                        </p:tgtEl>
                                        <p:attrNameLst>
                                          <p:attrName>ppt_w</p:attrName>
                                        </p:attrNameLst>
                                      </p:cBhvr>
                                      <p:tavLst>
                                        <p:tav tm="0">
                                          <p:val>
                                            <p:fltVal val="0"/>
                                          </p:val>
                                        </p:tav>
                                        <p:tav tm="100000">
                                          <p:val>
                                            <p:strVal val="#ppt_w"/>
                                          </p:val>
                                        </p:tav>
                                      </p:tavLst>
                                    </p:anim>
                                    <p:anim calcmode="lin" valueType="num">
                                      <p:cBhvr>
                                        <p:cTn id="68" dur="1000" fill="hold"/>
                                        <p:tgtEl>
                                          <p:spTgt spid="573463"/>
                                        </p:tgtEl>
                                        <p:attrNameLst>
                                          <p:attrName>ppt_h</p:attrName>
                                        </p:attrNameLst>
                                      </p:cBhvr>
                                      <p:tavLst>
                                        <p:tav tm="0">
                                          <p:val>
                                            <p:fltVal val="0"/>
                                          </p:val>
                                        </p:tav>
                                        <p:tav tm="100000">
                                          <p:val>
                                            <p:strVal val="#ppt_h"/>
                                          </p:val>
                                        </p:tav>
                                      </p:tavLst>
                                    </p:anim>
                                    <p:animEffect transition="in" filter="fade">
                                      <p:cBhvr>
                                        <p:cTn id="69" dur="1000"/>
                                        <p:tgtEl>
                                          <p:spTgt spid="573463"/>
                                        </p:tgtEl>
                                      </p:cBhvr>
                                    </p:animEffect>
                                  </p:childTnLst>
                                </p:cTn>
                              </p:par>
                            </p:childTnLst>
                          </p:cTn>
                        </p:par>
                        <p:par>
                          <p:cTn id="70" fill="hold" nodeType="afterGroup">
                            <p:stCondLst>
                              <p:cond delay="13500"/>
                            </p:stCondLst>
                            <p:childTnLst>
                              <p:par>
                                <p:cTn id="71" presetID="22" presetClass="entr" presetSubtype="1" fill="hold" nodeType="afterEffect">
                                  <p:stCondLst>
                                    <p:cond delay="0"/>
                                  </p:stCondLst>
                                  <p:childTnLst>
                                    <p:set>
                                      <p:cBhvr>
                                        <p:cTn id="72" dur="1" fill="hold">
                                          <p:stCondLst>
                                            <p:cond delay="0"/>
                                          </p:stCondLst>
                                        </p:cTn>
                                        <p:tgtEl>
                                          <p:spTgt spid="573445"/>
                                        </p:tgtEl>
                                        <p:attrNameLst>
                                          <p:attrName>style.visibility</p:attrName>
                                        </p:attrNameLst>
                                      </p:cBhvr>
                                      <p:to>
                                        <p:strVal val="visible"/>
                                      </p:to>
                                    </p:set>
                                    <p:animEffect transition="in" filter="wipe(up)">
                                      <p:cBhvr>
                                        <p:cTn id="73" dur="1000"/>
                                        <p:tgtEl>
                                          <p:spTgt spid="573445"/>
                                        </p:tgtEl>
                                      </p:cBhvr>
                                    </p:animEffect>
                                  </p:childTnLst>
                                </p:cTn>
                              </p:par>
                            </p:childTnLst>
                          </p:cTn>
                        </p:par>
                        <p:par>
                          <p:cTn id="74" fill="hold" nodeType="afterGroup">
                            <p:stCondLst>
                              <p:cond delay="14500"/>
                            </p:stCondLst>
                            <p:childTnLst>
                              <p:par>
                                <p:cTn id="75" presetID="22" presetClass="entr" presetSubtype="1" fill="hold" nodeType="afterEffect">
                                  <p:stCondLst>
                                    <p:cond delay="0"/>
                                  </p:stCondLst>
                                  <p:childTnLst>
                                    <p:set>
                                      <p:cBhvr>
                                        <p:cTn id="76" dur="1" fill="hold">
                                          <p:stCondLst>
                                            <p:cond delay="0"/>
                                          </p:stCondLst>
                                        </p:cTn>
                                        <p:tgtEl>
                                          <p:spTgt spid="573459"/>
                                        </p:tgtEl>
                                        <p:attrNameLst>
                                          <p:attrName>style.visibility</p:attrName>
                                        </p:attrNameLst>
                                      </p:cBhvr>
                                      <p:to>
                                        <p:strVal val="visible"/>
                                      </p:to>
                                    </p:set>
                                    <p:animEffect transition="in" filter="wipe(up)">
                                      <p:cBhvr>
                                        <p:cTn id="77" dur="1000"/>
                                        <p:tgtEl>
                                          <p:spTgt spid="573459"/>
                                        </p:tgtEl>
                                      </p:cBhvr>
                                    </p:animEffect>
                                  </p:childTnLst>
                                </p:cTn>
                              </p:par>
                            </p:childTnLst>
                          </p:cTn>
                        </p:par>
                        <p:par>
                          <p:cTn id="78" fill="hold" nodeType="afterGroup">
                            <p:stCondLst>
                              <p:cond delay="15500"/>
                            </p:stCondLst>
                            <p:childTnLst>
                              <p:par>
                                <p:cTn id="79" presetID="53" presetClass="entr" presetSubtype="0" fill="hold" nodeType="afterEffect">
                                  <p:stCondLst>
                                    <p:cond delay="0"/>
                                  </p:stCondLst>
                                  <p:childTnLst>
                                    <p:set>
                                      <p:cBhvr>
                                        <p:cTn id="80" dur="1" fill="hold">
                                          <p:stCondLst>
                                            <p:cond delay="0"/>
                                          </p:stCondLst>
                                        </p:cTn>
                                        <p:tgtEl>
                                          <p:spTgt spid="573464"/>
                                        </p:tgtEl>
                                        <p:attrNameLst>
                                          <p:attrName>style.visibility</p:attrName>
                                        </p:attrNameLst>
                                      </p:cBhvr>
                                      <p:to>
                                        <p:strVal val="visible"/>
                                      </p:to>
                                    </p:set>
                                    <p:anim calcmode="lin" valueType="num">
                                      <p:cBhvr>
                                        <p:cTn id="81" dur="1000" fill="hold"/>
                                        <p:tgtEl>
                                          <p:spTgt spid="573464"/>
                                        </p:tgtEl>
                                        <p:attrNameLst>
                                          <p:attrName>ppt_w</p:attrName>
                                        </p:attrNameLst>
                                      </p:cBhvr>
                                      <p:tavLst>
                                        <p:tav tm="0">
                                          <p:val>
                                            <p:fltVal val="0"/>
                                          </p:val>
                                        </p:tav>
                                        <p:tav tm="100000">
                                          <p:val>
                                            <p:strVal val="#ppt_w"/>
                                          </p:val>
                                        </p:tav>
                                      </p:tavLst>
                                    </p:anim>
                                    <p:anim calcmode="lin" valueType="num">
                                      <p:cBhvr>
                                        <p:cTn id="82" dur="1000" fill="hold"/>
                                        <p:tgtEl>
                                          <p:spTgt spid="573464"/>
                                        </p:tgtEl>
                                        <p:attrNameLst>
                                          <p:attrName>ppt_h</p:attrName>
                                        </p:attrNameLst>
                                      </p:cBhvr>
                                      <p:tavLst>
                                        <p:tav tm="0">
                                          <p:val>
                                            <p:fltVal val="0"/>
                                          </p:val>
                                        </p:tav>
                                        <p:tav tm="100000">
                                          <p:val>
                                            <p:strVal val="#ppt_h"/>
                                          </p:val>
                                        </p:tav>
                                      </p:tavLst>
                                    </p:anim>
                                    <p:animEffect transition="in" filter="fade">
                                      <p:cBhvr>
                                        <p:cTn id="83" dur="1000"/>
                                        <p:tgtEl>
                                          <p:spTgt spid="573464"/>
                                        </p:tgtEl>
                                      </p:cBhvr>
                                    </p:animEffect>
                                  </p:childTnLst>
                                </p:cTn>
                              </p:par>
                            </p:childTnLst>
                          </p:cTn>
                        </p:par>
                        <p:par>
                          <p:cTn id="84" fill="hold" nodeType="afterGroup">
                            <p:stCondLst>
                              <p:cond delay="16500"/>
                            </p:stCondLst>
                            <p:childTnLst>
                              <p:par>
                                <p:cTn id="85" presetID="22" presetClass="entr" presetSubtype="8" fill="hold" grpId="0" nodeType="afterEffect">
                                  <p:stCondLst>
                                    <p:cond delay="0"/>
                                  </p:stCondLst>
                                  <p:childTnLst>
                                    <p:set>
                                      <p:cBhvr>
                                        <p:cTn id="86" dur="1" fill="hold">
                                          <p:stCondLst>
                                            <p:cond delay="0"/>
                                          </p:stCondLst>
                                        </p:cTn>
                                        <p:tgtEl>
                                          <p:spTgt spid="573465"/>
                                        </p:tgtEl>
                                        <p:attrNameLst>
                                          <p:attrName>style.visibility</p:attrName>
                                        </p:attrNameLst>
                                      </p:cBhvr>
                                      <p:to>
                                        <p:strVal val="visible"/>
                                      </p:to>
                                    </p:set>
                                    <p:animEffect transition="in" filter="wipe(left)">
                                      <p:cBhvr>
                                        <p:cTn id="87" dur="1000"/>
                                        <p:tgtEl>
                                          <p:spTgt spid="573465"/>
                                        </p:tgtEl>
                                      </p:cBhvr>
                                    </p:animEffect>
                                  </p:childTnLst>
                                </p:cTn>
                              </p:par>
                            </p:childTnLst>
                          </p:cTn>
                        </p:par>
                        <p:par>
                          <p:cTn id="88" fill="hold" nodeType="afterGroup">
                            <p:stCondLst>
                              <p:cond delay="17500"/>
                            </p:stCondLst>
                            <p:childTnLst>
                              <p:par>
                                <p:cTn id="89" presetID="42" presetClass="path" presetSubtype="0" repeatCount="indefinite" accel="50000" decel="50000" fill="hold" nodeType="afterEffect">
                                  <p:stCondLst>
                                    <p:cond delay="0"/>
                                  </p:stCondLst>
                                  <p:childTnLst>
                                    <p:animMotion origin="layout" path="M -8.33333E-7 1.60768E-6 L 0.00104 0.4173 " pathEditMode="relative" rAng="0" ptsTypes="AA">
                                      <p:cBhvr>
                                        <p:cTn id="90" dur="2000" fill="hold"/>
                                        <p:tgtEl>
                                          <p:spTgt spid="573445"/>
                                        </p:tgtEl>
                                        <p:attrNameLst>
                                          <p:attrName>ppt_x</p:attrName>
                                          <p:attrName>ppt_y</p:attrName>
                                        </p:attrNameLst>
                                      </p:cBhvr>
                                      <p:rCtr x="52" y="20865"/>
                                    </p:animMotion>
                                  </p:childTnLst>
                                </p:cTn>
                              </p:par>
                            </p:childTnLst>
                          </p:cTn>
                        </p:par>
                        <p:par>
                          <p:cTn id="91" fill="hold" nodeType="afterGroup">
                            <p:stCondLst>
                              <p:cond delay="19500"/>
                            </p:stCondLst>
                            <p:childTnLst>
                              <p:par>
                                <p:cTn id="92" presetID="42" presetClass="path" presetSubtype="0" repeatCount="indefinite" accel="50000" decel="50000" fill="hold" nodeType="afterEffect">
                                  <p:stCondLst>
                                    <p:cond delay="0"/>
                                  </p:stCondLst>
                                  <p:childTnLst>
                                    <p:animMotion origin="layout" path="M 8.33333E-7 3.79598E-6 L -0.00156 0.22692 " pathEditMode="relative" rAng="0" ptsTypes="AA">
                                      <p:cBhvr>
                                        <p:cTn id="93" dur="1000" fill="hold"/>
                                        <p:tgtEl>
                                          <p:spTgt spid="573459"/>
                                        </p:tgtEl>
                                        <p:attrNameLst>
                                          <p:attrName>ppt_x</p:attrName>
                                          <p:attrName>ppt_y</p:attrName>
                                        </p:attrNameLst>
                                      </p:cBhvr>
                                      <p:rCtr x="-87" y="113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49" grpId="0" animBg="1"/>
      <p:bldP spid="573450" grpId="0"/>
      <p:bldP spid="573457" grpId="0" animBg="1"/>
      <p:bldP spid="573458" grpId="0"/>
      <p:bldP spid="573460" grpId="0" animBg="1"/>
      <p:bldP spid="573461" grpId="0"/>
      <p:bldP spid="573465" grpId="0"/>
      <p:bldP spid="5736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72"/>
          <p:cNvGrpSpPr>
            <a:grpSpLocks/>
          </p:cNvGrpSpPr>
          <p:nvPr/>
        </p:nvGrpSpPr>
        <p:grpSpPr bwMode="auto">
          <a:xfrm>
            <a:off x="2411413" y="4724400"/>
            <a:ext cx="504825" cy="863600"/>
            <a:chOff x="1519" y="1344"/>
            <a:chExt cx="318" cy="544"/>
          </a:xfrm>
        </p:grpSpPr>
        <p:sp>
          <p:nvSpPr>
            <p:cNvPr id="16443" name="Line 73"/>
            <p:cNvSpPr>
              <a:spLocks noChangeShapeType="1"/>
            </p:cNvSpPr>
            <p:nvPr/>
          </p:nvSpPr>
          <p:spPr bwMode="auto">
            <a:xfrm flipV="1">
              <a:off x="1519" y="1344"/>
              <a:ext cx="318" cy="408"/>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bg-BG" b="1">
                <a:cs typeface="Times New Roman" pitchFamily="18" charset="0"/>
              </a:endParaRPr>
            </a:p>
          </p:txBody>
        </p:sp>
        <p:sp>
          <p:nvSpPr>
            <p:cNvPr id="16444" name="Line 74"/>
            <p:cNvSpPr>
              <a:spLocks noChangeShapeType="1"/>
            </p:cNvSpPr>
            <p:nvPr/>
          </p:nvSpPr>
          <p:spPr bwMode="auto">
            <a:xfrm flipV="1">
              <a:off x="1519" y="1616"/>
              <a:ext cx="318" cy="136"/>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bg-BG" b="1">
                <a:cs typeface="Times New Roman" pitchFamily="18" charset="0"/>
              </a:endParaRPr>
            </a:p>
          </p:txBody>
        </p:sp>
        <p:sp>
          <p:nvSpPr>
            <p:cNvPr id="16445" name="Line 75"/>
            <p:cNvSpPr>
              <a:spLocks noChangeShapeType="1"/>
            </p:cNvSpPr>
            <p:nvPr/>
          </p:nvSpPr>
          <p:spPr bwMode="auto">
            <a:xfrm>
              <a:off x="1519" y="1752"/>
              <a:ext cx="318" cy="136"/>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bg-BG" b="1">
                <a:cs typeface="Times New Roman" pitchFamily="18" charset="0"/>
              </a:endParaRPr>
            </a:p>
          </p:txBody>
        </p:sp>
      </p:grpSp>
      <p:grpSp>
        <p:nvGrpSpPr>
          <p:cNvPr id="18435" name="Group 76"/>
          <p:cNvGrpSpPr>
            <a:grpSpLocks/>
          </p:cNvGrpSpPr>
          <p:nvPr/>
        </p:nvGrpSpPr>
        <p:grpSpPr bwMode="auto">
          <a:xfrm>
            <a:off x="2411413" y="3429000"/>
            <a:ext cx="504825" cy="863600"/>
            <a:chOff x="1519" y="1344"/>
            <a:chExt cx="318" cy="544"/>
          </a:xfrm>
        </p:grpSpPr>
        <p:sp>
          <p:nvSpPr>
            <p:cNvPr id="16440" name="Line 77"/>
            <p:cNvSpPr>
              <a:spLocks noChangeShapeType="1"/>
            </p:cNvSpPr>
            <p:nvPr/>
          </p:nvSpPr>
          <p:spPr bwMode="auto">
            <a:xfrm flipV="1">
              <a:off x="1519" y="1344"/>
              <a:ext cx="318" cy="408"/>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bg-BG" b="1">
                <a:cs typeface="Times New Roman" pitchFamily="18" charset="0"/>
              </a:endParaRPr>
            </a:p>
          </p:txBody>
        </p:sp>
        <p:sp>
          <p:nvSpPr>
            <p:cNvPr id="16441" name="Line 78"/>
            <p:cNvSpPr>
              <a:spLocks noChangeShapeType="1"/>
            </p:cNvSpPr>
            <p:nvPr/>
          </p:nvSpPr>
          <p:spPr bwMode="auto">
            <a:xfrm flipV="1">
              <a:off x="1519" y="1616"/>
              <a:ext cx="318" cy="136"/>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bg-BG" b="1">
                <a:cs typeface="Times New Roman" pitchFamily="18" charset="0"/>
              </a:endParaRPr>
            </a:p>
          </p:txBody>
        </p:sp>
        <p:sp>
          <p:nvSpPr>
            <p:cNvPr id="16442" name="Line 79"/>
            <p:cNvSpPr>
              <a:spLocks noChangeShapeType="1"/>
            </p:cNvSpPr>
            <p:nvPr/>
          </p:nvSpPr>
          <p:spPr bwMode="auto">
            <a:xfrm>
              <a:off x="1519" y="1752"/>
              <a:ext cx="318" cy="136"/>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bg-BG" b="1">
                <a:cs typeface="Times New Roman" pitchFamily="18" charset="0"/>
              </a:endParaRPr>
            </a:p>
          </p:txBody>
        </p:sp>
      </p:grpSp>
      <p:grpSp>
        <p:nvGrpSpPr>
          <p:cNvPr id="18436" name="Group 71"/>
          <p:cNvGrpSpPr>
            <a:grpSpLocks/>
          </p:cNvGrpSpPr>
          <p:nvPr/>
        </p:nvGrpSpPr>
        <p:grpSpPr bwMode="auto">
          <a:xfrm>
            <a:off x="2411415" y="2101850"/>
            <a:ext cx="598488" cy="647700"/>
            <a:chOff x="1519" y="1336"/>
            <a:chExt cx="377" cy="408"/>
          </a:xfrm>
        </p:grpSpPr>
        <p:sp>
          <p:nvSpPr>
            <p:cNvPr id="2" name="Line 68"/>
            <p:cNvSpPr>
              <a:spLocks noChangeShapeType="1"/>
            </p:cNvSpPr>
            <p:nvPr/>
          </p:nvSpPr>
          <p:spPr bwMode="auto">
            <a:xfrm flipV="1">
              <a:off x="1519" y="1336"/>
              <a:ext cx="318" cy="408"/>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bg-BG" b="1" dirty="0">
                <a:cs typeface="Times New Roman" pitchFamily="18" charset="0"/>
              </a:endParaRPr>
            </a:p>
          </p:txBody>
        </p:sp>
        <p:sp>
          <p:nvSpPr>
            <p:cNvPr id="3" name="Line 69"/>
            <p:cNvSpPr>
              <a:spLocks noChangeShapeType="1"/>
            </p:cNvSpPr>
            <p:nvPr/>
          </p:nvSpPr>
          <p:spPr bwMode="auto">
            <a:xfrm flipV="1">
              <a:off x="1519" y="1722"/>
              <a:ext cx="377" cy="18"/>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bg-BG" b="1" dirty="0">
                <a:cs typeface="Times New Roman" pitchFamily="18" charset="0"/>
              </a:endParaRPr>
            </a:p>
          </p:txBody>
        </p:sp>
      </p:grpSp>
      <p:sp>
        <p:nvSpPr>
          <p:cNvPr id="16409" name="Line 90"/>
          <p:cNvSpPr>
            <a:spLocks noChangeShapeType="1"/>
          </p:cNvSpPr>
          <p:nvPr/>
        </p:nvSpPr>
        <p:spPr bwMode="auto">
          <a:xfrm>
            <a:off x="5435600" y="1989138"/>
            <a:ext cx="360363" cy="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a:defRPr/>
            </a:pPr>
            <a:endParaRPr lang="bg-BG" b="1">
              <a:cs typeface="Times New Roman" pitchFamily="18" charset="0"/>
            </a:endParaRPr>
          </a:p>
        </p:txBody>
      </p:sp>
      <p:sp>
        <p:nvSpPr>
          <p:cNvPr id="16410" name="Line 91"/>
          <p:cNvSpPr>
            <a:spLocks noChangeShapeType="1"/>
          </p:cNvSpPr>
          <p:nvPr/>
        </p:nvSpPr>
        <p:spPr bwMode="auto">
          <a:xfrm>
            <a:off x="5435600" y="2565400"/>
            <a:ext cx="360363" cy="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a:defRPr/>
            </a:pPr>
            <a:endParaRPr lang="bg-BG" b="1">
              <a:cs typeface="Times New Roman" pitchFamily="18" charset="0"/>
            </a:endParaRPr>
          </a:p>
        </p:txBody>
      </p:sp>
      <p:sp>
        <p:nvSpPr>
          <p:cNvPr id="16412" name="Line 93"/>
          <p:cNvSpPr>
            <a:spLocks noChangeShapeType="1"/>
          </p:cNvSpPr>
          <p:nvPr/>
        </p:nvSpPr>
        <p:spPr bwMode="auto">
          <a:xfrm>
            <a:off x="5435600" y="3286125"/>
            <a:ext cx="360363" cy="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a:defRPr/>
            </a:pPr>
            <a:endParaRPr lang="bg-BG" b="1">
              <a:cs typeface="Times New Roman" pitchFamily="18" charset="0"/>
            </a:endParaRPr>
          </a:p>
        </p:txBody>
      </p:sp>
      <p:sp>
        <p:nvSpPr>
          <p:cNvPr id="16413" name="Line 94"/>
          <p:cNvSpPr>
            <a:spLocks noChangeShapeType="1"/>
          </p:cNvSpPr>
          <p:nvPr/>
        </p:nvSpPr>
        <p:spPr bwMode="auto">
          <a:xfrm>
            <a:off x="5435600" y="3716338"/>
            <a:ext cx="360363" cy="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a:defRPr/>
            </a:pPr>
            <a:endParaRPr lang="bg-BG" b="1">
              <a:cs typeface="Times New Roman" pitchFamily="18" charset="0"/>
            </a:endParaRPr>
          </a:p>
        </p:txBody>
      </p:sp>
      <p:sp>
        <p:nvSpPr>
          <p:cNvPr id="16414" name="Line 95"/>
          <p:cNvSpPr>
            <a:spLocks noChangeShapeType="1"/>
          </p:cNvSpPr>
          <p:nvPr/>
        </p:nvSpPr>
        <p:spPr bwMode="auto">
          <a:xfrm>
            <a:off x="5435600" y="4149725"/>
            <a:ext cx="360363" cy="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a:defRPr/>
            </a:pPr>
            <a:endParaRPr lang="bg-BG" b="1">
              <a:cs typeface="Times New Roman" pitchFamily="18" charset="0"/>
            </a:endParaRPr>
          </a:p>
        </p:txBody>
      </p:sp>
      <p:sp>
        <p:nvSpPr>
          <p:cNvPr id="16415" name="Line 96"/>
          <p:cNvSpPr>
            <a:spLocks noChangeShapeType="1"/>
          </p:cNvSpPr>
          <p:nvPr/>
        </p:nvSpPr>
        <p:spPr bwMode="auto">
          <a:xfrm>
            <a:off x="5435600" y="4581525"/>
            <a:ext cx="360363" cy="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a:defRPr/>
            </a:pPr>
            <a:endParaRPr lang="bg-BG" b="1">
              <a:cs typeface="Times New Roman" pitchFamily="18" charset="0"/>
            </a:endParaRPr>
          </a:p>
        </p:txBody>
      </p:sp>
      <p:sp>
        <p:nvSpPr>
          <p:cNvPr id="16416" name="Line 97"/>
          <p:cNvSpPr>
            <a:spLocks noChangeShapeType="1"/>
          </p:cNvSpPr>
          <p:nvPr/>
        </p:nvSpPr>
        <p:spPr bwMode="auto">
          <a:xfrm>
            <a:off x="5435600" y="5084763"/>
            <a:ext cx="360363" cy="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a:defRPr/>
            </a:pPr>
            <a:endParaRPr lang="bg-BG" b="1">
              <a:cs typeface="Times New Roman" pitchFamily="18" charset="0"/>
            </a:endParaRPr>
          </a:p>
        </p:txBody>
      </p:sp>
      <p:sp>
        <p:nvSpPr>
          <p:cNvPr id="16417" name="Line 98"/>
          <p:cNvSpPr>
            <a:spLocks noChangeShapeType="1"/>
          </p:cNvSpPr>
          <p:nvPr/>
        </p:nvSpPr>
        <p:spPr bwMode="auto">
          <a:xfrm>
            <a:off x="5435600" y="5445125"/>
            <a:ext cx="360363" cy="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a:defRPr/>
            </a:pPr>
            <a:endParaRPr lang="bg-BG" b="1">
              <a:cs typeface="Times New Roman" pitchFamily="18" charset="0"/>
            </a:endParaRPr>
          </a:p>
        </p:txBody>
      </p:sp>
      <p:sp>
        <p:nvSpPr>
          <p:cNvPr id="16403" name="AutoShape 81"/>
          <p:cNvSpPr>
            <a:spLocks noChangeArrowheads="1"/>
          </p:cNvSpPr>
          <p:nvPr/>
        </p:nvSpPr>
        <p:spPr bwMode="auto">
          <a:xfrm>
            <a:off x="5795963" y="2246313"/>
            <a:ext cx="2560316" cy="639762"/>
          </a:xfrm>
          <a:prstGeom prst="flowChartProcess">
            <a:avLst/>
          </a:prstGeom>
          <a:ln>
            <a:headEnd/>
            <a:tailEnd/>
          </a:ln>
          <a:effectLst>
            <a:softEdge rad="31750"/>
          </a:effectLst>
        </p:spPr>
        <p:style>
          <a:lnRef idx="2">
            <a:schemeClr val="dk1"/>
          </a:lnRef>
          <a:fillRef idx="1">
            <a:schemeClr val="lt1"/>
          </a:fillRef>
          <a:effectRef idx="0">
            <a:schemeClr val="dk1"/>
          </a:effectRef>
          <a:fontRef idx="minor">
            <a:schemeClr val="dk1"/>
          </a:fontRef>
        </p:style>
        <p:txBody>
          <a:bodyPr wrap="none" anchor="ctr"/>
          <a:lstStyle/>
          <a:p>
            <a:pPr>
              <a:defRPr/>
            </a:pPr>
            <a:endParaRPr lang="bg-BG" b="1">
              <a:cs typeface="Times New Roman" pitchFamily="18" charset="0"/>
            </a:endParaRPr>
          </a:p>
        </p:txBody>
      </p:sp>
      <p:sp>
        <p:nvSpPr>
          <p:cNvPr id="18449" name="Text Box 116"/>
          <p:cNvSpPr txBox="1">
            <a:spLocks noChangeArrowheads="1"/>
          </p:cNvSpPr>
          <p:nvPr/>
        </p:nvSpPr>
        <p:spPr bwMode="auto">
          <a:xfrm>
            <a:off x="5795963" y="2271713"/>
            <a:ext cx="2593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sz="800" b="1" dirty="0">
                <a:latin typeface="Times New Roman" pitchFamily="18" charset="0"/>
                <a:cs typeface="Times New Roman" pitchFamily="18" charset="0"/>
              </a:rPr>
              <a:t>INTERNATIONAL RELATIONS</a:t>
            </a:r>
          </a:p>
          <a:p>
            <a:pPr eaLnBrk="1" hangingPunct="1"/>
            <a:r>
              <a:rPr lang="en-US" sz="800" b="1" dirty="0">
                <a:latin typeface="Times New Roman" pitchFamily="18" charset="0"/>
                <a:cs typeface="Times New Roman" pitchFamily="18" charset="0"/>
              </a:rPr>
              <a:t>INTERNATIONAL ECONOMIC RELATIONS</a:t>
            </a:r>
          </a:p>
          <a:p>
            <a:pPr eaLnBrk="1" hangingPunct="1"/>
            <a:r>
              <a:rPr lang="en-US" sz="800" b="1" dirty="0">
                <a:latin typeface="Times New Roman" pitchFamily="18" charset="0"/>
                <a:cs typeface="Times New Roman" pitchFamily="18" charset="0"/>
              </a:rPr>
              <a:t>INTERNATIONAL MARKETING</a:t>
            </a:r>
          </a:p>
          <a:p>
            <a:pPr eaLnBrk="1" hangingPunct="1"/>
            <a:r>
              <a:rPr lang="en-US" sz="800" b="1" dirty="0">
                <a:latin typeface="Times New Roman" pitchFamily="18" charset="0"/>
                <a:cs typeface="Times New Roman" pitchFamily="18" charset="0"/>
              </a:rPr>
              <a:t>FINANCE AND </a:t>
            </a:r>
            <a:r>
              <a:rPr lang="en-US" sz="800" b="1" dirty="0" smtClean="0">
                <a:latin typeface="Times New Roman" pitchFamily="18" charset="0"/>
                <a:cs typeface="Times New Roman" pitchFamily="18" charset="0"/>
              </a:rPr>
              <a:t>ACCOUNTING</a:t>
            </a:r>
            <a:endParaRPr lang="en-US" sz="800" b="1" dirty="0">
              <a:latin typeface="Times New Roman" pitchFamily="18" charset="0"/>
              <a:cs typeface="Times New Roman" pitchFamily="18" charset="0"/>
            </a:endParaRPr>
          </a:p>
        </p:txBody>
      </p:sp>
      <p:sp>
        <p:nvSpPr>
          <p:cNvPr id="16438" name="AutoShape 128"/>
          <p:cNvSpPr>
            <a:spLocks noChangeArrowheads="1"/>
          </p:cNvSpPr>
          <p:nvPr/>
        </p:nvSpPr>
        <p:spPr bwMode="auto">
          <a:xfrm>
            <a:off x="5795963" y="4416425"/>
            <a:ext cx="2593975" cy="476250"/>
          </a:xfrm>
          <a:prstGeom prst="flowChartProcess">
            <a:avLst/>
          </a:prstGeom>
          <a:ln>
            <a:headEnd/>
            <a:tailEnd/>
          </a:ln>
          <a:effectLst>
            <a:softEdge rad="31750"/>
          </a:effectLst>
        </p:spPr>
        <p:style>
          <a:lnRef idx="2">
            <a:schemeClr val="dk1"/>
          </a:lnRef>
          <a:fillRef idx="1">
            <a:schemeClr val="lt1"/>
          </a:fillRef>
          <a:effectRef idx="0">
            <a:schemeClr val="dk1"/>
          </a:effectRef>
          <a:fontRef idx="minor">
            <a:schemeClr val="dk1"/>
          </a:fontRef>
        </p:style>
        <p:txBody>
          <a:bodyPr wrap="none" anchor="ctr"/>
          <a:lstStyle/>
          <a:p>
            <a:pPr>
              <a:defRPr/>
            </a:pPr>
            <a:endParaRPr lang="bg-BG" b="1">
              <a:cs typeface="Times New Roman" pitchFamily="18" charset="0"/>
            </a:endParaRPr>
          </a:p>
        </p:txBody>
      </p:sp>
      <p:sp>
        <p:nvSpPr>
          <p:cNvPr id="16437" name="AutoShape 127"/>
          <p:cNvSpPr>
            <a:spLocks noChangeArrowheads="1"/>
          </p:cNvSpPr>
          <p:nvPr/>
        </p:nvSpPr>
        <p:spPr bwMode="auto">
          <a:xfrm>
            <a:off x="5795963" y="3206750"/>
            <a:ext cx="2593974" cy="223838"/>
          </a:xfrm>
          <a:prstGeom prst="flowChartProcess">
            <a:avLst/>
          </a:prstGeom>
          <a:ln>
            <a:headEnd/>
            <a:tailEnd/>
          </a:ln>
          <a:effectLst>
            <a:softEdge rad="31750"/>
          </a:effectLst>
        </p:spPr>
        <p:style>
          <a:lnRef idx="2">
            <a:schemeClr val="dk1"/>
          </a:lnRef>
          <a:fillRef idx="1">
            <a:schemeClr val="lt1"/>
          </a:fillRef>
          <a:effectRef idx="0">
            <a:schemeClr val="dk1"/>
          </a:effectRef>
          <a:fontRef idx="minor">
            <a:schemeClr val="dk1"/>
          </a:fontRef>
        </p:style>
        <p:txBody>
          <a:bodyPr wrap="none" anchor="ctr"/>
          <a:lstStyle/>
          <a:p>
            <a:pPr>
              <a:defRPr/>
            </a:pPr>
            <a:endParaRPr lang="bg-BG" b="1">
              <a:cs typeface="Times New Roman" pitchFamily="18" charset="0"/>
            </a:endParaRPr>
          </a:p>
        </p:txBody>
      </p:sp>
      <p:sp>
        <p:nvSpPr>
          <p:cNvPr id="539653" name="Text Box 5"/>
          <p:cNvSpPr>
            <a:spLocks noGrp="1" noChangeArrowheads="1"/>
          </p:cNvSpPr>
          <p:nvPr>
            <p:ph type="title"/>
          </p:nvPr>
        </p:nvSpPr>
        <p:spPr>
          <a:xfrm>
            <a:off x="-2390096" y="-187552"/>
            <a:ext cx="8229600" cy="1143000"/>
          </a:xfrm>
        </p:spPr>
        <p:txBody>
          <a:bodyPr>
            <a:normAutofit/>
          </a:bodyPr>
          <a:lstStyle/>
          <a:p>
            <a:pPr algn="ctr" fontAlgn="auto">
              <a:spcBef>
                <a:spcPts val="0"/>
              </a:spcBef>
              <a:spcAft>
                <a:spcPts val="0"/>
              </a:spcAft>
              <a:defRPr/>
            </a:pPr>
            <a:r>
              <a:rPr lang="en-US" sz="1800" b="1" dirty="0" smtClean="0">
                <a:solidFill>
                  <a:schemeClr val="tx1">
                    <a:alpha val="100000"/>
                  </a:schemeClr>
                </a:solidFill>
                <a:cs typeface="Times New Roman" pitchFamily="18" charset="0"/>
              </a:rPr>
              <a:t>ACADEMIC PROFILE</a:t>
            </a:r>
            <a:r>
              <a:rPr lang="bg-BG" sz="1800" b="1" dirty="0" smtClean="0">
                <a:solidFill>
                  <a:schemeClr val="tx1">
                    <a:alpha val="100000"/>
                  </a:schemeClr>
                </a:solidFill>
                <a:cs typeface="Times New Roman" pitchFamily="18" charset="0"/>
              </a:rPr>
              <a:t> </a:t>
            </a:r>
            <a:br>
              <a:rPr lang="bg-BG" sz="1800" b="1" dirty="0" smtClean="0">
                <a:solidFill>
                  <a:schemeClr val="tx1">
                    <a:alpha val="100000"/>
                  </a:schemeClr>
                </a:solidFill>
                <a:cs typeface="Times New Roman" pitchFamily="18" charset="0"/>
              </a:rPr>
            </a:br>
            <a:endParaRPr lang="bg-BG" sz="1800" b="1" dirty="0" smtClean="0">
              <a:solidFill>
                <a:schemeClr val="tx1">
                  <a:alpha val="100000"/>
                </a:schemeClr>
              </a:solidFill>
              <a:cs typeface="Times New Roman" pitchFamily="18" charset="0"/>
            </a:endParaRPr>
          </a:p>
        </p:txBody>
      </p:sp>
      <p:sp>
        <p:nvSpPr>
          <p:cNvPr id="18457" name="Text Box 39"/>
          <p:cNvSpPr txBox="1">
            <a:spLocks noChangeArrowheads="1"/>
          </p:cNvSpPr>
          <p:nvPr/>
        </p:nvSpPr>
        <p:spPr bwMode="auto">
          <a:xfrm>
            <a:off x="539750" y="1484313"/>
            <a:ext cx="180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sz="1400" b="1" dirty="0">
                <a:latin typeface="Times New Roman" pitchFamily="18" charset="0"/>
                <a:cs typeface="Times New Roman" pitchFamily="18" charset="0"/>
              </a:rPr>
              <a:t>FACULTIES</a:t>
            </a:r>
            <a:endParaRPr lang="bg-BG" sz="1400" b="1" dirty="0">
              <a:latin typeface="Times New Roman" pitchFamily="18" charset="0"/>
              <a:cs typeface="Times New Roman" pitchFamily="18" charset="0"/>
            </a:endParaRPr>
          </a:p>
        </p:txBody>
      </p:sp>
      <p:grpSp>
        <p:nvGrpSpPr>
          <p:cNvPr id="18458" name="Group 100"/>
          <p:cNvGrpSpPr>
            <a:grpSpLocks/>
          </p:cNvGrpSpPr>
          <p:nvPr/>
        </p:nvGrpSpPr>
        <p:grpSpPr bwMode="auto">
          <a:xfrm>
            <a:off x="539750" y="1916113"/>
            <a:ext cx="1871663" cy="3457575"/>
            <a:chOff x="340" y="1207"/>
            <a:chExt cx="1179" cy="2178"/>
          </a:xfrm>
        </p:grpSpPr>
        <p:sp>
          <p:nvSpPr>
            <p:cNvPr id="539669" name="AutoShape 21"/>
            <p:cNvSpPr>
              <a:spLocks noChangeArrowheads="1"/>
            </p:cNvSpPr>
            <p:nvPr/>
          </p:nvSpPr>
          <p:spPr bwMode="auto">
            <a:xfrm>
              <a:off x="340" y="1207"/>
              <a:ext cx="1179" cy="545"/>
            </a:xfrm>
            <a:prstGeom prst="flowChartProcess">
              <a:avLst/>
            </a:prstGeom>
            <a:ln>
              <a:headEnd/>
              <a:tailEnd/>
            </a:ln>
            <a:extLst/>
          </p:spPr>
          <p:style>
            <a:lnRef idx="0">
              <a:schemeClr val="accent4"/>
            </a:lnRef>
            <a:fillRef idx="3">
              <a:schemeClr val="accent4"/>
            </a:fillRef>
            <a:effectRef idx="3">
              <a:schemeClr val="accent4"/>
            </a:effectRef>
            <a:fontRef idx="minor">
              <a:schemeClr val="lt1"/>
            </a:fontRef>
          </p:style>
          <p:txBody>
            <a:bodyPr wrap="none" anchor="ctr"/>
            <a:lstStyle/>
            <a:p>
              <a:pPr fontAlgn="auto">
                <a:spcBef>
                  <a:spcPts val="0"/>
                </a:spcBef>
                <a:spcAft>
                  <a:spcPts val="0"/>
                </a:spcAft>
                <a:defRPr/>
              </a:pPr>
              <a:r>
                <a:rPr lang="en-US" sz="1400" b="1" dirty="0">
                  <a:solidFill>
                    <a:schemeClr val="tx1"/>
                  </a:solidFill>
                  <a:latin typeface="Times New Roman" pitchFamily="18" charset="0"/>
                  <a:cs typeface="Times New Roman" pitchFamily="18" charset="0"/>
                </a:rPr>
                <a:t>INTERNATIONAL </a:t>
              </a:r>
            </a:p>
            <a:p>
              <a:pPr fontAlgn="auto">
                <a:spcBef>
                  <a:spcPts val="0"/>
                </a:spcBef>
                <a:spcAft>
                  <a:spcPts val="0"/>
                </a:spcAft>
                <a:defRPr/>
              </a:pPr>
              <a:r>
                <a:rPr lang="en-US" sz="1400" b="1" dirty="0">
                  <a:solidFill>
                    <a:schemeClr val="tx1"/>
                  </a:solidFill>
                  <a:latin typeface="Times New Roman" pitchFamily="18" charset="0"/>
                  <a:cs typeface="Times New Roman" pitchFamily="18" charset="0"/>
                </a:rPr>
                <a:t>ECONOMICS AND </a:t>
              </a:r>
            </a:p>
            <a:p>
              <a:pPr fontAlgn="auto">
                <a:spcBef>
                  <a:spcPts val="0"/>
                </a:spcBef>
                <a:spcAft>
                  <a:spcPts val="0"/>
                </a:spcAft>
                <a:defRPr/>
              </a:pPr>
              <a:r>
                <a:rPr lang="en-US" sz="1400" b="1" dirty="0">
                  <a:solidFill>
                    <a:schemeClr val="tx1"/>
                  </a:solidFill>
                  <a:latin typeface="Times New Roman" pitchFamily="18" charset="0"/>
                  <a:cs typeface="Times New Roman" pitchFamily="18" charset="0"/>
                </a:rPr>
                <a:t>ADMINISTRATION</a:t>
              </a:r>
              <a:endParaRPr lang="bg-BG" sz="1400" b="1" dirty="0">
                <a:solidFill>
                  <a:schemeClr val="tx1"/>
                </a:solidFill>
                <a:latin typeface="Times New Roman" pitchFamily="18" charset="0"/>
                <a:cs typeface="Times New Roman" pitchFamily="18" charset="0"/>
              </a:endParaRPr>
            </a:p>
          </p:txBody>
        </p:sp>
        <p:sp>
          <p:nvSpPr>
            <p:cNvPr id="539690" name="AutoShape 42"/>
            <p:cNvSpPr>
              <a:spLocks noChangeArrowheads="1"/>
            </p:cNvSpPr>
            <p:nvPr/>
          </p:nvSpPr>
          <p:spPr bwMode="auto">
            <a:xfrm>
              <a:off x="340" y="2024"/>
              <a:ext cx="1179" cy="545"/>
            </a:xfrm>
            <a:prstGeom prst="flowChartProcess">
              <a:avLst/>
            </a:prstGeom>
            <a:ln>
              <a:headEnd/>
              <a:tailEnd/>
            </a:ln>
            <a:extLst/>
          </p:spPr>
          <p:style>
            <a:lnRef idx="0">
              <a:schemeClr val="accent4"/>
            </a:lnRef>
            <a:fillRef idx="3">
              <a:schemeClr val="accent4"/>
            </a:fillRef>
            <a:effectRef idx="3">
              <a:schemeClr val="accent4"/>
            </a:effectRef>
            <a:fontRef idx="minor">
              <a:schemeClr val="lt1"/>
            </a:fontRef>
          </p:style>
          <p:txBody>
            <a:bodyPr wrap="none" anchor="ctr"/>
            <a:lstStyle/>
            <a:p>
              <a:pPr fontAlgn="auto">
                <a:spcBef>
                  <a:spcPts val="0"/>
                </a:spcBef>
                <a:spcAft>
                  <a:spcPts val="0"/>
                </a:spcAft>
                <a:defRPr/>
              </a:pPr>
              <a:endParaRPr lang="en-US" b="1">
                <a:cs typeface="Times New Roman" pitchFamily="18" charset="0"/>
              </a:endParaRPr>
            </a:p>
          </p:txBody>
        </p:sp>
        <p:sp>
          <p:nvSpPr>
            <p:cNvPr id="539691" name="AutoShape 43"/>
            <p:cNvSpPr>
              <a:spLocks noChangeArrowheads="1"/>
            </p:cNvSpPr>
            <p:nvPr/>
          </p:nvSpPr>
          <p:spPr bwMode="auto">
            <a:xfrm>
              <a:off x="340" y="2840"/>
              <a:ext cx="1179" cy="545"/>
            </a:xfrm>
            <a:prstGeom prst="flowChartProcess">
              <a:avLst/>
            </a:prstGeom>
            <a:ln>
              <a:headEnd/>
              <a:tailEnd/>
            </a:ln>
            <a:extLst/>
          </p:spPr>
          <p:style>
            <a:lnRef idx="0">
              <a:schemeClr val="accent4"/>
            </a:lnRef>
            <a:fillRef idx="3">
              <a:schemeClr val="accent4"/>
            </a:fillRef>
            <a:effectRef idx="3">
              <a:schemeClr val="accent4"/>
            </a:effectRef>
            <a:fontRef idx="minor">
              <a:schemeClr val="lt1"/>
            </a:fontRef>
          </p:style>
          <p:txBody>
            <a:bodyPr wrap="none" anchor="ctr"/>
            <a:lstStyle/>
            <a:p>
              <a:pPr fontAlgn="auto">
                <a:spcBef>
                  <a:spcPts val="0"/>
                </a:spcBef>
                <a:spcAft>
                  <a:spcPts val="0"/>
                </a:spcAft>
                <a:defRPr/>
              </a:pPr>
              <a:endParaRPr lang="en-US" b="1">
                <a:cs typeface="Times New Roman" pitchFamily="18" charset="0"/>
              </a:endParaRPr>
            </a:p>
          </p:txBody>
        </p:sp>
      </p:grpSp>
      <p:sp>
        <p:nvSpPr>
          <p:cNvPr id="539692" name="AutoShape 44"/>
          <p:cNvSpPr>
            <a:spLocks noChangeArrowheads="1"/>
          </p:cNvSpPr>
          <p:nvPr/>
        </p:nvSpPr>
        <p:spPr bwMode="auto">
          <a:xfrm>
            <a:off x="2916238" y="1844675"/>
            <a:ext cx="2519362" cy="431800"/>
          </a:xfrm>
          <a:prstGeom prst="flowChartProcess">
            <a:avLst/>
          </a:prstGeom>
          <a:ln>
            <a:headEnd/>
            <a:tailEnd/>
          </a:ln>
          <a:extLst/>
        </p:spPr>
        <p:style>
          <a:lnRef idx="1">
            <a:schemeClr val="accent5"/>
          </a:lnRef>
          <a:fillRef idx="3">
            <a:schemeClr val="accent5"/>
          </a:fillRef>
          <a:effectRef idx="2">
            <a:schemeClr val="accent5"/>
          </a:effectRef>
          <a:fontRef idx="minor">
            <a:schemeClr val="lt1"/>
          </a:fontRef>
        </p:style>
        <p:txBody>
          <a:bodyPr wrap="none" anchor="ctr"/>
          <a:lstStyle/>
          <a:p>
            <a:pPr fontAlgn="auto">
              <a:spcBef>
                <a:spcPts val="0"/>
              </a:spcBef>
              <a:spcAft>
                <a:spcPts val="0"/>
              </a:spcAft>
              <a:defRPr/>
            </a:pPr>
            <a:r>
              <a:rPr lang="en-US" sz="1000" b="1" dirty="0" smtClean="0">
                <a:solidFill>
                  <a:schemeClr val="tx1"/>
                </a:solidFill>
                <a:latin typeface="Times New Roman" pitchFamily="18" charset="0"/>
                <a:cs typeface="Times New Roman" pitchFamily="18" charset="0"/>
              </a:rPr>
              <a:t>ADMINISTRATION, MANAGEMENT </a:t>
            </a:r>
          </a:p>
          <a:p>
            <a:pPr fontAlgn="auto">
              <a:spcBef>
                <a:spcPts val="0"/>
              </a:spcBef>
              <a:spcAft>
                <a:spcPts val="0"/>
              </a:spcAft>
              <a:defRPr/>
            </a:pPr>
            <a:r>
              <a:rPr lang="en-US" sz="1000" b="1" dirty="0" smtClean="0">
                <a:solidFill>
                  <a:schemeClr val="tx1"/>
                </a:solidFill>
                <a:latin typeface="Times New Roman" pitchFamily="18" charset="0"/>
                <a:cs typeface="Times New Roman" pitchFamily="18" charset="0"/>
              </a:rPr>
              <a:t>AND POLITICAL SICENCE</a:t>
            </a:r>
            <a:endParaRPr lang="bg-BG" sz="1000" b="1" dirty="0">
              <a:solidFill>
                <a:schemeClr val="tx1"/>
              </a:solidFill>
              <a:latin typeface="Times New Roman" pitchFamily="18" charset="0"/>
              <a:cs typeface="Times New Roman" pitchFamily="18" charset="0"/>
            </a:endParaRPr>
          </a:p>
        </p:txBody>
      </p:sp>
      <p:sp>
        <p:nvSpPr>
          <p:cNvPr id="539696" name="AutoShape 48"/>
          <p:cNvSpPr>
            <a:spLocks noChangeArrowheads="1"/>
          </p:cNvSpPr>
          <p:nvPr/>
        </p:nvSpPr>
        <p:spPr bwMode="auto">
          <a:xfrm>
            <a:off x="2916240" y="2570162"/>
            <a:ext cx="2519362" cy="288925"/>
          </a:xfrm>
          <a:prstGeom prst="flowChartProcess">
            <a:avLst/>
          </a:prstGeom>
          <a:ln>
            <a:headEnd/>
            <a:tailEnd/>
          </a:ln>
          <a:extLst/>
        </p:spPr>
        <p:style>
          <a:lnRef idx="1">
            <a:schemeClr val="accent5"/>
          </a:lnRef>
          <a:fillRef idx="3">
            <a:schemeClr val="accent5"/>
          </a:fillRef>
          <a:effectRef idx="2">
            <a:schemeClr val="accent5"/>
          </a:effectRef>
          <a:fontRef idx="minor">
            <a:schemeClr val="lt1"/>
          </a:fontRef>
        </p:style>
        <p:txBody>
          <a:bodyPr wrap="none" anchor="ctr"/>
          <a:lstStyle/>
          <a:p>
            <a:pPr fontAlgn="auto">
              <a:spcBef>
                <a:spcPts val="0"/>
              </a:spcBef>
              <a:spcAft>
                <a:spcPts val="0"/>
              </a:spcAft>
              <a:defRPr/>
            </a:pPr>
            <a:endParaRPr lang="en-US" b="1">
              <a:cs typeface="Times New Roman" pitchFamily="18" charset="0"/>
            </a:endParaRPr>
          </a:p>
        </p:txBody>
      </p:sp>
      <p:sp>
        <p:nvSpPr>
          <p:cNvPr id="539703" name="AutoShape 55"/>
          <p:cNvSpPr>
            <a:spLocks noChangeArrowheads="1"/>
          </p:cNvSpPr>
          <p:nvPr/>
        </p:nvSpPr>
        <p:spPr bwMode="auto">
          <a:xfrm>
            <a:off x="2916238" y="3141663"/>
            <a:ext cx="2519362" cy="288925"/>
          </a:xfrm>
          <a:prstGeom prst="flowChartProcess">
            <a:avLst/>
          </a:prstGeom>
          <a:ln>
            <a:headEnd/>
            <a:tailEnd/>
          </a:ln>
          <a:extLst/>
        </p:spPr>
        <p:style>
          <a:lnRef idx="1">
            <a:schemeClr val="accent5"/>
          </a:lnRef>
          <a:fillRef idx="3">
            <a:schemeClr val="accent5"/>
          </a:fillRef>
          <a:effectRef idx="2">
            <a:schemeClr val="accent5"/>
          </a:effectRef>
          <a:fontRef idx="minor">
            <a:schemeClr val="lt1"/>
          </a:fontRef>
        </p:style>
        <p:txBody>
          <a:bodyPr wrap="none" anchor="ctr"/>
          <a:lstStyle/>
          <a:p>
            <a:pPr fontAlgn="auto">
              <a:spcBef>
                <a:spcPts val="0"/>
              </a:spcBef>
              <a:spcAft>
                <a:spcPts val="0"/>
              </a:spcAft>
              <a:defRPr/>
            </a:pPr>
            <a:endParaRPr lang="en-US" b="1">
              <a:cs typeface="Times New Roman" pitchFamily="18" charset="0"/>
            </a:endParaRPr>
          </a:p>
        </p:txBody>
      </p:sp>
      <p:sp>
        <p:nvSpPr>
          <p:cNvPr id="539704" name="AutoShape 56"/>
          <p:cNvSpPr>
            <a:spLocks noChangeArrowheads="1"/>
          </p:cNvSpPr>
          <p:nvPr/>
        </p:nvSpPr>
        <p:spPr bwMode="auto">
          <a:xfrm>
            <a:off x="2916238" y="3573463"/>
            <a:ext cx="2519362" cy="288925"/>
          </a:xfrm>
          <a:prstGeom prst="flowChartProcess">
            <a:avLst/>
          </a:prstGeom>
          <a:ln>
            <a:headEnd/>
            <a:tailEnd/>
          </a:ln>
          <a:extLst/>
        </p:spPr>
        <p:style>
          <a:lnRef idx="1">
            <a:schemeClr val="accent5"/>
          </a:lnRef>
          <a:fillRef idx="3">
            <a:schemeClr val="accent5"/>
          </a:fillRef>
          <a:effectRef idx="2">
            <a:schemeClr val="accent5"/>
          </a:effectRef>
          <a:fontRef idx="minor">
            <a:schemeClr val="lt1"/>
          </a:fontRef>
        </p:style>
        <p:txBody>
          <a:bodyPr wrap="none" anchor="ctr"/>
          <a:lstStyle/>
          <a:p>
            <a:pPr fontAlgn="auto">
              <a:spcBef>
                <a:spcPts val="0"/>
              </a:spcBef>
              <a:spcAft>
                <a:spcPts val="0"/>
              </a:spcAft>
              <a:defRPr/>
            </a:pPr>
            <a:endParaRPr lang="en-US" b="1">
              <a:cs typeface="Times New Roman" pitchFamily="18" charset="0"/>
            </a:endParaRPr>
          </a:p>
        </p:txBody>
      </p:sp>
      <p:sp>
        <p:nvSpPr>
          <p:cNvPr id="539705" name="AutoShape 57"/>
          <p:cNvSpPr>
            <a:spLocks noChangeArrowheads="1"/>
          </p:cNvSpPr>
          <p:nvPr/>
        </p:nvSpPr>
        <p:spPr bwMode="auto">
          <a:xfrm>
            <a:off x="2916238" y="4005263"/>
            <a:ext cx="2519362" cy="288925"/>
          </a:xfrm>
          <a:prstGeom prst="flowChartProcess">
            <a:avLst/>
          </a:prstGeom>
          <a:ln>
            <a:headEnd/>
            <a:tailEnd/>
          </a:ln>
          <a:extLst/>
        </p:spPr>
        <p:style>
          <a:lnRef idx="1">
            <a:schemeClr val="accent5"/>
          </a:lnRef>
          <a:fillRef idx="3">
            <a:schemeClr val="accent5"/>
          </a:fillRef>
          <a:effectRef idx="2">
            <a:schemeClr val="accent5"/>
          </a:effectRef>
          <a:fontRef idx="minor">
            <a:schemeClr val="lt1"/>
          </a:fontRef>
        </p:style>
        <p:txBody>
          <a:bodyPr wrap="none" anchor="ctr"/>
          <a:lstStyle/>
          <a:p>
            <a:pPr fontAlgn="auto">
              <a:spcBef>
                <a:spcPts val="0"/>
              </a:spcBef>
              <a:spcAft>
                <a:spcPts val="0"/>
              </a:spcAft>
              <a:defRPr/>
            </a:pPr>
            <a:endParaRPr lang="en-US" b="1">
              <a:cs typeface="Times New Roman" pitchFamily="18" charset="0"/>
            </a:endParaRPr>
          </a:p>
        </p:txBody>
      </p:sp>
      <p:sp>
        <p:nvSpPr>
          <p:cNvPr id="539707" name="AutoShape 59"/>
          <p:cNvSpPr>
            <a:spLocks noChangeArrowheads="1"/>
          </p:cNvSpPr>
          <p:nvPr/>
        </p:nvSpPr>
        <p:spPr bwMode="auto">
          <a:xfrm>
            <a:off x="2916238" y="4437063"/>
            <a:ext cx="2519362" cy="288925"/>
          </a:xfrm>
          <a:prstGeom prst="flowChartProcess">
            <a:avLst/>
          </a:prstGeom>
          <a:ln>
            <a:headEnd/>
            <a:tailEnd/>
          </a:ln>
          <a:extLst/>
        </p:spPr>
        <p:style>
          <a:lnRef idx="1">
            <a:schemeClr val="accent5"/>
          </a:lnRef>
          <a:fillRef idx="3">
            <a:schemeClr val="accent5"/>
          </a:fillRef>
          <a:effectRef idx="2">
            <a:schemeClr val="accent5"/>
          </a:effectRef>
          <a:fontRef idx="minor">
            <a:schemeClr val="lt1"/>
          </a:fontRef>
        </p:style>
        <p:txBody>
          <a:bodyPr wrap="none" anchor="ctr"/>
          <a:lstStyle/>
          <a:p>
            <a:pPr fontAlgn="auto">
              <a:spcBef>
                <a:spcPts val="0"/>
              </a:spcBef>
              <a:spcAft>
                <a:spcPts val="0"/>
              </a:spcAft>
              <a:defRPr/>
            </a:pPr>
            <a:endParaRPr lang="en-US" b="1">
              <a:cs typeface="Times New Roman" pitchFamily="18" charset="0"/>
            </a:endParaRPr>
          </a:p>
        </p:txBody>
      </p:sp>
      <p:sp>
        <p:nvSpPr>
          <p:cNvPr id="539708" name="AutoShape 60"/>
          <p:cNvSpPr>
            <a:spLocks noChangeArrowheads="1"/>
          </p:cNvSpPr>
          <p:nvPr/>
        </p:nvSpPr>
        <p:spPr bwMode="auto">
          <a:xfrm>
            <a:off x="2916238" y="4797425"/>
            <a:ext cx="2519362" cy="360363"/>
          </a:xfrm>
          <a:prstGeom prst="flowChartProcess">
            <a:avLst/>
          </a:prstGeom>
          <a:ln>
            <a:headEnd/>
            <a:tailEnd/>
          </a:ln>
          <a:extLst/>
        </p:spPr>
        <p:style>
          <a:lnRef idx="1">
            <a:schemeClr val="accent5"/>
          </a:lnRef>
          <a:fillRef idx="3">
            <a:schemeClr val="accent5"/>
          </a:fillRef>
          <a:effectRef idx="2">
            <a:schemeClr val="accent5"/>
          </a:effectRef>
          <a:fontRef idx="minor">
            <a:schemeClr val="lt1"/>
          </a:fontRef>
        </p:style>
        <p:txBody>
          <a:bodyPr wrap="none" anchor="ctr"/>
          <a:lstStyle/>
          <a:p>
            <a:pPr fontAlgn="auto">
              <a:spcBef>
                <a:spcPts val="0"/>
              </a:spcBef>
              <a:spcAft>
                <a:spcPts val="0"/>
              </a:spcAft>
              <a:defRPr/>
            </a:pPr>
            <a:endParaRPr lang="en-US" b="1">
              <a:cs typeface="Times New Roman" pitchFamily="18" charset="0"/>
            </a:endParaRPr>
          </a:p>
        </p:txBody>
      </p:sp>
      <p:sp>
        <p:nvSpPr>
          <p:cNvPr id="539709" name="AutoShape 61"/>
          <p:cNvSpPr>
            <a:spLocks noChangeArrowheads="1"/>
          </p:cNvSpPr>
          <p:nvPr/>
        </p:nvSpPr>
        <p:spPr bwMode="auto">
          <a:xfrm>
            <a:off x="2916238" y="5300663"/>
            <a:ext cx="2519362" cy="288925"/>
          </a:xfrm>
          <a:prstGeom prst="flowChartProcess">
            <a:avLst/>
          </a:prstGeom>
          <a:ln>
            <a:headEnd/>
            <a:tailEnd/>
          </a:ln>
          <a:extLst/>
        </p:spPr>
        <p:style>
          <a:lnRef idx="1">
            <a:schemeClr val="accent5"/>
          </a:lnRef>
          <a:fillRef idx="3">
            <a:schemeClr val="accent5"/>
          </a:fillRef>
          <a:effectRef idx="2">
            <a:schemeClr val="accent5"/>
          </a:effectRef>
          <a:fontRef idx="minor">
            <a:schemeClr val="lt1"/>
          </a:fontRef>
        </p:style>
        <p:txBody>
          <a:bodyPr wrap="none" anchor="ctr"/>
          <a:lstStyle/>
          <a:p>
            <a:pPr fontAlgn="auto">
              <a:spcBef>
                <a:spcPts val="0"/>
              </a:spcBef>
              <a:spcAft>
                <a:spcPts val="0"/>
              </a:spcAft>
              <a:defRPr/>
            </a:pPr>
            <a:endParaRPr lang="en-US" b="1">
              <a:cs typeface="Times New Roman" pitchFamily="18" charset="0"/>
            </a:endParaRPr>
          </a:p>
        </p:txBody>
      </p:sp>
      <p:sp>
        <p:nvSpPr>
          <p:cNvPr id="18486" name="Text Box 63"/>
          <p:cNvSpPr txBox="1">
            <a:spLocks noChangeArrowheads="1"/>
          </p:cNvSpPr>
          <p:nvPr/>
        </p:nvSpPr>
        <p:spPr bwMode="auto">
          <a:xfrm>
            <a:off x="2916238" y="1484313"/>
            <a:ext cx="180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sz="1400" b="1" dirty="0">
                <a:latin typeface="Times New Roman" pitchFamily="18" charset="0"/>
                <a:cs typeface="Times New Roman" pitchFamily="18" charset="0"/>
              </a:rPr>
              <a:t>DEPARTMENTS</a:t>
            </a:r>
            <a:endParaRPr lang="bg-BG" sz="1400" b="1" dirty="0">
              <a:latin typeface="Times New Roman" pitchFamily="18" charset="0"/>
              <a:cs typeface="Times New Roman" pitchFamily="18" charset="0"/>
            </a:endParaRPr>
          </a:p>
        </p:txBody>
      </p:sp>
      <p:sp>
        <p:nvSpPr>
          <p:cNvPr id="18487" name="Text Box 64"/>
          <p:cNvSpPr txBox="1">
            <a:spLocks noChangeArrowheads="1"/>
          </p:cNvSpPr>
          <p:nvPr/>
        </p:nvSpPr>
        <p:spPr bwMode="auto">
          <a:xfrm>
            <a:off x="5795963" y="1484313"/>
            <a:ext cx="180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sz="1400" b="1" dirty="0">
                <a:latin typeface="Times New Roman" pitchFamily="18" charset="0"/>
                <a:cs typeface="Times New Roman" pitchFamily="18" charset="0"/>
              </a:rPr>
              <a:t>SPECIALITIES</a:t>
            </a:r>
            <a:endParaRPr lang="bg-BG" sz="1400" b="1" dirty="0">
              <a:latin typeface="Times New Roman" pitchFamily="18" charset="0"/>
              <a:cs typeface="Times New Roman" pitchFamily="18" charset="0"/>
            </a:endParaRPr>
          </a:p>
        </p:txBody>
      </p:sp>
      <p:sp>
        <p:nvSpPr>
          <p:cNvPr id="16405" name="AutoShape 83"/>
          <p:cNvSpPr>
            <a:spLocks noChangeArrowheads="1"/>
          </p:cNvSpPr>
          <p:nvPr/>
        </p:nvSpPr>
        <p:spPr bwMode="auto">
          <a:xfrm>
            <a:off x="5795963" y="1838493"/>
            <a:ext cx="2560316" cy="350837"/>
          </a:xfrm>
          <a:prstGeom prst="flowChartProcess">
            <a:avLst/>
          </a:prstGeom>
          <a:ln>
            <a:headEnd/>
            <a:tailEnd/>
          </a:ln>
          <a:effectLst>
            <a:softEdge rad="31750"/>
          </a:effectLst>
        </p:spPr>
        <p:style>
          <a:lnRef idx="2">
            <a:schemeClr val="dk1"/>
          </a:lnRef>
          <a:fillRef idx="1">
            <a:schemeClr val="lt1"/>
          </a:fillRef>
          <a:effectRef idx="0">
            <a:schemeClr val="dk1"/>
          </a:effectRef>
          <a:fontRef idx="minor">
            <a:schemeClr val="dk1"/>
          </a:fontRef>
        </p:style>
        <p:txBody>
          <a:bodyPr wrap="none" anchor="ctr"/>
          <a:lstStyle/>
          <a:p>
            <a:pPr>
              <a:defRPr/>
            </a:pPr>
            <a:endParaRPr lang="bg-BG" b="1">
              <a:cs typeface="Times New Roman" pitchFamily="18" charset="0"/>
            </a:endParaRPr>
          </a:p>
        </p:txBody>
      </p:sp>
      <p:sp>
        <p:nvSpPr>
          <p:cNvPr id="16406" name="AutoShape 85"/>
          <p:cNvSpPr>
            <a:spLocks noChangeArrowheads="1"/>
          </p:cNvSpPr>
          <p:nvPr/>
        </p:nvSpPr>
        <p:spPr bwMode="auto">
          <a:xfrm>
            <a:off x="5795963" y="2898521"/>
            <a:ext cx="2560316" cy="215444"/>
          </a:xfrm>
          <a:prstGeom prst="flowChartProcess">
            <a:avLst/>
          </a:prstGeom>
          <a:ln>
            <a:headEnd/>
            <a:tailEnd/>
          </a:ln>
          <a:effectLst>
            <a:softEdge rad="31750"/>
          </a:effectLst>
        </p:spPr>
        <p:style>
          <a:lnRef idx="2">
            <a:schemeClr val="dk1"/>
          </a:lnRef>
          <a:fillRef idx="1">
            <a:schemeClr val="lt1"/>
          </a:fillRef>
          <a:effectRef idx="0">
            <a:schemeClr val="dk1"/>
          </a:effectRef>
          <a:fontRef idx="minor">
            <a:schemeClr val="dk1"/>
          </a:fontRef>
        </p:style>
        <p:txBody>
          <a:bodyPr wrap="none" anchor="ctr"/>
          <a:lstStyle/>
          <a:p>
            <a:pPr>
              <a:defRPr/>
            </a:pPr>
            <a:endParaRPr lang="bg-BG" b="1">
              <a:cs typeface="Times New Roman" pitchFamily="18" charset="0"/>
            </a:endParaRPr>
          </a:p>
        </p:txBody>
      </p:sp>
      <p:sp>
        <p:nvSpPr>
          <p:cNvPr id="18494" name="Rectangle 103"/>
          <p:cNvSpPr>
            <a:spLocks noChangeArrowheads="1"/>
          </p:cNvSpPr>
          <p:nvPr/>
        </p:nvSpPr>
        <p:spPr bwMode="auto">
          <a:xfrm>
            <a:off x="611188" y="3357563"/>
            <a:ext cx="1584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dirty="0">
                <a:latin typeface="Times New Roman" pitchFamily="18" charset="0"/>
                <a:cs typeface="Times New Roman" pitchFamily="18" charset="0"/>
              </a:rPr>
              <a:t>FACULTY OF LAW</a:t>
            </a:r>
            <a:endParaRPr lang="bg-BG" sz="1400" b="1" dirty="0">
              <a:latin typeface="Times New Roman" pitchFamily="18" charset="0"/>
              <a:cs typeface="Times New Roman" pitchFamily="18" charset="0"/>
            </a:endParaRPr>
          </a:p>
        </p:txBody>
      </p:sp>
      <p:sp>
        <p:nvSpPr>
          <p:cNvPr id="18495" name="Rectangle 104"/>
          <p:cNvSpPr>
            <a:spLocks noChangeArrowheads="1"/>
          </p:cNvSpPr>
          <p:nvPr/>
        </p:nvSpPr>
        <p:spPr bwMode="auto">
          <a:xfrm>
            <a:off x="539750" y="4652963"/>
            <a:ext cx="1871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dirty="0">
                <a:latin typeface="Times New Roman" pitchFamily="18" charset="0"/>
                <a:cs typeface="Times New Roman" pitchFamily="18" charset="0"/>
              </a:rPr>
              <a:t>FACULTY OF ARCHITECTURE</a:t>
            </a:r>
            <a:endParaRPr lang="bg-BG" sz="1400" b="1" dirty="0">
              <a:latin typeface="Times New Roman" pitchFamily="18" charset="0"/>
              <a:cs typeface="Times New Roman" pitchFamily="18" charset="0"/>
            </a:endParaRPr>
          </a:p>
        </p:txBody>
      </p:sp>
      <p:sp>
        <p:nvSpPr>
          <p:cNvPr id="18497" name="Rectangle 109"/>
          <p:cNvSpPr>
            <a:spLocks noChangeArrowheads="1"/>
          </p:cNvSpPr>
          <p:nvPr/>
        </p:nvSpPr>
        <p:spPr bwMode="auto">
          <a:xfrm>
            <a:off x="2916238" y="3573463"/>
            <a:ext cx="10953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a:latin typeface="Times New Roman" pitchFamily="18" charset="0"/>
                <a:cs typeface="Times New Roman" pitchFamily="18" charset="0"/>
              </a:rPr>
              <a:t>PSYCHOLOGY</a:t>
            </a:r>
            <a:endParaRPr lang="bg-BG" sz="1000" b="1" dirty="0">
              <a:latin typeface="Times New Roman" pitchFamily="18" charset="0"/>
              <a:cs typeface="Times New Roman" pitchFamily="18" charset="0"/>
            </a:endParaRPr>
          </a:p>
        </p:txBody>
      </p:sp>
      <p:sp>
        <p:nvSpPr>
          <p:cNvPr id="18498" name="Rectangle 110"/>
          <p:cNvSpPr>
            <a:spLocks noChangeArrowheads="1"/>
          </p:cNvSpPr>
          <p:nvPr/>
        </p:nvSpPr>
        <p:spPr bwMode="auto">
          <a:xfrm>
            <a:off x="2916238" y="4003675"/>
            <a:ext cx="2063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latin typeface="Times New Roman" pitchFamily="18" charset="0"/>
                <a:cs typeface="Times New Roman" pitchFamily="18" charset="0"/>
              </a:rPr>
              <a:t>SECURITY AND PROTECTION</a:t>
            </a:r>
            <a:endParaRPr lang="bg-BG" sz="1000" b="1">
              <a:latin typeface="Times New Roman" pitchFamily="18" charset="0"/>
              <a:cs typeface="Times New Roman" pitchFamily="18" charset="0"/>
            </a:endParaRPr>
          </a:p>
        </p:txBody>
      </p:sp>
      <p:sp>
        <p:nvSpPr>
          <p:cNvPr id="18499" name="Rectangle 111"/>
          <p:cNvSpPr>
            <a:spLocks noChangeArrowheads="1"/>
          </p:cNvSpPr>
          <p:nvPr/>
        </p:nvSpPr>
        <p:spPr bwMode="auto">
          <a:xfrm>
            <a:off x="2916238" y="4435475"/>
            <a:ext cx="22780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latin typeface="Times New Roman" pitchFamily="18" charset="0"/>
                <a:cs typeface="Times New Roman" pitchFamily="18" charset="0"/>
              </a:rPr>
              <a:t>ARCHITECTURE AND URBANISM</a:t>
            </a:r>
            <a:endParaRPr lang="bg-BG" sz="1000" b="1">
              <a:latin typeface="Times New Roman" pitchFamily="18" charset="0"/>
              <a:cs typeface="Times New Roman" pitchFamily="18" charset="0"/>
            </a:endParaRPr>
          </a:p>
        </p:txBody>
      </p:sp>
      <p:sp>
        <p:nvSpPr>
          <p:cNvPr id="18500" name="Rectangle 112"/>
          <p:cNvSpPr>
            <a:spLocks noChangeArrowheads="1"/>
          </p:cNvSpPr>
          <p:nvPr/>
        </p:nvSpPr>
        <p:spPr bwMode="auto">
          <a:xfrm>
            <a:off x="2916238" y="4795838"/>
            <a:ext cx="2281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latin typeface="Times New Roman" pitchFamily="18" charset="0"/>
                <a:cs typeface="Times New Roman" pitchFamily="18" charset="0"/>
              </a:rPr>
              <a:t>CONSTRUCTION OF BUILDINGS </a:t>
            </a:r>
          </a:p>
          <a:p>
            <a:r>
              <a:rPr lang="en-US" sz="1000" b="1">
                <a:latin typeface="Times New Roman" pitchFamily="18" charset="0"/>
                <a:cs typeface="Times New Roman" pitchFamily="18" charset="0"/>
              </a:rPr>
              <a:t>AND INSTALLATIONS</a:t>
            </a:r>
            <a:endParaRPr lang="bg-BG" sz="1000" b="1">
              <a:latin typeface="Times New Roman" pitchFamily="18" charset="0"/>
              <a:cs typeface="Times New Roman" pitchFamily="18" charset="0"/>
            </a:endParaRPr>
          </a:p>
        </p:txBody>
      </p:sp>
      <p:sp>
        <p:nvSpPr>
          <p:cNvPr id="18501" name="Rectangle 113"/>
          <p:cNvSpPr>
            <a:spLocks noChangeArrowheads="1"/>
          </p:cNvSpPr>
          <p:nvPr/>
        </p:nvSpPr>
        <p:spPr bwMode="auto">
          <a:xfrm>
            <a:off x="2916238" y="5300663"/>
            <a:ext cx="5254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latin typeface="Times New Roman" pitchFamily="18" charset="0"/>
                <a:cs typeface="Times New Roman" pitchFamily="18" charset="0"/>
              </a:rPr>
              <a:t>ARTS</a:t>
            </a:r>
            <a:endParaRPr lang="bg-BG" sz="1000" b="1">
              <a:latin typeface="Times New Roman" pitchFamily="18" charset="0"/>
              <a:cs typeface="Times New Roman" pitchFamily="18" charset="0"/>
            </a:endParaRPr>
          </a:p>
        </p:txBody>
      </p:sp>
      <p:sp>
        <p:nvSpPr>
          <p:cNvPr id="18502" name="Rectangle 114"/>
          <p:cNvSpPr>
            <a:spLocks noChangeArrowheads="1"/>
          </p:cNvSpPr>
          <p:nvPr/>
        </p:nvSpPr>
        <p:spPr bwMode="auto">
          <a:xfrm>
            <a:off x="2840038" y="2593975"/>
            <a:ext cx="268214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a:latin typeface="Times New Roman" pitchFamily="18" charset="0"/>
                <a:cs typeface="Times New Roman" pitchFamily="18" charset="0"/>
              </a:rPr>
              <a:t>COMPUTER </a:t>
            </a:r>
            <a:r>
              <a:rPr lang="en-US" sz="1000" b="1" dirty="0" smtClean="0">
                <a:latin typeface="Times New Roman" pitchFamily="18" charset="0"/>
                <a:cs typeface="Times New Roman" pitchFamily="18" charset="0"/>
              </a:rPr>
              <a:t>SCIENCE AND ECONOMICS</a:t>
            </a:r>
            <a:endParaRPr lang="bg-BG" sz="1000" b="1" dirty="0">
              <a:latin typeface="Times New Roman" pitchFamily="18" charset="0"/>
              <a:cs typeface="Times New Roman" pitchFamily="18" charset="0"/>
            </a:endParaRPr>
          </a:p>
        </p:txBody>
      </p:sp>
      <p:sp>
        <p:nvSpPr>
          <p:cNvPr id="18503" name="Rectangle 115"/>
          <p:cNvSpPr>
            <a:spLocks noChangeArrowheads="1"/>
          </p:cNvSpPr>
          <p:nvPr/>
        </p:nvSpPr>
        <p:spPr bwMode="auto">
          <a:xfrm>
            <a:off x="2916238" y="3140075"/>
            <a:ext cx="13033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a:latin typeface="Times New Roman" pitchFamily="18" charset="0"/>
                <a:cs typeface="Times New Roman" pitchFamily="18" charset="0"/>
              </a:rPr>
              <a:t>LEGAL SCIENCES</a:t>
            </a:r>
            <a:endParaRPr lang="bg-BG" sz="1000" b="1" dirty="0">
              <a:latin typeface="Times New Roman" pitchFamily="18" charset="0"/>
              <a:cs typeface="Times New Roman" pitchFamily="18" charset="0"/>
            </a:endParaRPr>
          </a:p>
        </p:txBody>
      </p:sp>
      <p:sp>
        <p:nvSpPr>
          <p:cNvPr id="18504" name="Text Box 118"/>
          <p:cNvSpPr txBox="1">
            <a:spLocks noChangeArrowheads="1"/>
          </p:cNvSpPr>
          <p:nvPr/>
        </p:nvSpPr>
        <p:spPr bwMode="auto">
          <a:xfrm>
            <a:off x="5795963" y="1846263"/>
            <a:ext cx="1708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sz="800" b="1" dirty="0">
                <a:latin typeface="Times New Roman" pitchFamily="18" charset="0"/>
                <a:cs typeface="Times New Roman" pitchFamily="18" charset="0"/>
              </a:rPr>
              <a:t>BUSINESS ADMINISTRATION</a:t>
            </a:r>
            <a:endParaRPr lang="bg-BG" sz="800" b="1" dirty="0">
              <a:latin typeface="Times New Roman" pitchFamily="18" charset="0"/>
              <a:cs typeface="Times New Roman" pitchFamily="18" charset="0"/>
            </a:endParaRPr>
          </a:p>
          <a:p>
            <a:pPr eaLnBrk="1" hangingPunct="1"/>
            <a:r>
              <a:rPr lang="en-US" sz="800" b="1" dirty="0">
                <a:latin typeface="Times New Roman" pitchFamily="18" charset="0"/>
                <a:cs typeface="Times New Roman" pitchFamily="18" charset="0"/>
              </a:rPr>
              <a:t>PUBLIC ADMINISTRATION</a:t>
            </a:r>
            <a:endParaRPr lang="bg-BG" sz="800" b="1" dirty="0">
              <a:latin typeface="Times New Roman" pitchFamily="18" charset="0"/>
              <a:cs typeface="Times New Roman" pitchFamily="18" charset="0"/>
            </a:endParaRPr>
          </a:p>
        </p:txBody>
      </p:sp>
      <p:sp>
        <p:nvSpPr>
          <p:cNvPr id="18505" name="Text Box 119"/>
          <p:cNvSpPr txBox="1">
            <a:spLocks noChangeArrowheads="1"/>
          </p:cNvSpPr>
          <p:nvPr/>
        </p:nvSpPr>
        <p:spPr bwMode="auto">
          <a:xfrm>
            <a:off x="5795963" y="2898775"/>
            <a:ext cx="1254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sz="800" b="1" dirty="0">
                <a:latin typeface="Times New Roman" pitchFamily="18" charset="0"/>
                <a:cs typeface="Times New Roman" pitchFamily="18" charset="0"/>
              </a:rPr>
              <a:t>COMPUTER STUDIES</a:t>
            </a:r>
            <a:endParaRPr lang="bg-BG" sz="800" b="1" dirty="0">
              <a:latin typeface="Times New Roman" pitchFamily="18" charset="0"/>
              <a:cs typeface="Times New Roman" pitchFamily="18" charset="0"/>
            </a:endParaRPr>
          </a:p>
        </p:txBody>
      </p:sp>
      <p:sp>
        <p:nvSpPr>
          <p:cNvPr id="539769" name="Text Box 121"/>
          <p:cNvSpPr txBox="1">
            <a:spLocks noChangeArrowheads="1"/>
          </p:cNvSpPr>
          <p:nvPr/>
        </p:nvSpPr>
        <p:spPr bwMode="auto">
          <a:xfrm>
            <a:off x="5795963" y="3573462"/>
            <a:ext cx="2593974" cy="215444"/>
          </a:xfrm>
          <a:prstGeom prst="rect">
            <a:avLst/>
          </a:prstGeom>
          <a:ln/>
          <a:effectLst>
            <a:softEdge rad="31750"/>
          </a:effectLst>
          <a:extLst/>
        </p:spPr>
        <p:style>
          <a:lnRef idx="2">
            <a:schemeClr val="dk1"/>
          </a:lnRef>
          <a:fillRef idx="1">
            <a:schemeClr val="lt1"/>
          </a:fillRef>
          <a:effectRef idx="0">
            <a:schemeClr val="dk1"/>
          </a:effectRef>
          <a:fontRef idx="minor">
            <a:schemeClr val="dk1"/>
          </a:fontRef>
        </p:style>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ts val="0"/>
              </a:spcBef>
              <a:spcAft>
                <a:spcPts val="0"/>
              </a:spcAft>
              <a:defRPr/>
            </a:pPr>
            <a:r>
              <a:rPr lang="en-US" sz="800" b="1" u="none" dirty="0" smtClean="0">
                <a:latin typeface="Times New Roman" pitchFamily="18" charset="0"/>
                <a:cs typeface="Times New Roman" pitchFamily="18" charset="0"/>
              </a:rPr>
              <a:t>PSYCHOLOGY</a:t>
            </a:r>
            <a:endParaRPr lang="bg-BG" sz="800" b="1" u="none" dirty="0" smtClean="0">
              <a:latin typeface="Times New Roman" pitchFamily="18" charset="0"/>
              <a:cs typeface="Times New Roman" pitchFamily="18" charset="0"/>
            </a:endParaRPr>
          </a:p>
        </p:txBody>
      </p:sp>
      <p:sp>
        <p:nvSpPr>
          <p:cNvPr id="539770" name="Text Box 122"/>
          <p:cNvSpPr txBox="1">
            <a:spLocks noChangeArrowheads="1"/>
          </p:cNvSpPr>
          <p:nvPr/>
        </p:nvSpPr>
        <p:spPr bwMode="auto">
          <a:xfrm>
            <a:off x="5795963" y="4962525"/>
            <a:ext cx="2593975" cy="338138"/>
          </a:xfrm>
          <a:prstGeom prst="rect">
            <a:avLst/>
          </a:prstGeom>
          <a:ln/>
          <a:effectLst>
            <a:softEdge rad="31750"/>
          </a:effectLst>
          <a:extLst/>
        </p:spPr>
        <p:style>
          <a:lnRef idx="2">
            <a:schemeClr val="dk1"/>
          </a:lnRef>
          <a:fillRef idx="1">
            <a:schemeClr val="lt1"/>
          </a:fillRef>
          <a:effectRef idx="0">
            <a:schemeClr val="dk1"/>
          </a:effectRef>
          <a:fontRef idx="minor">
            <a:schemeClr val="dk1"/>
          </a:fontRef>
        </p:style>
        <p:txBody>
          <a:bodyPr>
            <a:spAutoFit/>
          </a:bodyPr>
          <a:lstStyle/>
          <a:p>
            <a:pPr fontAlgn="auto">
              <a:spcBef>
                <a:spcPts val="0"/>
              </a:spcBef>
              <a:spcAft>
                <a:spcPts val="0"/>
              </a:spcAft>
              <a:defRPr/>
            </a:pPr>
            <a:r>
              <a:rPr lang="en-US" sz="800" b="1" dirty="0">
                <a:latin typeface="Times New Roman" pitchFamily="18" charset="0"/>
                <a:cs typeface="Times New Roman" pitchFamily="18" charset="0"/>
              </a:rPr>
              <a:t>CONSTRUCTION ENGINEERING</a:t>
            </a:r>
            <a:br>
              <a:rPr lang="en-US" sz="800" b="1" dirty="0">
                <a:latin typeface="Times New Roman" pitchFamily="18" charset="0"/>
                <a:cs typeface="Times New Roman" pitchFamily="18" charset="0"/>
              </a:rPr>
            </a:br>
            <a:r>
              <a:rPr lang="en-US" sz="800" b="1" dirty="0">
                <a:latin typeface="Times New Roman" pitchFamily="18" charset="0"/>
                <a:cs typeface="Times New Roman" pitchFamily="18" charset="0"/>
              </a:rPr>
              <a:t>FIRE SAFETY AND POPULATION PROTECTION</a:t>
            </a:r>
          </a:p>
        </p:txBody>
      </p:sp>
      <p:sp>
        <p:nvSpPr>
          <p:cNvPr id="539771" name="Text Box 123"/>
          <p:cNvSpPr txBox="1">
            <a:spLocks noChangeArrowheads="1"/>
          </p:cNvSpPr>
          <p:nvPr/>
        </p:nvSpPr>
        <p:spPr bwMode="auto">
          <a:xfrm>
            <a:off x="5795963" y="5394325"/>
            <a:ext cx="2593975" cy="338554"/>
          </a:xfrm>
          <a:prstGeom prst="rect">
            <a:avLst/>
          </a:prstGeom>
          <a:ln/>
          <a:effectLst>
            <a:softEdge rad="31750"/>
          </a:effectLst>
          <a:extLst/>
        </p:spPr>
        <p:style>
          <a:lnRef idx="2">
            <a:schemeClr val="dk1"/>
          </a:lnRef>
          <a:fillRef idx="1">
            <a:schemeClr val="lt1"/>
          </a:fillRef>
          <a:effectRef idx="0">
            <a:schemeClr val="dk1"/>
          </a:effectRef>
          <a:fontRef idx="minor">
            <a:schemeClr val="dk1"/>
          </a:fontRef>
        </p:style>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ts val="0"/>
              </a:spcBef>
              <a:spcAft>
                <a:spcPts val="0"/>
              </a:spcAft>
              <a:defRPr/>
            </a:pPr>
            <a:r>
              <a:rPr lang="en-US" sz="800" b="1" u="none" dirty="0" smtClean="0">
                <a:latin typeface="Times New Roman" pitchFamily="18" charset="0"/>
                <a:cs typeface="Times New Roman" pitchFamily="18" charset="0"/>
              </a:rPr>
              <a:t>FASHION AND FASHION MANAGEMENT</a:t>
            </a:r>
            <a:br>
              <a:rPr lang="en-US" sz="800" b="1" u="none" dirty="0" smtClean="0">
                <a:latin typeface="Times New Roman" pitchFamily="18" charset="0"/>
                <a:cs typeface="Times New Roman" pitchFamily="18" charset="0"/>
              </a:rPr>
            </a:br>
            <a:r>
              <a:rPr lang="en-US" sz="800" b="1" u="none" dirty="0" smtClean="0">
                <a:latin typeface="Times New Roman" pitchFamily="18" charset="0"/>
                <a:cs typeface="Times New Roman" pitchFamily="18" charset="0"/>
              </a:rPr>
              <a:t>FINE ARTS</a:t>
            </a:r>
            <a:endParaRPr lang="bg-BG" sz="800" b="1" u="none" dirty="0" smtClean="0">
              <a:latin typeface="Times New Roman" pitchFamily="18" charset="0"/>
              <a:cs typeface="Times New Roman" pitchFamily="18" charset="0"/>
            </a:endParaRPr>
          </a:p>
        </p:txBody>
      </p:sp>
      <p:sp>
        <p:nvSpPr>
          <p:cNvPr id="539772" name="Text Box 124"/>
          <p:cNvSpPr txBox="1">
            <a:spLocks noChangeArrowheads="1"/>
          </p:cNvSpPr>
          <p:nvPr/>
        </p:nvSpPr>
        <p:spPr bwMode="auto">
          <a:xfrm>
            <a:off x="5795962" y="3879050"/>
            <a:ext cx="2593975" cy="461665"/>
          </a:xfrm>
          <a:prstGeom prst="rect">
            <a:avLst/>
          </a:prstGeom>
          <a:ln/>
          <a:effectLst>
            <a:softEdge rad="31750"/>
          </a:effectLst>
          <a:extLst/>
        </p:spPr>
        <p:style>
          <a:lnRef idx="2">
            <a:schemeClr val="dk1"/>
          </a:lnRef>
          <a:fillRef idx="1">
            <a:schemeClr val="lt1"/>
          </a:fillRef>
          <a:effectRef idx="0">
            <a:schemeClr val="dk1"/>
          </a:effectRef>
          <a:fontRef idx="minor">
            <a:schemeClr val="dk1"/>
          </a:fontRef>
        </p:style>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ts val="0"/>
              </a:spcBef>
              <a:spcAft>
                <a:spcPts val="0"/>
              </a:spcAft>
              <a:defRPr/>
            </a:pPr>
            <a:r>
              <a:rPr lang="en-US" sz="800" b="1" u="none" dirty="0" smtClean="0">
                <a:latin typeface="Times New Roman" pitchFamily="18" charset="0"/>
                <a:cs typeface="Times New Roman" pitchFamily="18" charset="0"/>
              </a:rPr>
              <a:t>NATIONAL SECURITY PROTECTION,</a:t>
            </a:r>
            <a:endParaRPr lang="bg-BG" sz="800" b="1" u="none" dirty="0" smtClean="0">
              <a:latin typeface="Times New Roman" pitchFamily="18" charset="0"/>
              <a:cs typeface="Times New Roman" pitchFamily="18" charset="0"/>
            </a:endParaRPr>
          </a:p>
          <a:p>
            <a:pPr eaLnBrk="1" fontAlgn="auto" hangingPunct="1">
              <a:spcBef>
                <a:spcPts val="0"/>
              </a:spcBef>
              <a:spcAft>
                <a:spcPts val="0"/>
              </a:spcAft>
              <a:defRPr/>
            </a:pPr>
            <a:r>
              <a:rPr lang="en-US" sz="800" b="1" u="none" dirty="0" smtClean="0">
                <a:latin typeface="Times New Roman" pitchFamily="18" charset="0"/>
                <a:cs typeface="Times New Roman" pitchFamily="18" charset="0"/>
              </a:rPr>
              <a:t>CRIME PREVENTION AND PUBLIC ORDER PROTECTION</a:t>
            </a:r>
            <a:endParaRPr lang="bg-BG" sz="800" b="1" u="none" dirty="0" smtClean="0">
              <a:latin typeface="Times New Roman" pitchFamily="18" charset="0"/>
              <a:cs typeface="Times New Roman" pitchFamily="18" charset="0"/>
            </a:endParaRPr>
          </a:p>
        </p:txBody>
      </p:sp>
      <p:sp>
        <p:nvSpPr>
          <p:cNvPr id="18518" name="Text Box 125"/>
          <p:cNvSpPr txBox="1">
            <a:spLocks noChangeArrowheads="1"/>
          </p:cNvSpPr>
          <p:nvPr/>
        </p:nvSpPr>
        <p:spPr bwMode="auto">
          <a:xfrm>
            <a:off x="5795963" y="4437063"/>
            <a:ext cx="10230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sz="800" b="1" dirty="0">
                <a:latin typeface="Times New Roman" pitchFamily="18" charset="0"/>
                <a:cs typeface="Times New Roman" pitchFamily="18" charset="0"/>
              </a:rPr>
              <a:t>ARCHITECTURE</a:t>
            </a:r>
          </a:p>
          <a:p>
            <a:pPr eaLnBrk="1" hangingPunct="1"/>
            <a:r>
              <a:rPr lang="en-US" sz="800" b="1" dirty="0" smtClean="0">
                <a:latin typeface="Times New Roman" pitchFamily="18" charset="0"/>
                <a:cs typeface="Times New Roman" pitchFamily="18" charset="0"/>
              </a:rPr>
              <a:t>DESIGN</a:t>
            </a:r>
            <a:endParaRPr lang="bg-BG" sz="800" b="1" dirty="0">
              <a:latin typeface="Times New Roman" pitchFamily="18" charset="0"/>
              <a:cs typeface="Times New Roman" pitchFamily="18" charset="0"/>
            </a:endParaRPr>
          </a:p>
        </p:txBody>
      </p:sp>
      <p:sp>
        <p:nvSpPr>
          <p:cNvPr id="18519" name="Text Box 126"/>
          <p:cNvSpPr txBox="1">
            <a:spLocks noChangeArrowheads="1"/>
          </p:cNvSpPr>
          <p:nvPr/>
        </p:nvSpPr>
        <p:spPr bwMode="auto">
          <a:xfrm>
            <a:off x="5795963" y="3206750"/>
            <a:ext cx="4302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sz="800" b="1" dirty="0">
                <a:latin typeface="Times New Roman" pitchFamily="18" charset="0"/>
                <a:cs typeface="Times New Roman" pitchFamily="18" charset="0"/>
              </a:rPr>
              <a:t>LAW</a:t>
            </a:r>
            <a:endParaRPr lang="bg-BG" sz="800" b="1" dirty="0">
              <a:latin typeface="Times New Roman" pitchFamily="18" charset="0"/>
              <a:cs typeface="Times New Roman" pitchFamily="18" charset="0"/>
            </a:endParaRPr>
          </a:p>
        </p:txBody>
      </p:sp>
      <p:grpSp>
        <p:nvGrpSpPr>
          <p:cNvPr id="64" name="Group 63"/>
          <p:cNvGrpSpPr/>
          <p:nvPr/>
        </p:nvGrpSpPr>
        <p:grpSpPr>
          <a:xfrm>
            <a:off x="3454400" y="13608"/>
            <a:ext cx="5689600" cy="857250"/>
            <a:chOff x="3454400" y="13608"/>
            <a:chExt cx="5689600" cy="857250"/>
          </a:xfrm>
        </p:grpSpPr>
        <p:sp>
          <p:nvSpPr>
            <p:cNvPr id="65" name="Text Box 6"/>
            <p:cNvSpPr txBox="1">
              <a:spLocks noChangeArrowheads="1"/>
            </p:cNvSpPr>
            <p:nvPr/>
          </p:nvSpPr>
          <p:spPr bwMode="auto">
            <a:xfrm>
              <a:off x="3454400" y="44450"/>
              <a:ext cx="5689600" cy="769441"/>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66" name="Picture 7" descr="vfu-logo-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 name="Line 91"/>
          <p:cNvSpPr>
            <a:spLocks noChangeShapeType="1"/>
          </p:cNvSpPr>
          <p:nvPr/>
        </p:nvSpPr>
        <p:spPr bwMode="auto">
          <a:xfrm>
            <a:off x="5450681" y="2827495"/>
            <a:ext cx="360363" cy="166047"/>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a:defRPr/>
            </a:pPr>
            <a:endParaRPr lang="bg-BG" b="1">
              <a:cs typeface="Times New Roman" pitchFamily="18" charset="0"/>
            </a:endParaRPr>
          </a:p>
        </p:txBody>
      </p:sp>
    </p:spTree>
    <p:extLst>
      <p:ext uri="{BB962C8B-B14F-4D97-AF65-F5344CB8AC3E}">
        <p14:creationId xmlns:p14="http://schemas.microsoft.com/office/powerpoint/2010/main" val="1287127696"/>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539653"/>
                                        </p:tgtEl>
                                        <p:attrNameLst>
                                          <p:attrName>style.visibility</p:attrName>
                                        </p:attrNameLst>
                                      </p:cBhvr>
                                      <p:to>
                                        <p:strVal val="visible"/>
                                      </p:to>
                                    </p:set>
                                    <p:animEffect transition="in" filter="wedge">
                                      <p:cBhvr>
                                        <p:cTn id="7" dur="1000"/>
                                        <p:tgtEl>
                                          <p:spTgt spid="539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2">
            <a:duotone>
              <a:prstClr val="black"/>
              <a:srgbClr val="FF8751">
                <a:tint val="45000"/>
                <a:satMod val="400000"/>
              </a:srgbClr>
            </a:duotone>
            <a:extLst>
              <a:ext uri="{28A0092B-C50C-407E-A947-70E740481C1C}">
                <a14:useLocalDpi xmlns:a14="http://schemas.microsoft.com/office/drawing/2010/main" val="0"/>
              </a:ext>
            </a:extLst>
          </a:blip>
          <a:srcRect/>
          <a:stretch>
            <a:fillRect/>
          </a:stretch>
        </p:blipFill>
        <p:spPr bwMode="auto">
          <a:xfrm>
            <a:off x="438150" y="3057253"/>
            <a:ext cx="8229600" cy="68738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3862116"/>
            <a:ext cx="8229600" cy="68738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75" y="2206354"/>
            <a:ext cx="8235950" cy="3841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0" y="2641330"/>
            <a:ext cx="8235950" cy="36036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idx="1"/>
          </p:nvPr>
        </p:nvSpPr>
        <p:spPr>
          <a:xfrm>
            <a:off x="457200" y="2087723"/>
            <a:ext cx="8229600" cy="4525963"/>
          </a:xfrm>
        </p:spPr>
        <p:txBody>
          <a:bodyPr>
            <a:normAutofit/>
          </a:bodyPr>
          <a:lstStyle/>
          <a:p>
            <a:pPr>
              <a:lnSpc>
                <a:spcPct val="150000"/>
              </a:lnSpc>
              <a:spcBef>
                <a:spcPct val="0"/>
              </a:spcBef>
            </a:pPr>
            <a:r>
              <a:rPr lang="en-US" sz="1800" b="1" dirty="0" smtClean="0">
                <a:solidFill>
                  <a:schemeClr val="bg1"/>
                </a:solidFill>
                <a:latin typeface="Times New Roman" pitchFamily="18" charset="0"/>
                <a:cs typeface="Times New Roman" pitchFamily="18" charset="0"/>
              </a:rPr>
              <a:t>12,000 current students from 22 different countries;</a:t>
            </a:r>
            <a:endParaRPr lang="bg-BG" sz="1800" b="1" dirty="0" smtClean="0">
              <a:solidFill>
                <a:schemeClr val="bg1"/>
              </a:solidFill>
              <a:latin typeface="Times New Roman" pitchFamily="18" charset="0"/>
              <a:cs typeface="Times New Roman" pitchFamily="18" charset="0"/>
            </a:endParaRPr>
          </a:p>
          <a:p>
            <a:pPr>
              <a:lnSpc>
                <a:spcPct val="150000"/>
              </a:lnSpc>
              <a:spcBef>
                <a:spcPct val="0"/>
              </a:spcBef>
            </a:pPr>
            <a:r>
              <a:rPr lang="en-US" sz="1800" b="1" dirty="0" smtClean="0">
                <a:solidFill>
                  <a:schemeClr val="bg1"/>
                </a:solidFill>
                <a:latin typeface="Times New Roman" pitchFamily="18" charset="0"/>
                <a:cs typeface="Times New Roman" pitchFamily="18" charset="0"/>
              </a:rPr>
              <a:t>30,334 former graduates;</a:t>
            </a:r>
            <a:endParaRPr lang="bg-BG" sz="1800" b="1" dirty="0" smtClean="0">
              <a:solidFill>
                <a:schemeClr val="bg1"/>
              </a:solidFill>
              <a:latin typeface="Times New Roman" pitchFamily="18" charset="0"/>
              <a:cs typeface="Times New Roman" pitchFamily="18" charset="0"/>
            </a:endParaRPr>
          </a:p>
          <a:p>
            <a:pPr>
              <a:lnSpc>
                <a:spcPct val="150000"/>
              </a:lnSpc>
              <a:spcBef>
                <a:spcPct val="0"/>
              </a:spcBef>
            </a:pPr>
            <a:r>
              <a:rPr lang="en-US" sz="1800" b="1" dirty="0" smtClean="0">
                <a:solidFill>
                  <a:schemeClr val="bg1"/>
                </a:solidFill>
                <a:latin typeface="Times New Roman" pitchFamily="18" charset="0"/>
                <a:cs typeface="Times New Roman" pitchFamily="18" charset="0"/>
              </a:rPr>
              <a:t>2,000 students with scholarships or receiving financial incentives to cover up to 100% of their semester fee;</a:t>
            </a:r>
            <a:endParaRPr lang="bg-BG" sz="1800" b="1" dirty="0" smtClean="0">
              <a:solidFill>
                <a:schemeClr val="bg1"/>
              </a:solidFill>
              <a:latin typeface="Times New Roman" pitchFamily="18" charset="0"/>
              <a:cs typeface="Times New Roman" pitchFamily="18" charset="0"/>
            </a:endParaRPr>
          </a:p>
          <a:p>
            <a:pPr>
              <a:lnSpc>
                <a:spcPct val="150000"/>
              </a:lnSpc>
              <a:spcBef>
                <a:spcPct val="0"/>
              </a:spcBef>
            </a:pPr>
            <a:r>
              <a:rPr lang="en-US" sz="1800" b="1" dirty="0" smtClean="0">
                <a:solidFill>
                  <a:schemeClr val="bg1"/>
                </a:solidFill>
                <a:latin typeface="Times New Roman" pitchFamily="18" charset="0"/>
                <a:cs typeface="Times New Roman" pitchFamily="18" charset="0"/>
              </a:rPr>
              <a:t>400 students having participated in student mobility, work placements and internships abroad.</a:t>
            </a:r>
            <a:endParaRPr lang="bg-BG" sz="1800" b="1" dirty="0" smtClean="0">
              <a:solidFill>
                <a:schemeClr val="bg1"/>
              </a:solidFill>
              <a:latin typeface="Times New Roman" pitchFamily="18" charset="0"/>
              <a:cs typeface="Times New Roman" pitchFamily="18" charset="0"/>
            </a:endParaRPr>
          </a:p>
          <a:p>
            <a:pPr>
              <a:lnSpc>
                <a:spcPct val="150000"/>
              </a:lnSpc>
              <a:spcBef>
                <a:spcPct val="0"/>
              </a:spcBef>
            </a:pPr>
            <a:endParaRPr lang="bg-BG" sz="1800" b="1" dirty="0" smtClean="0">
              <a:solidFill>
                <a:schemeClr val="bg1"/>
              </a:solidFill>
              <a:latin typeface="Times New Roman" pitchFamily="18" charset="0"/>
              <a:cs typeface="Times New Roman" pitchFamily="18" charset="0"/>
            </a:endParaRPr>
          </a:p>
        </p:txBody>
      </p:sp>
      <p:sp>
        <p:nvSpPr>
          <p:cNvPr id="28679" name="Title 2"/>
          <p:cNvSpPr>
            <a:spLocks noGrp="1"/>
          </p:cNvSpPr>
          <p:nvPr>
            <p:ph type="title"/>
          </p:nvPr>
        </p:nvSpPr>
        <p:spPr>
          <a:xfrm>
            <a:off x="1776721" y="683264"/>
            <a:ext cx="8229600" cy="1143000"/>
          </a:xfrm>
        </p:spPr>
        <p:txBody>
          <a:bodyPr/>
          <a:lstStyle/>
          <a:p>
            <a:pPr algn="ctr"/>
            <a:r>
              <a:rPr lang="en-US" b="1" dirty="0" smtClean="0">
                <a:cs typeface="Times New Roman" pitchFamily="18" charset="0"/>
              </a:rPr>
              <a:t>STUDENT PROFILE</a:t>
            </a:r>
            <a:endParaRPr lang="bg-BG" b="1" dirty="0" smtClean="0">
              <a:cs typeface="Times New Roman" pitchFamily="18"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450"/>
            <a:ext cx="3034147" cy="203119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29473" y="4745365"/>
            <a:ext cx="3136459" cy="209968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pSp>
        <p:nvGrpSpPr>
          <p:cNvPr id="10" name="Group 9"/>
          <p:cNvGrpSpPr/>
          <p:nvPr/>
        </p:nvGrpSpPr>
        <p:grpSpPr>
          <a:xfrm>
            <a:off x="3454400" y="13608"/>
            <a:ext cx="5689600" cy="857250"/>
            <a:chOff x="3454400" y="13608"/>
            <a:chExt cx="5689600" cy="857250"/>
          </a:xfrm>
        </p:grpSpPr>
        <p:sp>
          <p:nvSpPr>
            <p:cNvPr id="11" name="Text Box 6"/>
            <p:cNvSpPr txBox="1">
              <a:spLocks noChangeArrowheads="1"/>
            </p:cNvSpPr>
            <p:nvPr/>
          </p:nvSpPr>
          <p:spPr bwMode="auto">
            <a:xfrm>
              <a:off x="3454400" y="44450"/>
              <a:ext cx="5689600" cy="769441"/>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12" name="Picture 7" descr="vfu-logo-we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17561170"/>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ircle(in)">
                                      <p:cBhvr>
                                        <p:cTn id="7" dur="2000"/>
                                        <p:tgtEl>
                                          <p:spTgt spid="1028"/>
                                        </p:tgtEl>
                                      </p:cBhvr>
                                    </p:animEffect>
                                  </p:childTnLst>
                                </p:cTn>
                              </p:par>
                              <p:par>
                                <p:cTn id="8" presetID="6" presetClass="entr" presetSubtype="16"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circle(in)">
                                      <p:cBhvr>
                                        <p:cTn id="10" dur="2000"/>
                                        <p:tgtEl>
                                          <p:spTgt spid="1027"/>
                                        </p:tgtEl>
                                      </p:cBhvr>
                                    </p:animEffect>
                                  </p:childTnLst>
                                </p:cTn>
                              </p:par>
                              <p:par>
                                <p:cTn id="11" presetID="6" presetClass="entr" presetSubtype="16"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circle(in)">
                                      <p:cBhvr>
                                        <p:cTn id="13" dur="2000"/>
                                        <p:tgtEl>
                                          <p:spTgt spid="102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circle(in)">
                                      <p:cBhvr>
                                        <p:cTn id="16" dur="2000"/>
                                        <p:tgtEl>
                                          <p:spTgt spid="2">
                                            <p:txEl>
                                              <p:pRg st="0" end="0"/>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circle(in)">
                                      <p:cBhvr>
                                        <p:cTn id="19" dur="2000"/>
                                        <p:tgtEl>
                                          <p:spTgt spid="2">
                                            <p:txEl>
                                              <p:pRg st="1" end="1"/>
                                            </p:txEl>
                                          </p:spTgt>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circle(in)">
                                      <p:cBhvr>
                                        <p:cTn id="22" dur="2000"/>
                                        <p:tgtEl>
                                          <p:spTgt spid="2">
                                            <p:txEl>
                                              <p:pRg st="2" end="2"/>
                                            </p:txEl>
                                          </p:spTgt>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circle(in)">
                                      <p:cBhvr>
                                        <p:cTn id="25" dur="2000"/>
                                        <p:tgtEl>
                                          <p:spTgt spid="2">
                                            <p:txEl>
                                              <p:pRg st="3" end="3"/>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par>
                                <p:cTn id="29" presetID="2" presetClass="entr" presetSubtype="2"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1+#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0-#ppt_w/2"/>
                                          </p:val>
                                        </p:tav>
                                        <p:tav tm="100000">
                                          <p:val>
                                            <p:strVal val="#ppt_x"/>
                                          </p:val>
                                        </p:tav>
                                      </p:tavLst>
                                    </p:anim>
                                    <p:anim calcmode="lin" valueType="num">
                                      <p:cBhvr additive="base">
                                        <p:cTn id="3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bg-BG"/>
          </a:p>
        </p:txBody>
      </p:sp>
      <p:sp>
        <p:nvSpPr>
          <p:cNvPr id="3" name="Title 2"/>
          <p:cNvSpPr>
            <a:spLocks noGrp="1"/>
          </p:cNvSpPr>
          <p:nvPr>
            <p:ph type="title"/>
          </p:nvPr>
        </p:nvSpPr>
        <p:spPr/>
        <p:txBody>
          <a:bodyPr/>
          <a:lstStyle/>
          <a:p>
            <a:endParaRPr lang="bg-BG"/>
          </a:p>
        </p:txBody>
      </p:sp>
      <p:pic>
        <p:nvPicPr>
          <p:cNvPr id="4" name="Picture 3" descr="europe_map_overla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690656"/>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8338" y="4792663"/>
            <a:ext cx="2933700" cy="18446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412674" name="AutoShape 2"/>
          <p:cNvSpPr>
            <a:spLocks noChangeArrowheads="1"/>
          </p:cNvSpPr>
          <p:nvPr/>
        </p:nvSpPr>
        <p:spPr bwMode="auto">
          <a:xfrm rot="5400000">
            <a:off x="184150" y="1827213"/>
            <a:ext cx="5818188" cy="4100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5426 w 21600"/>
              <a:gd name="T13" fmla="*/ 5426 h 21600"/>
              <a:gd name="T14" fmla="*/ 16174 w 21600"/>
              <a:gd name="T15" fmla="*/ 16174 h 21600"/>
            </a:gdLst>
            <a:ahLst/>
            <a:cxnLst>
              <a:cxn ang="T8">
                <a:pos x="T0" y="T1"/>
              </a:cxn>
              <a:cxn ang="T9">
                <a:pos x="T2" y="T3"/>
              </a:cxn>
              <a:cxn ang="T10">
                <a:pos x="T4" y="T5"/>
              </a:cxn>
              <a:cxn ang="T11">
                <a:pos x="T6" y="T7"/>
              </a:cxn>
            </a:cxnLst>
            <a:rect l="T12" t="T13" r="T14" b="T15"/>
            <a:pathLst>
              <a:path w="21600" h="21600">
                <a:moveTo>
                  <a:pt x="0" y="0"/>
                </a:moveTo>
                <a:lnTo>
                  <a:pt x="7251" y="21600"/>
                </a:lnTo>
                <a:lnTo>
                  <a:pt x="14349" y="21600"/>
                </a:lnTo>
                <a:lnTo>
                  <a:pt x="21600" y="0"/>
                </a:lnTo>
                <a:lnTo>
                  <a:pt x="0" y="0"/>
                </a:lnTo>
                <a:close/>
              </a:path>
            </a:pathLst>
          </a:custGeom>
          <a:gradFill rotWithShape="1">
            <a:gsLst>
              <a:gs pos="0">
                <a:srgbClr val="99CCFF">
                  <a:alpha val="20000"/>
                </a:srgbClr>
              </a:gs>
              <a:gs pos="100000">
                <a:srgbClr val="CCFFFF"/>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endParaRPr lang="bg-BG"/>
          </a:p>
        </p:txBody>
      </p:sp>
      <p:sp>
        <p:nvSpPr>
          <p:cNvPr id="16388" name="Text Box 4"/>
          <p:cNvSpPr txBox="1">
            <a:spLocks noChangeArrowheads="1"/>
          </p:cNvSpPr>
          <p:nvPr/>
        </p:nvSpPr>
        <p:spPr bwMode="auto">
          <a:xfrm>
            <a:off x="4476750" y="5956300"/>
            <a:ext cx="2984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algn="r" eaLnBrk="1" hangingPunct="1"/>
            <a:r>
              <a:rPr lang="bg-BG" sz="1600" b="1">
                <a:latin typeface="Tahoma" pitchFamily="34" charset="0"/>
              </a:rPr>
              <a:t> </a:t>
            </a:r>
          </a:p>
        </p:txBody>
      </p:sp>
      <p:sp>
        <p:nvSpPr>
          <p:cNvPr id="412686" name="Oval 14"/>
          <p:cNvSpPr>
            <a:spLocks noChangeArrowheads="1"/>
          </p:cNvSpPr>
          <p:nvPr/>
        </p:nvSpPr>
        <p:spPr bwMode="auto">
          <a:xfrm>
            <a:off x="34925" y="2824163"/>
            <a:ext cx="2254250" cy="2084387"/>
          </a:xfrm>
          <a:prstGeom prst="ellipse">
            <a:avLst/>
          </a:prstGeom>
          <a:gradFill rotWithShape="1">
            <a:gsLst>
              <a:gs pos="0">
                <a:srgbClr val="FEE8E2"/>
              </a:gs>
              <a:gs pos="50000">
                <a:srgbClr val="FF9966"/>
              </a:gs>
              <a:gs pos="100000">
                <a:srgbClr val="FEE8E2"/>
              </a:gs>
            </a:gsLst>
            <a:lin ang="2700000" scaled="1"/>
          </a:gradFill>
          <a:ln w="12700" cap="sq">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fontAlgn="auto">
              <a:spcBef>
                <a:spcPts val="0"/>
              </a:spcBef>
              <a:spcAft>
                <a:spcPts val="0"/>
              </a:spcAft>
              <a:defRPr/>
            </a:pPr>
            <a:r>
              <a:rPr lang="en-US" b="1" dirty="0">
                <a:solidFill>
                  <a:schemeClr val="tx2">
                    <a:lumMod val="75000"/>
                  </a:schemeClr>
                </a:solidFill>
                <a:latin typeface="Times New Roman" pitchFamily="18" charset="0"/>
                <a:cs typeface="Times New Roman" pitchFamily="18" charset="0"/>
              </a:rPr>
              <a:t>VFU AREAS OF HIGHER EDUCATION </a:t>
            </a:r>
            <a:endParaRPr lang="bg-BG" b="1" dirty="0">
              <a:solidFill>
                <a:schemeClr val="tx2">
                  <a:lumMod val="75000"/>
                </a:schemeClr>
              </a:solidFill>
              <a:latin typeface="Times New Roman" pitchFamily="18" charset="0"/>
              <a:cs typeface="Times New Roman" pitchFamily="18" charset="0"/>
            </a:endParaRPr>
          </a:p>
        </p:txBody>
      </p:sp>
      <p:sp>
        <p:nvSpPr>
          <p:cNvPr id="412687" name="Rectangle 15"/>
          <p:cNvSpPr>
            <a:spLocks noChangeArrowheads="1"/>
          </p:cNvSpPr>
          <p:nvPr/>
        </p:nvSpPr>
        <p:spPr bwMode="auto">
          <a:xfrm>
            <a:off x="3017838" y="5199063"/>
            <a:ext cx="2197100" cy="822325"/>
          </a:xfrm>
          <a:prstGeom prst="rect">
            <a:avLst/>
          </a:prstGeom>
          <a:gradFill rotWithShape="1">
            <a:gsLst>
              <a:gs pos="0">
                <a:srgbClr val="FFCC99"/>
              </a:gs>
              <a:gs pos="100000">
                <a:srgbClr val="FF9966"/>
              </a:gs>
            </a:gsLst>
            <a:lin ang="5400000" scaled="1"/>
          </a:gradFill>
          <a:ln w="12700" cap="sq">
            <a:noFill/>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fontAlgn="auto">
              <a:spcBef>
                <a:spcPts val="0"/>
              </a:spcBef>
              <a:spcAft>
                <a:spcPts val="0"/>
              </a:spcAft>
              <a:defRPr/>
            </a:pPr>
            <a:r>
              <a:rPr lang="en-US" b="1" dirty="0">
                <a:solidFill>
                  <a:schemeClr val="tx2">
                    <a:lumMod val="75000"/>
                  </a:schemeClr>
                </a:solidFill>
                <a:latin typeface="Times New Roman" pitchFamily="18" charset="0"/>
                <a:cs typeface="Times New Roman" pitchFamily="18" charset="0"/>
              </a:rPr>
              <a:t>Security and protection</a:t>
            </a:r>
            <a:endParaRPr lang="bg-BG" b="1" dirty="0">
              <a:solidFill>
                <a:schemeClr val="tx2">
                  <a:lumMod val="75000"/>
                </a:schemeClr>
              </a:solidFill>
              <a:latin typeface="Times New Roman" pitchFamily="18" charset="0"/>
              <a:cs typeface="Times New Roman" pitchFamily="18" charset="0"/>
            </a:endParaRPr>
          </a:p>
        </p:txBody>
      </p:sp>
      <p:sp>
        <p:nvSpPr>
          <p:cNvPr id="412689" name="Rectangle 17"/>
          <p:cNvSpPr>
            <a:spLocks noChangeArrowheads="1"/>
          </p:cNvSpPr>
          <p:nvPr/>
        </p:nvSpPr>
        <p:spPr bwMode="auto">
          <a:xfrm>
            <a:off x="3017838" y="1255713"/>
            <a:ext cx="2197100" cy="822325"/>
          </a:xfrm>
          <a:prstGeom prst="rect">
            <a:avLst/>
          </a:prstGeom>
          <a:gradFill rotWithShape="1">
            <a:gsLst>
              <a:gs pos="0">
                <a:srgbClr val="FFCC99"/>
              </a:gs>
              <a:gs pos="100000">
                <a:srgbClr val="FF9966"/>
              </a:gs>
            </a:gsLst>
            <a:lin ang="5400000" scaled="1"/>
          </a:gradFill>
          <a:ln w="12700" cap="sq">
            <a:noFill/>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fontAlgn="auto">
              <a:spcBef>
                <a:spcPts val="0"/>
              </a:spcBef>
              <a:spcAft>
                <a:spcPts val="0"/>
              </a:spcAft>
              <a:defRPr/>
            </a:pPr>
            <a:r>
              <a:rPr lang="en-US" b="1" dirty="0">
                <a:solidFill>
                  <a:schemeClr val="tx2">
                    <a:lumMod val="75000"/>
                  </a:schemeClr>
                </a:solidFill>
                <a:latin typeface="Times New Roman" pitchFamily="18" charset="0"/>
                <a:cs typeface="Times New Roman" pitchFamily="18" charset="0"/>
              </a:rPr>
              <a:t>Social</a:t>
            </a:r>
            <a:r>
              <a:rPr lang="bg-BG" b="1" dirty="0">
                <a:solidFill>
                  <a:schemeClr val="tx2">
                    <a:lumMod val="75000"/>
                  </a:schemeClr>
                </a:solidFill>
                <a:latin typeface="Times New Roman" pitchFamily="18" charset="0"/>
                <a:cs typeface="Times New Roman" pitchFamily="18" charset="0"/>
              </a:rPr>
              <a:t>, </a:t>
            </a:r>
            <a:r>
              <a:rPr lang="en-US" b="1" dirty="0">
                <a:solidFill>
                  <a:schemeClr val="tx2">
                    <a:lumMod val="75000"/>
                  </a:schemeClr>
                </a:solidFill>
                <a:latin typeface="Times New Roman" pitchFamily="18" charset="0"/>
                <a:cs typeface="Times New Roman" pitchFamily="18" charset="0"/>
              </a:rPr>
              <a:t>economic and legal sciences</a:t>
            </a:r>
            <a:endParaRPr lang="bg-BG" b="1" dirty="0">
              <a:solidFill>
                <a:schemeClr val="tx2">
                  <a:lumMod val="75000"/>
                </a:schemeClr>
              </a:solidFill>
              <a:latin typeface="Times New Roman" pitchFamily="18" charset="0"/>
              <a:cs typeface="Times New Roman" pitchFamily="18" charset="0"/>
            </a:endParaRPr>
          </a:p>
        </p:txBody>
      </p:sp>
      <p:sp>
        <p:nvSpPr>
          <p:cNvPr id="412690" name="Rectangle 18"/>
          <p:cNvSpPr>
            <a:spLocks noChangeArrowheads="1"/>
          </p:cNvSpPr>
          <p:nvPr/>
        </p:nvSpPr>
        <p:spPr bwMode="auto">
          <a:xfrm>
            <a:off x="3017838" y="2246313"/>
            <a:ext cx="2197100" cy="822325"/>
          </a:xfrm>
          <a:prstGeom prst="rect">
            <a:avLst/>
          </a:prstGeom>
          <a:gradFill rotWithShape="1">
            <a:gsLst>
              <a:gs pos="0">
                <a:srgbClr val="FFCC99"/>
              </a:gs>
              <a:gs pos="100000">
                <a:srgbClr val="FF9966"/>
              </a:gs>
            </a:gsLst>
            <a:lin ang="5400000" scaled="1"/>
          </a:gradFill>
          <a:ln w="12700" cap="sq">
            <a:noFill/>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fontAlgn="auto">
              <a:spcBef>
                <a:spcPts val="0"/>
              </a:spcBef>
              <a:spcAft>
                <a:spcPts val="0"/>
              </a:spcAft>
              <a:defRPr/>
            </a:pPr>
            <a:r>
              <a:rPr lang="en-US" b="1" dirty="0">
                <a:solidFill>
                  <a:schemeClr val="tx2">
                    <a:lumMod val="75000"/>
                  </a:schemeClr>
                </a:solidFill>
                <a:latin typeface="Times New Roman" pitchFamily="18" charset="0"/>
                <a:cs typeface="Times New Roman" pitchFamily="18" charset="0"/>
              </a:rPr>
              <a:t>Natural </a:t>
            </a:r>
            <a:r>
              <a:rPr lang="en-US" b="1" dirty="0" smtClean="0">
                <a:solidFill>
                  <a:schemeClr val="tx2">
                    <a:lumMod val="75000"/>
                  </a:schemeClr>
                </a:solidFill>
                <a:latin typeface="Times New Roman" pitchFamily="18" charset="0"/>
                <a:cs typeface="Times New Roman" pitchFamily="18" charset="0"/>
              </a:rPr>
              <a:t>sciences</a:t>
            </a:r>
            <a:r>
              <a:rPr lang="bg-BG" b="1" dirty="0" smtClean="0">
                <a:solidFill>
                  <a:schemeClr val="tx2">
                    <a:lumMod val="75000"/>
                  </a:schemeClr>
                </a:solidFill>
                <a:latin typeface="Times New Roman" pitchFamily="18" charset="0"/>
                <a:cs typeface="Times New Roman" pitchFamily="18" charset="0"/>
              </a:rPr>
              <a:t> </a:t>
            </a:r>
            <a:r>
              <a:rPr lang="en-US" b="1" dirty="0">
                <a:solidFill>
                  <a:schemeClr val="tx2">
                    <a:lumMod val="75000"/>
                  </a:schemeClr>
                </a:solidFill>
                <a:latin typeface="Times New Roman" pitchFamily="18" charset="0"/>
                <a:cs typeface="Times New Roman" pitchFamily="18" charset="0"/>
              </a:rPr>
              <a:t>and Computer Studies</a:t>
            </a:r>
            <a:endParaRPr lang="bg-BG" b="1" dirty="0">
              <a:solidFill>
                <a:schemeClr val="tx2">
                  <a:lumMod val="75000"/>
                </a:schemeClr>
              </a:solidFill>
              <a:latin typeface="Times New Roman" pitchFamily="18" charset="0"/>
              <a:cs typeface="Times New Roman" pitchFamily="18" charset="0"/>
            </a:endParaRPr>
          </a:p>
        </p:txBody>
      </p:sp>
      <p:sp>
        <p:nvSpPr>
          <p:cNvPr id="412691" name="Rectangle 19"/>
          <p:cNvSpPr>
            <a:spLocks noChangeArrowheads="1"/>
          </p:cNvSpPr>
          <p:nvPr/>
        </p:nvSpPr>
        <p:spPr bwMode="auto">
          <a:xfrm>
            <a:off x="3017838" y="3213100"/>
            <a:ext cx="2197100" cy="822325"/>
          </a:xfrm>
          <a:prstGeom prst="rect">
            <a:avLst/>
          </a:prstGeom>
          <a:gradFill rotWithShape="1">
            <a:gsLst>
              <a:gs pos="0">
                <a:srgbClr val="FFCC99"/>
              </a:gs>
              <a:gs pos="100000">
                <a:srgbClr val="FF9966"/>
              </a:gs>
            </a:gsLst>
            <a:lin ang="5400000" scaled="1"/>
          </a:gradFill>
          <a:ln w="12700" cap="sq">
            <a:noFill/>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fontAlgn="auto">
              <a:spcBef>
                <a:spcPts val="0"/>
              </a:spcBef>
              <a:spcAft>
                <a:spcPts val="0"/>
              </a:spcAft>
              <a:defRPr/>
            </a:pPr>
            <a:r>
              <a:rPr lang="en-US" b="1" dirty="0">
                <a:solidFill>
                  <a:schemeClr val="tx2">
                    <a:lumMod val="75000"/>
                  </a:schemeClr>
                </a:solidFill>
                <a:latin typeface="Times New Roman" pitchFamily="18" charset="0"/>
                <a:cs typeface="Times New Roman" pitchFamily="18" charset="0"/>
              </a:rPr>
              <a:t>Technical sciences </a:t>
            </a:r>
            <a:endParaRPr lang="bg-BG" b="1" dirty="0">
              <a:solidFill>
                <a:schemeClr val="tx2">
                  <a:lumMod val="75000"/>
                </a:schemeClr>
              </a:solidFill>
              <a:latin typeface="Times New Roman" pitchFamily="18" charset="0"/>
              <a:cs typeface="Times New Roman" pitchFamily="18" charset="0"/>
            </a:endParaRPr>
          </a:p>
        </p:txBody>
      </p:sp>
      <p:sp>
        <p:nvSpPr>
          <p:cNvPr id="412692" name="Rectangle 20"/>
          <p:cNvSpPr>
            <a:spLocks noChangeArrowheads="1"/>
          </p:cNvSpPr>
          <p:nvPr/>
        </p:nvSpPr>
        <p:spPr bwMode="auto">
          <a:xfrm>
            <a:off x="3017838" y="4221163"/>
            <a:ext cx="2197100" cy="822325"/>
          </a:xfrm>
          <a:prstGeom prst="rect">
            <a:avLst/>
          </a:prstGeom>
          <a:gradFill rotWithShape="1">
            <a:gsLst>
              <a:gs pos="0">
                <a:srgbClr val="FFCC99"/>
              </a:gs>
              <a:gs pos="100000">
                <a:srgbClr val="FF9966"/>
              </a:gs>
            </a:gsLst>
            <a:lin ang="5400000" scaled="1"/>
          </a:gradFill>
          <a:ln w="12700" cap="sq">
            <a:noFill/>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fontAlgn="auto">
              <a:spcBef>
                <a:spcPts val="0"/>
              </a:spcBef>
              <a:spcAft>
                <a:spcPts val="0"/>
              </a:spcAft>
              <a:defRPr/>
            </a:pPr>
            <a:r>
              <a:rPr lang="en-US" b="1" dirty="0">
                <a:solidFill>
                  <a:schemeClr val="tx2">
                    <a:lumMod val="75000"/>
                  </a:schemeClr>
                </a:solidFill>
                <a:latin typeface="Times New Roman" pitchFamily="18" charset="0"/>
                <a:cs typeface="Times New Roman" pitchFamily="18" charset="0"/>
              </a:rPr>
              <a:t>Arts</a:t>
            </a:r>
            <a:endParaRPr lang="bg-BG" b="1" dirty="0">
              <a:solidFill>
                <a:schemeClr val="tx2">
                  <a:lumMod val="75000"/>
                </a:schemeClr>
              </a:solidFill>
              <a:latin typeface="Times New Roman" pitchFamily="18" charset="0"/>
              <a:cs typeface="Times New Roman" pitchFamily="18" charset="0"/>
            </a:endParaRPr>
          </a:p>
        </p:txBody>
      </p:sp>
      <p:sp>
        <p:nvSpPr>
          <p:cNvPr id="16395" name="Text Box 21"/>
          <p:cNvSpPr txBox="1">
            <a:spLocks noChangeArrowheads="1"/>
          </p:cNvSpPr>
          <p:nvPr/>
        </p:nvSpPr>
        <p:spPr bwMode="auto">
          <a:xfrm>
            <a:off x="900113" y="1889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endParaRPr lang="bg-BG" sz="2000">
              <a:latin typeface="Arial" charset="0"/>
            </a:endParaRPr>
          </a:p>
        </p:txBody>
      </p:sp>
      <p:sp>
        <p:nvSpPr>
          <p:cNvPr id="16396" name="Text Box 22"/>
          <p:cNvSpPr txBox="1">
            <a:spLocks noChangeArrowheads="1"/>
          </p:cNvSpPr>
          <p:nvPr/>
        </p:nvSpPr>
        <p:spPr bwMode="auto">
          <a:xfrm>
            <a:off x="332079" y="198337"/>
            <a:ext cx="21446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b="1" dirty="0">
                <a:latin typeface="Times New Roman" pitchFamily="18" charset="0"/>
                <a:cs typeface="Times New Roman" pitchFamily="18" charset="0"/>
              </a:rPr>
              <a:t>Training at </a:t>
            </a:r>
            <a:r>
              <a:rPr lang="en-US" b="1" dirty="0" smtClean="0">
                <a:latin typeface="Times New Roman" pitchFamily="18" charset="0"/>
                <a:cs typeface="Times New Roman" pitchFamily="18" charset="0"/>
              </a:rPr>
              <a:t>VFU (1)</a:t>
            </a:r>
            <a:endParaRPr lang="bg-BG" b="1" dirty="0">
              <a:latin typeface="Times New Roman" pitchFamily="18" charset="0"/>
              <a:cs typeface="Times New Roman" pitchFamily="18" charset="0"/>
            </a:endParaRPr>
          </a:p>
        </p:txBody>
      </p:sp>
      <p:sp>
        <p:nvSpPr>
          <p:cNvPr id="15" name="Rectangle 8"/>
          <p:cNvSpPr>
            <a:spLocks noChangeArrowheads="1"/>
          </p:cNvSpPr>
          <p:nvPr/>
        </p:nvSpPr>
        <p:spPr bwMode="auto">
          <a:xfrm>
            <a:off x="5859463" y="1754872"/>
            <a:ext cx="28225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bg-BG" b="1" dirty="0">
                <a:latin typeface="Times New Roman" pitchFamily="18" charset="0"/>
                <a:cs typeface="Times New Roman" pitchFamily="18" charset="0"/>
              </a:rPr>
              <a:t>900 </a:t>
            </a:r>
            <a:r>
              <a:rPr lang="en-US" b="1" dirty="0">
                <a:latin typeface="Times New Roman" pitchFamily="18" charset="0"/>
                <a:cs typeface="Times New Roman" pitchFamily="18" charset="0"/>
              </a:rPr>
              <a:t>lecturers and experts in over </a:t>
            </a:r>
            <a:r>
              <a:rPr lang="bg-BG" b="1" dirty="0">
                <a:latin typeface="Times New Roman" pitchFamily="18" charset="0"/>
                <a:cs typeface="Times New Roman" pitchFamily="18" charset="0"/>
              </a:rPr>
              <a:t> 50 </a:t>
            </a:r>
            <a:r>
              <a:rPr lang="en-US" b="1" dirty="0">
                <a:latin typeface="Times New Roman" pitchFamily="18" charset="0"/>
                <a:cs typeface="Times New Roman" pitchFamily="18" charset="0"/>
              </a:rPr>
              <a:t>areas of science</a:t>
            </a:r>
            <a:endParaRPr lang="bg-BG" b="1" dirty="0">
              <a:latin typeface="Times New Roman" pitchFamily="18" charset="0"/>
              <a:cs typeface="Times New Roman" pitchFamily="18" charset="0"/>
            </a:endParaRPr>
          </a:p>
        </p:txBody>
      </p:sp>
      <p:pic>
        <p:nvPicPr>
          <p:cNvPr id="16398"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7050" y="2643188"/>
            <a:ext cx="3216275" cy="2411412"/>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3454400" y="13608"/>
            <a:ext cx="5689600" cy="857250"/>
            <a:chOff x="3454400" y="13608"/>
            <a:chExt cx="5689600" cy="857250"/>
          </a:xfrm>
        </p:grpSpPr>
        <p:sp>
          <p:nvSpPr>
            <p:cNvPr id="17" name="Text Box 6"/>
            <p:cNvSpPr txBox="1">
              <a:spLocks noChangeArrowheads="1"/>
            </p:cNvSpPr>
            <p:nvPr/>
          </p:nvSpPr>
          <p:spPr bwMode="auto">
            <a:xfrm>
              <a:off x="3454400" y="44450"/>
              <a:ext cx="5689600" cy="769441"/>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18" name="Picture 7" descr="vfu-logo-we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19784035"/>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12686"/>
                                        </p:tgtEl>
                                        <p:attrNameLst>
                                          <p:attrName>style.visibility</p:attrName>
                                        </p:attrNameLst>
                                      </p:cBhvr>
                                      <p:to>
                                        <p:strVal val="visible"/>
                                      </p:to>
                                    </p:set>
                                    <p:animEffect transition="in" filter="circle(in)">
                                      <p:cBhvr>
                                        <p:cTn id="7" dur="2000"/>
                                        <p:tgtEl>
                                          <p:spTgt spid="412686"/>
                                        </p:tgtEl>
                                      </p:cBhvr>
                                    </p:animEffect>
                                  </p:childTnLst>
                                </p:cTn>
                              </p:par>
                            </p:childTnLst>
                          </p:cTn>
                        </p:par>
                        <p:par>
                          <p:cTn id="8" fill="hold" nodeType="afterGroup">
                            <p:stCondLst>
                              <p:cond delay="2000"/>
                            </p:stCondLst>
                            <p:childTnLst>
                              <p:par>
                                <p:cTn id="9" presetID="21" presetClass="entr" presetSubtype="2" fill="hold" grpId="0" nodeType="afterEffect">
                                  <p:stCondLst>
                                    <p:cond delay="0"/>
                                  </p:stCondLst>
                                  <p:childTnLst>
                                    <p:set>
                                      <p:cBhvr>
                                        <p:cTn id="10" dur="1" fill="hold">
                                          <p:stCondLst>
                                            <p:cond delay="0"/>
                                          </p:stCondLst>
                                        </p:cTn>
                                        <p:tgtEl>
                                          <p:spTgt spid="412689"/>
                                        </p:tgtEl>
                                        <p:attrNameLst>
                                          <p:attrName>style.visibility</p:attrName>
                                        </p:attrNameLst>
                                      </p:cBhvr>
                                      <p:to>
                                        <p:strVal val="visible"/>
                                      </p:to>
                                    </p:set>
                                    <p:animEffect transition="in" filter="wheel(2)">
                                      <p:cBhvr>
                                        <p:cTn id="11" dur="1000"/>
                                        <p:tgtEl>
                                          <p:spTgt spid="412689"/>
                                        </p:tgtEl>
                                      </p:cBhvr>
                                    </p:animEffect>
                                  </p:childTnLst>
                                </p:cTn>
                              </p:par>
                            </p:childTnLst>
                          </p:cTn>
                        </p:par>
                        <p:par>
                          <p:cTn id="12" fill="hold" nodeType="afterGroup">
                            <p:stCondLst>
                              <p:cond delay="3000"/>
                            </p:stCondLst>
                            <p:childTnLst>
                              <p:par>
                                <p:cTn id="13" presetID="21" presetClass="entr" presetSubtype="2" fill="hold" grpId="0" nodeType="afterEffect">
                                  <p:stCondLst>
                                    <p:cond delay="0"/>
                                  </p:stCondLst>
                                  <p:childTnLst>
                                    <p:set>
                                      <p:cBhvr>
                                        <p:cTn id="14" dur="1" fill="hold">
                                          <p:stCondLst>
                                            <p:cond delay="0"/>
                                          </p:stCondLst>
                                        </p:cTn>
                                        <p:tgtEl>
                                          <p:spTgt spid="412690"/>
                                        </p:tgtEl>
                                        <p:attrNameLst>
                                          <p:attrName>style.visibility</p:attrName>
                                        </p:attrNameLst>
                                      </p:cBhvr>
                                      <p:to>
                                        <p:strVal val="visible"/>
                                      </p:to>
                                    </p:set>
                                    <p:animEffect transition="in" filter="wheel(2)">
                                      <p:cBhvr>
                                        <p:cTn id="15" dur="1000"/>
                                        <p:tgtEl>
                                          <p:spTgt spid="412690"/>
                                        </p:tgtEl>
                                      </p:cBhvr>
                                    </p:animEffect>
                                  </p:childTnLst>
                                </p:cTn>
                              </p:par>
                            </p:childTnLst>
                          </p:cTn>
                        </p:par>
                        <p:par>
                          <p:cTn id="16" fill="hold" nodeType="afterGroup">
                            <p:stCondLst>
                              <p:cond delay="4000"/>
                            </p:stCondLst>
                            <p:childTnLst>
                              <p:par>
                                <p:cTn id="17" presetID="21" presetClass="entr" presetSubtype="2" fill="hold" grpId="0" nodeType="afterEffect">
                                  <p:stCondLst>
                                    <p:cond delay="0"/>
                                  </p:stCondLst>
                                  <p:childTnLst>
                                    <p:set>
                                      <p:cBhvr>
                                        <p:cTn id="18" dur="1" fill="hold">
                                          <p:stCondLst>
                                            <p:cond delay="0"/>
                                          </p:stCondLst>
                                        </p:cTn>
                                        <p:tgtEl>
                                          <p:spTgt spid="412691"/>
                                        </p:tgtEl>
                                        <p:attrNameLst>
                                          <p:attrName>style.visibility</p:attrName>
                                        </p:attrNameLst>
                                      </p:cBhvr>
                                      <p:to>
                                        <p:strVal val="visible"/>
                                      </p:to>
                                    </p:set>
                                    <p:animEffect transition="in" filter="wheel(2)">
                                      <p:cBhvr>
                                        <p:cTn id="19" dur="1000"/>
                                        <p:tgtEl>
                                          <p:spTgt spid="412691"/>
                                        </p:tgtEl>
                                      </p:cBhvr>
                                    </p:animEffect>
                                  </p:childTnLst>
                                </p:cTn>
                              </p:par>
                            </p:childTnLst>
                          </p:cTn>
                        </p:par>
                        <p:par>
                          <p:cTn id="20" fill="hold" nodeType="afterGroup">
                            <p:stCondLst>
                              <p:cond delay="5000"/>
                            </p:stCondLst>
                            <p:childTnLst>
                              <p:par>
                                <p:cTn id="21" presetID="21" presetClass="entr" presetSubtype="2" fill="hold" grpId="0" nodeType="afterEffect">
                                  <p:stCondLst>
                                    <p:cond delay="0"/>
                                  </p:stCondLst>
                                  <p:childTnLst>
                                    <p:set>
                                      <p:cBhvr>
                                        <p:cTn id="22" dur="1" fill="hold">
                                          <p:stCondLst>
                                            <p:cond delay="0"/>
                                          </p:stCondLst>
                                        </p:cTn>
                                        <p:tgtEl>
                                          <p:spTgt spid="412692"/>
                                        </p:tgtEl>
                                        <p:attrNameLst>
                                          <p:attrName>style.visibility</p:attrName>
                                        </p:attrNameLst>
                                      </p:cBhvr>
                                      <p:to>
                                        <p:strVal val="visible"/>
                                      </p:to>
                                    </p:set>
                                    <p:animEffect transition="in" filter="wheel(2)">
                                      <p:cBhvr>
                                        <p:cTn id="23" dur="1000"/>
                                        <p:tgtEl>
                                          <p:spTgt spid="412692"/>
                                        </p:tgtEl>
                                      </p:cBhvr>
                                    </p:animEffect>
                                  </p:childTnLst>
                                </p:cTn>
                              </p:par>
                            </p:childTnLst>
                          </p:cTn>
                        </p:par>
                        <p:par>
                          <p:cTn id="24" fill="hold" nodeType="afterGroup">
                            <p:stCondLst>
                              <p:cond delay="6000"/>
                            </p:stCondLst>
                            <p:childTnLst>
                              <p:par>
                                <p:cTn id="25" presetID="21" presetClass="entr" presetSubtype="2" fill="hold" grpId="0" nodeType="afterEffect">
                                  <p:stCondLst>
                                    <p:cond delay="0"/>
                                  </p:stCondLst>
                                  <p:childTnLst>
                                    <p:set>
                                      <p:cBhvr>
                                        <p:cTn id="26" dur="1" fill="hold">
                                          <p:stCondLst>
                                            <p:cond delay="0"/>
                                          </p:stCondLst>
                                        </p:cTn>
                                        <p:tgtEl>
                                          <p:spTgt spid="412687"/>
                                        </p:tgtEl>
                                        <p:attrNameLst>
                                          <p:attrName>style.visibility</p:attrName>
                                        </p:attrNameLst>
                                      </p:cBhvr>
                                      <p:to>
                                        <p:strVal val="visible"/>
                                      </p:to>
                                    </p:set>
                                    <p:animEffect transition="in" filter="wheel(2)">
                                      <p:cBhvr>
                                        <p:cTn id="27" dur="1000"/>
                                        <p:tgtEl>
                                          <p:spTgt spid="41268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12674"/>
                                        </p:tgtEl>
                                        <p:attrNameLst>
                                          <p:attrName>style.visibility</p:attrName>
                                        </p:attrNameLst>
                                      </p:cBhvr>
                                      <p:to>
                                        <p:strVal val="visible"/>
                                      </p:to>
                                    </p:set>
                                    <p:animEffect transition="in" filter="wipe(left)">
                                      <p:cBhvr>
                                        <p:cTn id="30" dur="500"/>
                                        <p:tgtEl>
                                          <p:spTgt spid="412674"/>
                                        </p:tgtEl>
                                      </p:cBhvr>
                                    </p:animEffect>
                                  </p:childTnLst>
                                </p:cTn>
                              </p:par>
                            </p:childTnLst>
                          </p:cTn>
                        </p:par>
                        <p:par>
                          <p:cTn id="31" fill="hold" nodeType="afterGroup">
                            <p:stCondLst>
                              <p:cond delay="7000"/>
                            </p:stCondLst>
                            <p:childTnLst>
                              <p:par>
                                <p:cTn id="32" presetID="2" presetClass="entr" presetSubtype="4"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1000" fill="hold"/>
                                        <p:tgtEl>
                                          <p:spTgt spid="15"/>
                                        </p:tgtEl>
                                        <p:attrNameLst>
                                          <p:attrName>ppt_x</p:attrName>
                                        </p:attrNameLst>
                                      </p:cBhvr>
                                      <p:tavLst>
                                        <p:tav tm="0">
                                          <p:val>
                                            <p:strVal val="#ppt_x"/>
                                          </p:val>
                                        </p:tav>
                                        <p:tav tm="100000">
                                          <p:val>
                                            <p:strVal val="#ppt_x"/>
                                          </p:val>
                                        </p:tav>
                                      </p:tavLst>
                                    </p:anim>
                                    <p:anim calcmode="lin" valueType="num">
                                      <p:cBhvr additive="base">
                                        <p:cTn id="35"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4" grpId="0" animBg="1"/>
      <p:bldP spid="412686" grpId="0" animBg="1"/>
      <p:bldP spid="412687" grpId="0" animBg="1"/>
      <p:bldP spid="412689" grpId="0" animBg="1"/>
      <p:bldP spid="412690" grpId="0" animBg="1"/>
      <p:bldP spid="412691" grpId="0" animBg="1"/>
      <p:bldP spid="412692"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gray">
          <a:xfrm flipH="1">
            <a:off x="309994" y="2320489"/>
            <a:ext cx="8461375" cy="1725038"/>
          </a:xfrm>
          <a:prstGeom prst="rect">
            <a:avLst/>
          </a:prstGeom>
          <a:solidFill>
            <a:srgbClr val="F77A1D">
              <a:alpha val="50000"/>
            </a:srgbClr>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bg-BG" kern="0">
              <a:solidFill>
                <a:sysClr val="windowText" lastClr="000000"/>
              </a:solidFill>
              <a:latin typeface="Times New Roman"/>
              <a:cs typeface="+mn-cs"/>
            </a:endParaRPr>
          </a:p>
        </p:txBody>
      </p:sp>
      <p:sp>
        <p:nvSpPr>
          <p:cNvPr id="7" name="Rectangle 4"/>
          <p:cNvSpPr>
            <a:spLocks noChangeArrowheads="1"/>
          </p:cNvSpPr>
          <p:nvPr/>
        </p:nvSpPr>
        <p:spPr bwMode="gray">
          <a:xfrm flipH="1">
            <a:off x="327456" y="969793"/>
            <a:ext cx="8461375" cy="1025262"/>
          </a:xfrm>
          <a:prstGeom prst="rect">
            <a:avLst/>
          </a:prstGeom>
          <a:solidFill>
            <a:srgbClr val="F77A1D">
              <a:alpha val="50000"/>
            </a:srgbClr>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bg-BG" kern="0">
              <a:solidFill>
                <a:sysClr val="windowText" lastClr="000000"/>
              </a:solidFill>
              <a:latin typeface="Times New Roman"/>
              <a:cs typeface="+mn-cs"/>
            </a:endParaRPr>
          </a:p>
        </p:txBody>
      </p:sp>
      <p:sp>
        <p:nvSpPr>
          <p:cNvPr id="2" name="Text Placeholder 1"/>
          <p:cNvSpPr>
            <a:spLocks noGrp="1"/>
          </p:cNvSpPr>
          <p:nvPr>
            <p:ph type="body" idx="1"/>
          </p:nvPr>
        </p:nvSpPr>
        <p:spPr>
          <a:xfrm>
            <a:off x="401780" y="990275"/>
            <a:ext cx="8229600" cy="4525963"/>
          </a:xfrm>
        </p:spPr>
        <p:txBody>
          <a:bodyPr>
            <a:normAutofit/>
          </a:bodyPr>
          <a:lstStyle/>
          <a:p>
            <a:pPr>
              <a:spcBef>
                <a:spcPct val="0"/>
              </a:spcBef>
            </a:pPr>
            <a:r>
              <a:rPr lang="bg-BG" dirty="0" smtClean="0">
                <a:solidFill>
                  <a:srgbClr val="000000"/>
                </a:solidFill>
              </a:rPr>
              <a:t>we have one of the best campuses in Bulgaria and many of our lecturers are considered </a:t>
            </a:r>
            <a:r>
              <a:rPr lang="bg-BG" b="1" dirty="0" smtClean="0">
                <a:solidFill>
                  <a:srgbClr val="000000"/>
                </a:solidFill>
              </a:rPr>
              <a:t>leading experts</a:t>
            </a:r>
            <a:r>
              <a:rPr lang="bg-BG" dirty="0" smtClean="0">
                <a:solidFill>
                  <a:srgbClr val="000000"/>
                </a:solidFill>
              </a:rPr>
              <a:t> in their field both nationally and internationally</a:t>
            </a:r>
            <a:r>
              <a:rPr lang="en-US" dirty="0" smtClean="0">
                <a:solidFill>
                  <a:srgbClr val="000000"/>
                </a:solidFill>
              </a:rPr>
              <a:t>;</a:t>
            </a:r>
          </a:p>
          <a:p>
            <a:pPr>
              <a:spcBef>
                <a:spcPct val="0"/>
              </a:spcBef>
            </a:pPr>
            <a:endParaRPr lang="en-US" dirty="0" smtClean="0">
              <a:solidFill>
                <a:srgbClr val="000000"/>
              </a:solidFill>
            </a:endParaRPr>
          </a:p>
          <a:p>
            <a:pPr>
              <a:spcBef>
                <a:spcPct val="0"/>
              </a:spcBef>
            </a:pPr>
            <a:r>
              <a:rPr lang="bg-BG" dirty="0" smtClean="0">
                <a:solidFill>
                  <a:srgbClr val="000000"/>
                </a:solidFill>
              </a:rPr>
              <a:t>recognized </a:t>
            </a:r>
            <a:r>
              <a:rPr lang="bg-BG" b="1" dirty="0" smtClean="0">
                <a:solidFill>
                  <a:srgbClr val="000000"/>
                </a:solidFill>
              </a:rPr>
              <a:t>in Bulgaria and the European Union qualification and skills</a:t>
            </a:r>
            <a:r>
              <a:rPr lang="bg-BG" dirty="0" smtClean="0">
                <a:solidFill>
                  <a:srgbClr val="000000"/>
                </a:solidFill>
              </a:rPr>
              <a:t> needed by each employer. The University is </a:t>
            </a:r>
            <a:r>
              <a:rPr lang="bg-BG" b="1" dirty="0" smtClean="0">
                <a:solidFill>
                  <a:srgbClr val="000000"/>
                </a:solidFill>
              </a:rPr>
              <a:t>institutionally</a:t>
            </a:r>
            <a:r>
              <a:rPr lang="bg-BG" dirty="0" smtClean="0">
                <a:solidFill>
                  <a:srgbClr val="000000"/>
                </a:solidFill>
              </a:rPr>
              <a:t> </a:t>
            </a:r>
            <a:r>
              <a:rPr lang="bg-BG" b="1" dirty="0" smtClean="0">
                <a:solidFill>
                  <a:srgbClr val="000000"/>
                </a:solidFill>
              </a:rPr>
              <a:t>accredited </a:t>
            </a:r>
            <a:r>
              <a:rPr lang="bg-BG" dirty="0" smtClean="0">
                <a:solidFill>
                  <a:srgbClr val="000000"/>
                </a:solidFill>
              </a:rPr>
              <a:t>by the National Agency for Quality Assessment and Accreditation at the Council of Ministers of Bulgaria with the maximum score and for the maximum possible period.</a:t>
            </a:r>
          </a:p>
          <a:p>
            <a:pPr>
              <a:spcBef>
                <a:spcPct val="0"/>
              </a:spcBef>
            </a:pPr>
            <a:endParaRPr lang="bg-BG" dirty="0" smtClean="0">
              <a:solidFill>
                <a:srgbClr val="000000"/>
              </a:solidFill>
            </a:endParaRPr>
          </a:p>
        </p:txBody>
      </p:sp>
      <p:sp>
        <p:nvSpPr>
          <p:cNvPr id="31749" name="Title 2"/>
          <p:cNvSpPr>
            <a:spLocks noGrp="1"/>
          </p:cNvSpPr>
          <p:nvPr>
            <p:ph type="title"/>
          </p:nvPr>
        </p:nvSpPr>
        <p:spPr>
          <a:xfrm>
            <a:off x="-2416628" y="-258031"/>
            <a:ext cx="8229600" cy="1143000"/>
          </a:xfrm>
        </p:spPr>
        <p:txBody>
          <a:bodyPr>
            <a:normAutofit/>
          </a:bodyPr>
          <a:lstStyle/>
          <a:p>
            <a:r>
              <a:rPr lang="en-US" sz="1800" dirty="0"/>
              <a:t>Training at VFU </a:t>
            </a:r>
            <a:r>
              <a:rPr lang="en-US" sz="1800" dirty="0" smtClean="0"/>
              <a:t>(2)</a:t>
            </a:r>
            <a:r>
              <a:rPr lang="bg-BG" sz="1800" dirty="0"/>
              <a:t/>
            </a:r>
            <a:br>
              <a:rPr lang="bg-BG" sz="1800" dirty="0"/>
            </a:br>
            <a:endParaRPr lang="bg-BG" sz="1800" dirty="0" smtClean="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9812" t="4981" r="15888"/>
          <a:stretch/>
        </p:blipFill>
        <p:spPr>
          <a:xfrm>
            <a:off x="6237721" y="4234099"/>
            <a:ext cx="2564965" cy="25269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0677" y="4234099"/>
            <a:ext cx="3774777" cy="25269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9" name="Group 8"/>
          <p:cNvGrpSpPr/>
          <p:nvPr/>
        </p:nvGrpSpPr>
        <p:grpSpPr>
          <a:xfrm>
            <a:off x="3454400" y="13608"/>
            <a:ext cx="5689600" cy="857250"/>
            <a:chOff x="3454400" y="13608"/>
            <a:chExt cx="5689600" cy="857250"/>
          </a:xfrm>
        </p:grpSpPr>
        <p:sp>
          <p:nvSpPr>
            <p:cNvPr id="10" name="Text Box 6"/>
            <p:cNvSpPr txBox="1">
              <a:spLocks noChangeArrowheads="1"/>
            </p:cNvSpPr>
            <p:nvPr/>
          </p:nvSpPr>
          <p:spPr bwMode="auto">
            <a:xfrm>
              <a:off x="3454400" y="44450"/>
              <a:ext cx="5689600" cy="769441"/>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11" name="Picture 7" descr="vfu-logo-w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64103347"/>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p:cTn id="19"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2">
                                            <p:txEl>
                                              <p:pRg st="0" end="0"/>
                                            </p:tx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p:cTn id="25"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6"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27"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28" dur="1000"/>
                                        <p:tgtEl>
                                          <p:spTgt spid="2">
                                            <p:txEl>
                                              <p:pRg st="2" end="2"/>
                                            </p:txEl>
                                          </p:spTgt>
                                        </p:tgtEl>
                                      </p:cBhvr>
                                    </p:animEffect>
                                  </p:childTnLst>
                                </p:cTn>
                              </p:par>
                            </p:childTnLst>
                          </p:cTn>
                        </p:par>
                        <p:par>
                          <p:cTn id="29" fill="hold">
                            <p:stCondLst>
                              <p:cond delay="1000"/>
                            </p:stCondLst>
                            <p:childTnLst>
                              <p:par>
                                <p:cTn id="30" presetID="31"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1000" fill="hold"/>
                                        <p:tgtEl>
                                          <p:spTgt spid="3"/>
                                        </p:tgtEl>
                                        <p:attrNameLst>
                                          <p:attrName>ppt_w</p:attrName>
                                        </p:attrNameLst>
                                      </p:cBhvr>
                                      <p:tavLst>
                                        <p:tav tm="0">
                                          <p:val>
                                            <p:fltVal val="0"/>
                                          </p:val>
                                        </p:tav>
                                        <p:tav tm="100000">
                                          <p:val>
                                            <p:strVal val="#ppt_w"/>
                                          </p:val>
                                        </p:tav>
                                      </p:tavLst>
                                    </p:anim>
                                    <p:anim calcmode="lin" valueType="num">
                                      <p:cBhvr>
                                        <p:cTn id="33" dur="1000" fill="hold"/>
                                        <p:tgtEl>
                                          <p:spTgt spid="3"/>
                                        </p:tgtEl>
                                        <p:attrNameLst>
                                          <p:attrName>ppt_h</p:attrName>
                                        </p:attrNameLst>
                                      </p:cBhvr>
                                      <p:tavLst>
                                        <p:tav tm="0">
                                          <p:val>
                                            <p:fltVal val="0"/>
                                          </p:val>
                                        </p:tav>
                                        <p:tav tm="100000">
                                          <p:val>
                                            <p:strVal val="#ppt_h"/>
                                          </p:val>
                                        </p:tav>
                                      </p:tavLst>
                                    </p:anim>
                                    <p:anim calcmode="lin" valueType="num">
                                      <p:cBhvr>
                                        <p:cTn id="34" dur="1000" fill="hold"/>
                                        <p:tgtEl>
                                          <p:spTgt spid="3"/>
                                        </p:tgtEl>
                                        <p:attrNameLst>
                                          <p:attrName>style.rotation</p:attrName>
                                        </p:attrNameLst>
                                      </p:cBhvr>
                                      <p:tavLst>
                                        <p:tav tm="0">
                                          <p:val>
                                            <p:fltVal val="90"/>
                                          </p:val>
                                        </p:tav>
                                        <p:tav tm="100000">
                                          <p:val>
                                            <p:fltVal val="0"/>
                                          </p:val>
                                        </p:tav>
                                      </p:tavLst>
                                    </p:anim>
                                    <p:animEffect transition="in" filter="fade">
                                      <p:cBhvr>
                                        <p:cTn id="35" dur="1000"/>
                                        <p:tgtEl>
                                          <p:spTgt spid="3"/>
                                        </p:tgtEl>
                                      </p:cBhvr>
                                    </p:animEffect>
                                  </p:childTnLst>
                                </p:cTn>
                              </p:par>
                              <p:par>
                                <p:cTn id="36" presetID="31" presetClass="entr" presetSubtype="0"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1000" fill="hold"/>
                                        <p:tgtEl>
                                          <p:spTgt spid="4"/>
                                        </p:tgtEl>
                                        <p:attrNameLst>
                                          <p:attrName>ppt_w</p:attrName>
                                        </p:attrNameLst>
                                      </p:cBhvr>
                                      <p:tavLst>
                                        <p:tav tm="0">
                                          <p:val>
                                            <p:fltVal val="0"/>
                                          </p:val>
                                        </p:tav>
                                        <p:tav tm="100000">
                                          <p:val>
                                            <p:strVal val="#ppt_w"/>
                                          </p:val>
                                        </p:tav>
                                      </p:tavLst>
                                    </p:anim>
                                    <p:anim calcmode="lin" valueType="num">
                                      <p:cBhvr>
                                        <p:cTn id="39" dur="1000" fill="hold"/>
                                        <p:tgtEl>
                                          <p:spTgt spid="4"/>
                                        </p:tgtEl>
                                        <p:attrNameLst>
                                          <p:attrName>ppt_h</p:attrName>
                                        </p:attrNameLst>
                                      </p:cBhvr>
                                      <p:tavLst>
                                        <p:tav tm="0">
                                          <p:val>
                                            <p:fltVal val="0"/>
                                          </p:val>
                                        </p:tav>
                                        <p:tav tm="100000">
                                          <p:val>
                                            <p:strVal val="#ppt_h"/>
                                          </p:val>
                                        </p:tav>
                                      </p:tavLst>
                                    </p:anim>
                                    <p:anim calcmode="lin" valueType="num">
                                      <p:cBhvr>
                                        <p:cTn id="40" dur="1000" fill="hold"/>
                                        <p:tgtEl>
                                          <p:spTgt spid="4"/>
                                        </p:tgtEl>
                                        <p:attrNameLst>
                                          <p:attrName>style.rotation</p:attrName>
                                        </p:attrNameLst>
                                      </p:cBhvr>
                                      <p:tavLst>
                                        <p:tav tm="0">
                                          <p:val>
                                            <p:fltVal val="90"/>
                                          </p:val>
                                        </p:tav>
                                        <p:tav tm="100000">
                                          <p:val>
                                            <p:fltVal val="0"/>
                                          </p:val>
                                        </p:tav>
                                      </p:tavLst>
                                    </p:anim>
                                    <p:animEffect transition="in" filter="fade">
                                      <p:cBhvr>
                                        <p:cTn id="4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2"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76575" y="2647950"/>
            <a:ext cx="3090863" cy="1152525"/>
            <a:chOff x="2018" y="1706"/>
            <a:chExt cx="1800" cy="726"/>
          </a:xfrm>
        </p:grpSpPr>
        <p:sp>
          <p:nvSpPr>
            <p:cNvPr id="420867" name="Oval 3"/>
            <p:cNvSpPr>
              <a:spLocks noChangeArrowheads="1"/>
            </p:cNvSpPr>
            <p:nvPr/>
          </p:nvSpPr>
          <p:spPr bwMode="auto">
            <a:xfrm>
              <a:off x="2018" y="1706"/>
              <a:ext cx="1800" cy="726"/>
            </a:xfrm>
            <a:prstGeom prst="ellipse">
              <a:avLst/>
            </a:prstGeom>
            <a:gradFill rotWithShape="1">
              <a:gsLst>
                <a:gs pos="0">
                  <a:schemeClr val="accent1"/>
                </a:gs>
                <a:gs pos="100000">
                  <a:srgbClr val="00CC99"/>
                </a:gs>
              </a:gsLst>
              <a:lin ang="5400000" scaled="1"/>
            </a:gradFill>
            <a:ln>
              <a:noFill/>
            </a:ln>
            <a:effectLst>
              <a:prstShdw prst="shdw17" dist="17961" dir="2700000">
                <a:schemeClr val="accent1">
                  <a:gamma/>
                  <a:shade val="60000"/>
                  <a:invGamma/>
                </a:schemeClr>
              </a:prstShdw>
            </a:effectLst>
            <a:extLst/>
          </p:spPr>
          <p:txBody>
            <a:bodyPr anchor="ctr"/>
            <a:lstStyle/>
            <a:p>
              <a:pPr fontAlgn="auto">
                <a:spcBef>
                  <a:spcPts val="0"/>
                </a:spcBef>
                <a:spcAft>
                  <a:spcPts val="0"/>
                </a:spcAft>
                <a:defRPr/>
              </a:pPr>
              <a:endParaRPr lang="en-US" b="1">
                <a:solidFill>
                  <a:srgbClr val="006666"/>
                </a:solidFill>
                <a:effectLst>
                  <a:outerShdw blurRad="38100" dist="38100" dir="2700000" algn="tl">
                    <a:srgbClr val="000000"/>
                  </a:outerShdw>
                </a:effectLst>
                <a:latin typeface="Times New Roman" pitchFamily="18" charset="0"/>
                <a:cs typeface="Times New Roman" pitchFamily="18" charset="0"/>
              </a:endParaRPr>
            </a:p>
          </p:txBody>
        </p:sp>
        <p:sp>
          <p:nvSpPr>
            <p:cNvPr id="420868" name="Rectangle 4"/>
            <p:cNvSpPr>
              <a:spLocks noChangeArrowheads="1"/>
            </p:cNvSpPr>
            <p:nvPr/>
          </p:nvSpPr>
          <p:spPr bwMode="auto">
            <a:xfrm>
              <a:off x="2155" y="1752"/>
              <a:ext cx="1224" cy="635"/>
            </a:xfrm>
            <a:prstGeom prst="rect">
              <a:avLst/>
            </a:prstGeom>
            <a:noFill/>
            <a:ln>
              <a:noFill/>
            </a:ln>
            <a:effectLst>
              <a:outerShdw dist="35921" dir="2700000" algn="ctr" rotWithShape="0">
                <a:schemeClr val="tx2"/>
              </a:outerShdw>
            </a:effectLst>
            <a:extLst/>
          </p:spPr>
          <p:txBody>
            <a:bodyPr anchor="ctr" anchorCtr="1"/>
            <a:lstStyle/>
            <a:p>
              <a:pPr fontAlgn="auto">
                <a:spcBef>
                  <a:spcPts val="0"/>
                </a:spcBef>
                <a:spcAft>
                  <a:spcPts val="0"/>
                </a:spcAft>
                <a:defRPr/>
              </a:pPr>
              <a:r>
                <a:rPr lang="en-US" sz="1500" b="1" dirty="0">
                  <a:solidFill>
                    <a:schemeClr val="bg1"/>
                  </a:solidFill>
                  <a:effectLst>
                    <a:outerShdw blurRad="38100" dist="38100" dir="2700000" algn="tl">
                      <a:srgbClr val="000000"/>
                    </a:outerShdw>
                  </a:effectLst>
                  <a:latin typeface="Times New Roman" pitchFamily="18" charset="0"/>
                  <a:cs typeface="Times New Roman" pitchFamily="18" charset="0"/>
                </a:rPr>
                <a:t>VARNA </a:t>
              </a:r>
              <a:br>
                <a:rPr lang="en-US" sz="1500" b="1" dirty="0">
                  <a:solidFill>
                    <a:schemeClr val="bg1"/>
                  </a:solidFill>
                  <a:effectLst>
                    <a:outerShdw blurRad="38100" dist="38100" dir="2700000" algn="tl">
                      <a:srgbClr val="000000"/>
                    </a:outerShdw>
                  </a:effectLst>
                  <a:latin typeface="Times New Roman" pitchFamily="18" charset="0"/>
                  <a:cs typeface="Times New Roman" pitchFamily="18" charset="0"/>
                </a:rPr>
              </a:br>
              <a:r>
                <a:rPr lang="en-US" sz="1500" b="1" dirty="0">
                  <a:solidFill>
                    <a:schemeClr val="bg1"/>
                  </a:solidFill>
                  <a:effectLst>
                    <a:outerShdw blurRad="38100" dist="38100" dir="2700000" algn="tl">
                      <a:srgbClr val="000000"/>
                    </a:outerShdw>
                  </a:effectLst>
                  <a:latin typeface="Times New Roman" pitchFamily="18" charset="0"/>
                  <a:cs typeface="Times New Roman" pitchFamily="18" charset="0"/>
                </a:rPr>
                <a:t>FREE </a:t>
              </a:r>
              <a:br>
                <a:rPr lang="en-US" sz="1500" b="1" dirty="0">
                  <a:solidFill>
                    <a:schemeClr val="bg1"/>
                  </a:solidFill>
                  <a:effectLst>
                    <a:outerShdw blurRad="38100" dist="38100" dir="2700000" algn="tl">
                      <a:srgbClr val="000000"/>
                    </a:outerShdw>
                  </a:effectLst>
                  <a:latin typeface="Times New Roman" pitchFamily="18" charset="0"/>
                  <a:cs typeface="Times New Roman" pitchFamily="18" charset="0"/>
                </a:rPr>
              </a:br>
              <a:r>
                <a:rPr lang="en-US" sz="1500" b="1" dirty="0">
                  <a:solidFill>
                    <a:schemeClr val="bg1"/>
                  </a:solidFill>
                  <a:effectLst>
                    <a:outerShdw blurRad="38100" dist="38100" dir="2700000" algn="tl">
                      <a:srgbClr val="000000"/>
                    </a:outerShdw>
                  </a:effectLst>
                  <a:latin typeface="Times New Roman" pitchFamily="18" charset="0"/>
                  <a:cs typeface="Times New Roman" pitchFamily="18" charset="0"/>
                </a:rPr>
                <a:t>UNIVERSITY</a:t>
              </a:r>
            </a:p>
          </p:txBody>
        </p:sp>
        <p:pic>
          <p:nvPicPr>
            <p:cNvPr id="21575" name="Picture 5" descr="vfu-logo-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 y="1863"/>
              <a:ext cx="299" cy="359"/>
            </a:xfrm>
            <a:prstGeom prst="rect">
              <a:avLst/>
            </a:prstGeom>
            <a:gradFill rotWithShape="1">
              <a:gsLst>
                <a:gs pos="0">
                  <a:schemeClr val="accent1"/>
                </a:gs>
                <a:gs pos="100000">
                  <a:srgbClr val="00CC9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420870" name="Rectangle 6" descr="portugal"/>
          <p:cNvSpPr>
            <a:spLocks noChangeArrowheads="1"/>
          </p:cNvSpPr>
          <p:nvPr/>
        </p:nvSpPr>
        <p:spPr bwMode="auto">
          <a:xfrm>
            <a:off x="2332038" y="0"/>
            <a:ext cx="914400" cy="406737"/>
          </a:xfrm>
          <a:prstGeom prst="rect">
            <a:avLst/>
          </a:prstGeom>
          <a:blipFill dpi="0" rotWithShape="0">
            <a:blip r:embed="rId4"/>
            <a:srcRect/>
            <a:stretch>
              <a:fillRect/>
            </a:stretch>
          </a:blipFill>
          <a:ln w="9525">
            <a:solidFill>
              <a:schemeClr val="tx1"/>
            </a:solidFill>
            <a:miter lim="800000"/>
            <a:headEnd/>
            <a:tailEnd/>
          </a:ln>
          <a:effectLst/>
          <a:extLst/>
        </p:spPr>
        <p:txBody>
          <a:bodyPr wrap="none" anchor="ctr"/>
          <a:lstStyle/>
          <a:p>
            <a:pPr algn="ctr" eaLnBrk="0" fontAlgn="auto" hangingPunct="0">
              <a:spcBef>
                <a:spcPts val="0"/>
              </a:spcBef>
              <a:spcAft>
                <a:spcPts val="0"/>
              </a:spcAft>
              <a:defRPr/>
            </a:pPr>
            <a:r>
              <a:rPr lang="en-US" sz="1000" b="1" dirty="0">
                <a:solidFill>
                  <a:srgbClr val="000000"/>
                </a:solidFill>
                <a:effectLst>
                  <a:outerShdw blurRad="38100" dist="38100" dir="2700000" algn="tl">
                    <a:srgbClr val="FFFFFF"/>
                  </a:outerShdw>
                </a:effectLst>
                <a:latin typeface="Times New Roman" pitchFamily="18" charset="0"/>
                <a:cs typeface="Times New Roman" pitchFamily="18" charset="0"/>
              </a:rPr>
              <a:t>Portugal</a:t>
            </a:r>
            <a:endParaRPr lang="en-US" sz="1000"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sp>
        <p:nvSpPr>
          <p:cNvPr id="420871" name="Rectangle 7"/>
          <p:cNvSpPr>
            <a:spLocks noChangeArrowheads="1"/>
          </p:cNvSpPr>
          <p:nvPr/>
        </p:nvSpPr>
        <p:spPr bwMode="auto">
          <a:xfrm>
            <a:off x="8194675" y="0"/>
            <a:ext cx="914400" cy="415925"/>
          </a:xfrm>
          <a:prstGeom prst="rect">
            <a:avLst/>
          </a:prstGeom>
          <a:blipFill dpi="0" rotWithShape="0">
            <a:blip r:embed="rId5"/>
            <a:srcRect/>
            <a:stretch>
              <a:fillRect/>
            </a:stretch>
          </a:blipFill>
          <a:ln w="9525">
            <a:solidFill>
              <a:schemeClr val="tx1"/>
            </a:solidFill>
            <a:miter lim="800000"/>
            <a:headEnd/>
            <a:tailEnd/>
          </a:ln>
          <a:effectLst/>
          <a:extLst/>
        </p:spPr>
        <p:txBody>
          <a:bodyPr wrap="none" lIns="0" rIns="0" anchor="ctr"/>
          <a:lstStyle/>
          <a:p>
            <a:pPr algn="ctr" eaLnBrk="0" fontAlgn="auto" hangingPunct="0">
              <a:spcBef>
                <a:spcPts val="0"/>
              </a:spcBef>
              <a:spcAft>
                <a:spcPts val="0"/>
              </a:spcAft>
              <a:defRPr/>
            </a:pPr>
            <a:r>
              <a:rPr lang="en-US" sz="1000" b="1" dirty="0">
                <a:solidFill>
                  <a:srgbClr val="000000"/>
                </a:solidFill>
                <a:effectLst>
                  <a:outerShdw blurRad="38100" dist="38100" dir="2700000" algn="tl">
                    <a:srgbClr val="FFFFFF"/>
                  </a:outerShdw>
                </a:effectLst>
                <a:latin typeface="Times New Roman" pitchFamily="18" charset="0"/>
                <a:cs typeface="Times New Roman" pitchFamily="18" charset="0"/>
              </a:rPr>
              <a:t>Spain</a:t>
            </a:r>
          </a:p>
        </p:txBody>
      </p:sp>
      <p:sp>
        <p:nvSpPr>
          <p:cNvPr id="420872" name="Rectangle 8" descr="uk"/>
          <p:cNvSpPr>
            <a:spLocks noChangeArrowheads="1"/>
          </p:cNvSpPr>
          <p:nvPr/>
        </p:nvSpPr>
        <p:spPr bwMode="auto">
          <a:xfrm>
            <a:off x="3378200" y="-1"/>
            <a:ext cx="914400" cy="415926"/>
          </a:xfrm>
          <a:prstGeom prst="rect">
            <a:avLst/>
          </a:prstGeom>
          <a:blipFill dpi="0" rotWithShape="0">
            <a:blip r:embed="rId6"/>
            <a:srcRect/>
            <a:stretch>
              <a:fillRect/>
            </a:stretch>
          </a:blipFill>
          <a:ln w="9525">
            <a:solidFill>
              <a:schemeClr val="tx1"/>
            </a:solidFill>
            <a:miter lim="800000"/>
            <a:headEnd/>
            <a:tailEnd/>
          </a:ln>
          <a:effectLst/>
          <a:extLst/>
        </p:spPr>
        <p:txBody>
          <a:bodyPr wrap="none" anchor="ctr"/>
          <a:lstStyle/>
          <a:p>
            <a:pPr algn="ctr" eaLnBrk="0" fontAlgn="auto" hangingPunct="0">
              <a:spcBef>
                <a:spcPts val="0"/>
              </a:spcBef>
              <a:spcAft>
                <a:spcPts val="0"/>
              </a:spcAft>
              <a:defRPr/>
            </a:pPr>
            <a:r>
              <a:rPr lang="en-US" sz="1000" b="1" dirty="0">
                <a:solidFill>
                  <a:srgbClr val="000000"/>
                </a:solidFill>
                <a:effectLst>
                  <a:outerShdw blurRad="38100" dist="38100" dir="2700000" algn="tl">
                    <a:srgbClr val="FFFFFF"/>
                  </a:outerShdw>
                </a:effectLst>
                <a:latin typeface="Times New Roman" pitchFamily="18" charset="0"/>
                <a:cs typeface="Times New Roman" pitchFamily="18" charset="0"/>
              </a:rPr>
              <a:t>Great Britain</a:t>
            </a:r>
          </a:p>
        </p:txBody>
      </p:sp>
      <p:sp>
        <p:nvSpPr>
          <p:cNvPr id="420873" name="Rectangle 9"/>
          <p:cNvSpPr>
            <a:spLocks noChangeArrowheads="1"/>
          </p:cNvSpPr>
          <p:nvPr/>
        </p:nvSpPr>
        <p:spPr bwMode="auto">
          <a:xfrm>
            <a:off x="3175" y="6460130"/>
            <a:ext cx="914400" cy="365125"/>
          </a:xfrm>
          <a:prstGeom prst="rect">
            <a:avLst/>
          </a:prstGeom>
          <a:blipFill dpi="0" rotWithShape="0">
            <a:blip r:embed="rId7"/>
            <a:srcRect/>
            <a:stretch>
              <a:fillRect/>
            </a:stretch>
          </a:blipFill>
          <a:ln w="9525">
            <a:solidFill>
              <a:schemeClr val="tx1"/>
            </a:solidFill>
            <a:miter lim="800000"/>
            <a:headEnd/>
            <a:tailEnd/>
          </a:ln>
          <a:effectLst/>
          <a:extLst/>
        </p:spPr>
        <p:txBody>
          <a:bodyPr anchor="ctr"/>
          <a:lstStyle/>
          <a:p>
            <a:pPr algn="ctr" eaLnBrk="0" fontAlgn="auto" hangingPunct="0">
              <a:spcBef>
                <a:spcPts val="0"/>
              </a:spcBef>
              <a:spcAft>
                <a:spcPts val="0"/>
              </a:spcAft>
              <a:defRPr/>
            </a:pPr>
            <a:r>
              <a:rPr lang="en-US" sz="1000" b="1" dirty="0">
                <a:solidFill>
                  <a:srgbClr val="000000"/>
                </a:solidFill>
                <a:effectLst>
                  <a:outerShdw blurRad="38100" dist="38100" dir="2700000" algn="tl">
                    <a:srgbClr val="FFFFFF"/>
                  </a:outerShdw>
                </a:effectLst>
                <a:latin typeface="Times New Roman" pitchFamily="18" charset="0"/>
                <a:cs typeface="Times New Roman" pitchFamily="18" charset="0"/>
              </a:rPr>
              <a:t>Russia</a:t>
            </a:r>
            <a:endParaRPr lang="en-US" sz="1000" b="1" dirty="0">
              <a:solidFill>
                <a:srgbClr val="000000"/>
              </a:solidFill>
              <a:latin typeface="Times New Roman" pitchFamily="18" charset="0"/>
              <a:cs typeface="Times New Roman" pitchFamily="18" charset="0"/>
            </a:endParaRPr>
          </a:p>
        </p:txBody>
      </p:sp>
      <p:sp>
        <p:nvSpPr>
          <p:cNvPr id="420874" name="Rectangle 10"/>
          <p:cNvSpPr>
            <a:spLocks noChangeArrowheads="1"/>
          </p:cNvSpPr>
          <p:nvPr/>
        </p:nvSpPr>
        <p:spPr bwMode="auto">
          <a:xfrm>
            <a:off x="1891092" y="6445438"/>
            <a:ext cx="914400" cy="376049"/>
          </a:xfrm>
          <a:prstGeom prst="rect">
            <a:avLst/>
          </a:prstGeom>
          <a:blipFill dpi="0" rotWithShape="0">
            <a:blip r:embed="rId8"/>
            <a:srcRect/>
            <a:stretch>
              <a:fillRect/>
            </a:stretch>
          </a:blipFill>
          <a:ln w="9525">
            <a:solidFill>
              <a:schemeClr val="tx1"/>
            </a:solidFill>
            <a:miter lim="800000"/>
            <a:headEnd/>
            <a:tailEnd/>
          </a:ln>
          <a:effectLst/>
          <a:extLst/>
        </p:spPr>
        <p:txBody>
          <a:bodyPr wrap="none" lIns="0" rIns="0" anchor="ctr"/>
          <a:lstStyle/>
          <a:p>
            <a:pPr algn="ctr" eaLnBrk="0" fontAlgn="auto" hangingPunct="0">
              <a:spcBef>
                <a:spcPts val="0"/>
              </a:spcBef>
              <a:spcAft>
                <a:spcPts val="0"/>
              </a:spcAft>
              <a:defRPr/>
            </a:pPr>
            <a:r>
              <a:rPr lang="en-US" sz="1000" b="1" dirty="0" smtClean="0">
                <a:solidFill>
                  <a:srgbClr val="000000"/>
                </a:solidFill>
                <a:effectLst>
                  <a:outerShdw blurRad="38100" dist="38100" dir="2700000" algn="tl">
                    <a:srgbClr val="FFFFFF"/>
                  </a:outerShdw>
                </a:effectLst>
                <a:latin typeface="Times New Roman" pitchFamily="18" charset="0"/>
                <a:cs typeface="Times New Roman" pitchFamily="18" charset="0"/>
              </a:rPr>
              <a:t> Israel</a:t>
            </a:r>
            <a:endParaRPr lang="en-US" sz="1000" dirty="0">
              <a:solidFill>
                <a:srgbClr val="000000"/>
              </a:solidFill>
              <a:latin typeface="Times New Roman" pitchFamily="18" charset="0"/>
              <a:cs typeface="Times New Roman" pitchFamily="18" charset="0"/>
            </a:endParaRPr>
          </a:p>
        </p:txBody>
      </p:sp>
      <p:sp>
        <p:nvSpPr>
          <p:cNvPr id="420875" name="Rectangle 11"/>
          <p:cNvSpPr>
            <a:spLocks noChangeArrowheads="1"/>
          </p:cNvSpPr>
          <p:nvPr/>
        </p:nvSpPr>
        <p:spPr bwMode="auto">
          <a:xfrm>
            <a:off x="6657265" y="6470886"/>
            <a:ext cx="715962" cy="375084"/>
          </a:xfrm>
          <a:prstGeom prst="rect">
            <a:avLst/>
          </a:prstGeom>
          <a:blipFill dpi="0" rotWithShape="0">
            <a:blip r:embed="rId9"/>
            <a:srcRect/>
            <a:stretch>
              <a:fillRect/>
            </a:stretch>
          </a:blipFill>
          <a:ln w="9525">
            <a:solidFill>
              <a:schemeClr val="tx1"/>
            </a:solidFill>
            <a:miter lim="800000"/>
            <a:headEnd/>
            <a:tailEnd/>
          </a:ln>
          <a:effectLst/>
          <a:extLst/>
        </p:spPr>
        <p:txBody>
          <a:bodyPr wrap="none" anchor="ctr"/>
          <a:lstStyle/>
          <a:p>
            <a:pPr algn="ctr" eaLnBrk="0" fontAlgn="auto" hangingPunct="0">
              <a:spcBef>
                <a:spcPts val="0"/>
              </a:spcBef>
              <a:spcAft>
                <a:spcPts val="0"/>
              </a:spcAft>
              <a:defRPr/>
            </a:pPr>
            <a:r>
              <a:rPr lang="en-US" sz="1000" b="1" dirty="0">
                <a:solidFill>
                  <a:srgbClr val="000000"/>
                </a:solidFill>
                <a:effectLst>
                  <a:outerShdw blurRad="38100" dist="38100" dir="2700000" algn="tl">
                    <a:srgbClr val="FFFFFF"/>
                  </a:outerShdw>
                </a:effectLst>
                <a:latin typeface="Times New Roman" pitchFamily="18" charset="0"/>
                <a:cs typeface="Times New Roman" pitchFamily="18" charset="0"/>
              </a:rPr>
              <a:t>Turkey</a:t>
            </a:r>
            <a:endParaRPr lang="en-US" sz="1000"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sp>
        <p:nvSpPr>
          <p:cNvPr id="420876" name="Rectangle 12"/>
          <p:cNvSpPr>
            <a:spLocks noChangeArrowheads="1"/>
          </p:cNvSpPr>
          <p:nvPr/>
        </p:nvSpPr>
        <p:spPr bwMode="auto">
          <a:xfrm>
            <a:off x="4780643" y="6472330"/>
            <a:ext cx="811214" cy="373640"/>
          </a:xfrm>
          <a:prstGeom prst="rect">
            <a:avLst/>
          </a:prstGeom>
          <a:blipFill dpi="0" rotWithShape="0">
            <a:blip r:embed="rId10"/>
            <a:srcRect/>
            <a:stretch>
              <a:fillRect/>
            </a:stretch>
          </a:blipFill>
          <a:ln w="9525">
            <a:solidFill>
              <a:schemeClr val="tx1"/>
            </a:solidFill>
            <a:miter lim="800000"/>
            <a:headEnd/>
            <a:tailEnd/>
          </a:ln>
          <a:effectLst/>
          <a:extLst/>
        </p:spPr>
        <p:txBody>
          <a:bodyPr wrap="none" lIns="0" rIns="0" anchor="ctr"/>
          <a:lstStyle/>
          <a:p>
            <a:pPr algn="ctr" eaLnBrk="0" fontAlgn="auto" hangingPunct="0">
              <a:spcBef>
                <a:spcPts val="0"/>
              </a:spcBef>
              <a:spcAft>
                <a:spcPts val="0"/>
              </a:spcAft>
              <a:defRPr/>
            </a:pPr>
            <a:r>
              <a:rPr lang="en-US" sz="1000" b="1" dirty="0" smtClean="0">
                <a:solidFill>
                  <a:srgbClr val="000000"/>
                </a:solidFill>
                <a:effectLst>
                  <a:outerShdw blurRad="38100" dist="38100" dir="2700000" algn="tl">
                    <a:srgbClr val="FFFFFF"/>
                  </a:outerShdw>
                </a:effectLst>
                <a:latin typeface="Times New Roman" pitchFamily="18" charset="0"/>
                <a:cs typeface="Times New Roman" pitchFamily="18" charset="0"/>
              </a:rPr>
              <a:t>USA</a:t>
            </a:r>
            <a:endParaRPr lang="en-US" sz="1000" dirty="0">
              <a:solidFill>
                <a:srgbClr val="000000"/>
              </a:solidFill>
              <a:latin typeface="Times New Roman" pitchFamily="18" charset="0"/>
              <a:cs typeface="Times New Roman" pitchFamily="18" charset="0"/>
            </a:endParaRPr>
          </a:p>
        </p:txBody>
      </p:sp>
      <p:sp>
        <p:nvSpPr>
          <p:cNvPr id="420877" name="Rectangle 13" descr="romania"/>
          <p:cNvSpPr>
            <a:spLocks noChangeArrowheads="1"/>
          </p:cNvSpPr>
          <p:nvPr/>
        </p:nvSpPr>
        <p:spPr bwMode="auto">
          <a:xfrm>
            <a:off x="7414671" y="6470886"/>
            <a:ext cx="817772" cy="375084"/>
          </a:xfrm>
          <a:prstGeom prst="rect">
            <a:avLst/>
          </a:prstGeom>
          <a:blipFill dpi="0" rotWithShape="0">
            <a:blip r:embed="rId11"/>
            <a:srcRect/>
            <a:stretch>
              <a:fillRect/>
            </a:stretch>
          </a:blipFill>
          <a:ln w="9525">
            <a:solidFill>
              <a:schemeClr val="tx1"/>
            </a:solidFill>
            <a:miter lim="800000"/>
            <a:headEnd/>
            <a:tailEnd/>
          </a:ln>
          <a:effectLst/>
          <a:extLst/>
        </p:spPr>
        <p:txBody>
          <a:bodyPr wrap="none" anchor="ctr"/>
          <a:lstStyle/>
          <a:p>
            <a:pPr algn="ctr" eaLnBrk="0" fontAlgn="auto" hangingPunct="0">
              <a:spcBef>
                <a:spcPts val="0"/>
              </a:spcBef>
              <a:spcAft>
                <a:spcPts val="0"/>
              </a:spcAft>
              <a:defRPr/>
            </a:pPr>
            <a:r>
              <a:rPr lang="en-US" sz="1000" b="1" dirty="0">
                <a:solidFill>
                  <a:srgbClr val="000000"/>
                </a:solidFill>
                <a:effectLst>
                  <a:outerShdw blurRad="38100" dist="38100" dir="2700000" algn="tl">
                    <a:srgbClr val="FFFFFF"/>
                  </a:outerShdw>
                </a:effectLst>
                <a:latin typeface="Times New Roman" pitchFamily="18" charset="0"/>
                <a:cs typeface="Times New Roman" pitchFamily="18" charset="0"/>
              </a:rPr>
              <a:t>Romania</a:t>
            </a:r>
            <a:endParaRPr lang="en-US" sz="1000"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sp>
        <p:nvSpPr>
          <p:cNvPr id="420879" name="Rectangle 15" descr="germany"/>
          <p:cNvSpPr>
            <a:spLocks noChangeArrowheads="1"/>
          </p:cNvSpPr>
          <p:nvPr/>
        </p:nvSpPr>
        <p:spPr bwMode="auto">
          <a:xfrm>
            <a:off x="6283116" y="0"/>
            <a:ext cx="914400" cy="406737"/>
          </a:xfrm>
          <a:prstGeom prst="rect">
            <a:avLst/>
          </a:prstGeom>
          <a:blipFill dpi="0" rotWithShape="0">
            <a:blip r:embed="rId12"/>
            <a:srcRect/>
            <a:stretch>
              <a:fillRect/>
            </a:stretch>
          </a:blipFill>
          <a:ln w="9525">
            <a:solidFill>
              <a:schemeClr val="tx1"/>
            </a:solidFill>
            <a:miter lim="800000"/>
            <a:headEnd/>
            <a:tailEnd/>
          </a:ln>
          <a:effectLst/>
          <a:extLst/>
        </p:spPr>
        <p:txBody>
          <a:bodyPr wrap="none" anchor="ctr"/>
          <a:lstStyle/>
          <a:p>
            <a:pPr algn="ctr" eaLnBrk="0" fontAlgn="auto" hangingPunct="0">
              <a:spcBef>
                <a:spcPts val="0"/>
              </a:spcBef>
              <a:spcAft>
                <a:spcPts val="0"/>
              </a:spcAft>
              <a:defRPr/>
            </a:pPr>
            <a:r>
              <a:rPr lang="en-US" sz="1000" b="1" dirty="0">
                <a:solidFill>
                  <a:srgbClr val="000000"/>
                </a:solidFill>
                <a:effectLst>
                  <a:outerShdw blurRad="38100" dist="38100" dir="2700000" algn="tl">
                    <a:srgbClr val="FFFFFF"/>
                  </a:outerShdw>
                </a:effectLst>
                <a:latin typeface="Times New Roman" pitchFamily="18" charset="0"/>
                <a:cs typeface="Times New Roman" pitchFamily="18" charset="0"/>
              </a:rPr>
              <a:t>Germany</a:t>
            </a:r>
            <a:endParaRPr lang="en-US" sz="1000"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sp>
        <p:nvSpPr>
          <p:cNvPr id="420880" name="Rectangle 16" descr="italy"/>
          <p:cNvSpPr>
            <a:spLocks noChangeArrowheads="1"/>
          </p:cNvSpPr>
          <p:nvPr/>
        </p:nvSpPr>
        <p:spPr bwMode="auto">
          <a:xfrm>
            <a:off x="2854624" y="6445438"/>
            <a:ext cx="914400" cy="400532"/>
          </a:xfrm>
          <a:prstGeom prst="rect">
            <a:avLst/>
          </a:prstGeom>
          <a:blipFill dpi="0" rotWithShape="0">
            <a:blip r:embed="rId13"/>
            <a:srcRect/>
            <a:stretch>
              <a:fillRect/>
            </a:stretch>
          </a:blipFill>
          <a:ln w="9525">
            <a:solidFill>
              <a:schemeClr val="tx1"/>
            </a:solidFill>
            <a:miter lim="800000"/>
            <a:headEnd/>
            <a:tailEnd/>
          </a:ln>
          <a:effectLst/>
          <a:extLst/>
        </p:spPr>
        <p:txBody>
          <a:bodyPr wrap="none" anchor="ctr"/>
          <a:lstStyle/>
          <a:p>
            <a:pPr algn="ctr" eaLnBrk="0" fontAlgn="auto" hangingPunct="0">
              <a:spcBef>
                <a:spcPts val="0"/>
              </a:spcBef>
              <a:spcAft>
                <a:spcPts val="0"/>
              </a:spcAft>
              <a:defRPr/>
            </a:pPr>
            <a:r>
              <a:rPr lang="en-US" sz="1000" b="1" dirty="0">
                <a:solidFill>
                  <a:srgbClr val="000000"/>
                </a:solidFill>
                <a:effectLst>
                  <a:outerShdw blurRad="38100" dist="38100" dir="2700000" algn="tl">
                    <a:srgbClr val="FFFFFF"/>
                  </a:outerShdw>
                </a:effectLst>
                <a:latin typeface="Times New Roman" pitchFamily="18" charset="0"/>
                <a:cs typeface="Times New Roman" pitchFamily="18" charset="0"/>
              </a:rPr>
              <a:t>Italy</a:t>
            </a:r>
            <a:endParaRPr lang="en-US" sz="1000"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sp>
        <p:nvSpPr>
          <p:cNvPr id="420881" name="Rectangle 17" descr="poland"/>
          <p:cNvSpPr>
            <a:spLocks noChangeArrowheads="1"/>
          </p:cNvSpPr>
          <p:nvPr/>
        </p:nvSpPr>
        <p:spPr bwMode="auto">
          <a:xfrm>
            <a:off x="945439" y="6456362"/>
            <a:ext cx="914400" cy="365125"/>
          </a:xfrm>
          <a:prstGeom prst="rect">
            <a:avLst/>
          </a:prstGeom>
          <a:blipFill dpi="0" rotWithShape="0">
            <a:blip r:embed="rId14"/>
            <a:srcRect/>
            <a:stretch>
              <a:fillRect/>
            </a:stretch>
          </a:blipFill>
          <a:ln w="9525">
            <a:solidFill>
              <a:schemeClr val="tx1"/>
            </a:solidFill>
            <a:miter lim="800000"/>
            <a:headEnd/>
            <a:tailEnd/>
          </a:ln>
          <a:effectLst/>
          <a:extLst/>
        </p:spPr>
        <p:txBody>
          <a:bodyPr wrap="none" anchor="ctr"/>
          <a:lstStyle/>
          <a:p>
            <a:pPr algn="ctr" eaLnBrk="0" fontAlgn="auto" hangingPunct="0">
              <a:spcBef>
                <a:spcPts val="0"/>
              </a:spcBef>
              <a:spcAft>
                <a:spcPts val="0"/>
              </a:spcAft>
              <a:defRPr/>
            </a:pPr>
            <a:r>
              <a:rPr lang="en-US" sz="1000" b="1" dirty="0">
                <a:solidFill>
                  <a:srgbClr val="000000"/>
                </a:solidFill>
                <a:effectLst>
                  <a:outerShdw blurRad="38100" dist="38100" dir="2700000" algn="tl">
                    <a:srgbClr val="FFFFFF"/>
                  </a:outerShdw>
                </a:effectLst>
                <a:latin typeface="Times New Roman" pitchFamily="18" charset="0"/>
                <a:cs typeface="Times New Roman" pitchFamily="18" charset="0"/>
              </a:rPr>
              <a:t>Poland</a:t>
            </a:r>
            <a:endParaRPr lang="en-US" sz="1000"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sp>
        <p:nvSpPr>
          <p:cNvPr id="420882" name="Rectangle 18" descr="austria"/>
          <p:cNvSpPr>
            <a:spLocks noChangeArrowheads="1"/>
          </p:cNvSpPr>
          <p:nvPr/>
        </p:nvSpPr>
        <p:spPr bwMode="auto">
          <a:xfrm>
            <a:off x="7225102" y="6350"/>
            <a:ext cx="914400" cy="409575"/>
          </a:xfrm>
          <a:prstGeom prst="rect">
            <a:avLst/>
          </a:prstGeom>
          <a:blipFill dpi="0" rotWithShape="0">
            <a:blip r:embed="rId15"/>
            <a:srcRect/>
            <a:stretch>
              <a:fillRect/>
            </a:stretch>
          </a:blipFill>
          <a:ln w="9525">
            <a:solidFill>
              <a:schemeClr val="tx1"/>
            </a:solidFill>
            <a:miter lim="800000"/>
            <a:headEnd/>
            <a:tailEnd/>
          </a:ln>
          <a:effectLst/>
          <a:extLst/>
        </p:spPr>
        <p:txBody>
          <a:bodyPr wrap="none" anchor="ctr"/>
          <a:lstStyle/>
          <a:p>
            <a:pPr algn="ctr" eaLnBrk="0" fontAlgn="auto" hangingPunct="0">
              <a:spcBef>
                <a:spcPts val="0"/>
              </a:spcBef>
              <a:spcAft>
                <a:spcPts val="0"/>
              </a:spcAft>
              <a:defRPr/>
            </a:pPr>
            <a:r>
              <a:rPr lang="en-US" sz="1000" b="1" dirty="0">
                <a:solidFill>
                  <a:srgbClr val="000000"/>
                </a:solidFill>
                <a:effectLst>
                  <a:outerShdw blurRad="38100" dist="38100" dir="2700000" algn="tl">
                    <a:srgbClr val="FFFFFF"/>
                  </a:outerShdw>
                </a:effectLst>
                <a:latin typeface="Times New Roman" pitchFamily="18" charset="0"/>
                <a:cs typeface="Times New Roman" pitchFamily="18" charset="0"/>
              </a:rPr>
              <a:t>Austria</a:t>
            </a:r>
            <a:endParaRPr lang="en-US" sz="1000"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sp>
        <p:nvSpPr>
          <p:cNvPr id="420883" name="Rectangle 19" descr="belgium"/>
          <p:cNvSpPr>
            <a:spLocks noChangeArrowheads="1"/>
          </p:cNvSpPr>
          <p:nvPr/>
        </p:nvSpPr>
        <p:spPr bwMode="auto">
          <a:xfrm>
            <a:off x="3175" y="0"/>
            <a:ext cx="914400" cy="406737"/>
          </a:xfrm>
          <a:prstGeom prst="rect">
            <a:avLst/>
          </a:prstGeom>
          <a:blipFill dpi="0" rotWithShape="0">
            <a:blip r:embed="rId16"/>
            <a:srcRect/>
            <a:stretch>
              <a:fillRect/>
            </a:stretch>
          </a:blipFill>
          <a:ln w="9525">
            <a:solidFill>
              <a:schemeClr val="tx1"/>
            </a:solidFill>
            <a:miter lim="800000"/>
            <a:headEnd/>
            <a:tailEnd/>
          </a:ln>
          <a:effectLst/>
          <a:extLst/>
        </p:spPr>
        <p:txBody>
          <a:bodyPr wrap="none" anchor="ctr"/>
          <a:lstStyle/>
          <a:p>
            <a:pPr algn="ctr" eaLnBrk="0" fontAlgn="auto" hangingPunct="0">
              <a:spcBef>
                <a:spcPts val="0"/>
              </a:spcBef>
              <a:spcAft>
                <a:spcPts val="0"/>
              </a:spcAft>
              <a:defRPr/>
            </a:pPr>
            <a:r>
              <a:rPr lang="en-US" sz="1000" b="1" dirty="0" smtClean="0">
                <a:solidFill>
                  <a:srgbClr val="000000"/>
                </a:solidFill>
                <a:effectLst>
                  <a:outerShdw blurRad="38100" dist="38100" dir="2700000" algn="tl">
                    <a:srgbClr val="FFFFFF"/>
                  </a:outerShdw>
                </a:effectLst>
                <a:latin typeface="Times New Roman" pitchFamily="18" charset="0"/>
                <a:cs typeface="Times New Roman" pitchFamily="18" charset="0"/>
              </a:rPr>
              <a:t>   Belgium</a:t>
            </a:r>
            <a:endParaRPr lang="en-US" sz="1000"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sp>
        <p:nvSpPr>
          <p:cNvPr id="420884" name="Rectangle 20" descr="greece"/>
          <p:cNvSpPr>
            <a:spLocks noChangeArrowheads="1"/>
          </p:cNvSpPr>
          <p:nvPr/>
        </p:nvSpPr>
        <p:spPr bwMode="auto">
          <a:xfrm>
            <a:off x="8267699" y="6472330"/>
            <a:ext cx="830263" cy="385670"/>
          </a:xfrm>
          <a:prstGeom prst="rect">
            <a:avLst/>
          </a:prstGeom>
          <a:blipFill dpi="0" rotWithShape="0">
            <a:blip r:embed="rId17"/>
            <a:srcRect/>
            <a:stretch>
              <a:fillRect/>
            </a:stretch>
          </a:blipFill>
          <a:ln w="9525">
            <a:solidFill>
              <a:schemeClr val="tx1"/>
            </a:solidFill>
            <a:miter lim="800000"/>
            <a:headEnd/>
            <a:tailEnd/>
          </a:ln>
          <a:effectLst/>
          <a:extLst/>
        </p:spPr>
        <p:txBody>
          <a:bodyPr wrap="none" anchor="ctr"/>
          <a:lstStyle/>
          <a:p>
            <a:pPr algn="ctr" eaLnBrk="0" fontAlgn="auto" hangingPunct="0">
              <a:spcBef>
                <a:spcPts val="0"/>
              </a:spcBef>
              <a:spcAft>
                <a:spcPts val="0"/>
              </a:spcAft>
              <a:defRPr/>
            </a:pPr>
            <a:r>
              <a:rPr lang="en-US" sz="1000" b="1" dirty="0">
                <a:solidFill>
                  <a:srgbClr val="000000"/>
                </a:solidFill>
                <a:effectLst>
                  <a:outerShdw blurRad="38100" dist="38100" dir="2700000" algn="tl">
                    <a:srgbClr val="FFFFFF"/>
                  </a:outerShdw>
                </a:effectLst>
                <a:latin typeface="Times New Roman" pitchFamily="18" charset="0"/>
                <a:cs typeface="Times New Roman" pitchFamily="18" charset="0"/>
              </a:rPr>
              <a:t>Greece</a:t>
            </a:r>
            <a:endParaRPr lang="en-US" sz="1000"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sp>
        <p:nvSpPr>
          <p:cNvPr id="420885" name="Rectangle 21"/>
          <p:cNvSpPr>
            <a:spLocks noChangeArrowheads="1"/>
          </p:cNvSpPr>
          <p:nvPr/>
        </p:nvSpPr>
        <p:spPr bwMode="auto">
          <a:xfrm>
            <a:off x="107950" y="415925"/>
            <a:ext cx="8902700" cy="579438"/>
          </a:xfrm>
          <a:prstGeom prst="rect">
            <a:avLst/>
          </a:prstGeom>
          <a:gradFill rotWithShape="1">
            <a:gsLst>
              <a:gs pos="0">
                <a:srgbClr val="003399"/>
              </a:gs>
              <a:gs pos="100000">
                <a:srgbClr val="99CCFF"/>
              </a:gs>
            </a:gsLst>
            <a:lin ang="5400000" scaled="1"/>
          </a:gra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buFont typeface="Wingdings" pitchFamily="2" charset="2"/>
              <a:buNone/>
            </a:pPr>
            <a:r>
              <a:rPr lang="en-US" sz="2400" b="1" dirty="0">
                <a:solidFill>
                  <a:schemeClr val="bg1"/>
                </a:solidFill>
                <a:latin typeface="Times New Roman" pitchFamily="18" charset="0"/>
                <a:cs typeface="Times New Roman" pitchFamily="18" charset="0"/>
              </a:rPr>
              <a:t>International contacts </a:t>
            </a:r>
            <a:endParaRPr lang="bg-BG" sz="2400" b="1" dirty="0">
              <a:solidFill>
                <a:schemeClr val="bg1"/>
              </a:solidFill>
              <a:latin typeface="Times New Roman" pitchFamily="18" charset="0"/>
              <a:cs typeface="Times New Roman" pitchFamily="18" charset="0"/>
            </a:endParaRPr>
          </a:p>
          <a:p>
            <a:pPr>
              <a:lnSpc>
                <a:spcPct val="80000"/>
              </a:lnSpc>
              <a:buFont typeface="Wingdings" pitchFamily="2" charset="2"/>
              <a:buNone/>
            </a:pPr>
            <a:r>
              <a:rPr lang="en-US" sz="1600" b="1" i="1" dirty="0">
                <a:solidFill>
                  <a:srgbClr val="002060"/>
                </a:solidFill>
                <a:latin typeface="Times New Roman" pitchFamily="18" charset="0"/>
                <a:cs typeface="Times New Roman" pitchFamily="18" charset="0"/>
              </a:rPr>
              <a:t>More than</a:t>
            </a:r>
            <a:r>
              <a:rPr lang="bg-BG" sz="1600" b="1" i="1" dirty="0">
                <a:solidFill>
                  <a:srgbClr val="002060"/>
                </a:solidFill>
                <a:latin typeface="Times New Roman" pitchFamily="18" charset="0"/>
                <a:cs typeface="Times New Roman" pitchFamily="18" charset="0"/>
              </a:rPr>
              <a:t> </a:t>
            </a:r>
            <a:r>
              <a:rPr lang="en-US" sz="1600" b="1" i="1" dirty="0">
                <a:solidFill>
                  <a:srgbClr val="002060"/>
                </a:solidFill>
                <a:latin typeface="Times New Roman" pitchFamily="18" charset="0"/>
                <a:cs typeface="Times New Roman" pitchFamily="18" charset="0"/>
              </a:rPr>
              <a:t>5</a:t>
            </a:r>
            <a:r>
              <a:rPr lang="bg-BG" sz="1600" b="1" i="1" dirty="0">
                <a:solidFill>
                  <a:srgbClr val="002060"/>
                </a:solidFill>
                <a:latin typeface="Times New Roman" pitchFamily="18" charset="0"/>
                <a:cs typeface="Times New Roman" pitchFamily="18" charset="0"/>
              </a:rPr>
              <a:t>4</a:t>
            </a:r>
            <a:r>
              <a:rPr lang="en-US" sz="1600" b="1" i="1" dirty="0">
                <a:solidFill>
                  <a:srgbClr val="002060"/>
                </a:solidFill>
                <a:latin typeface="Times New Roman" pitchFamily="18" charset="0"/>
                <a:cs typeface="Times New Roman" pitchFamily="18" charset="0"/>
              </a:rPr>
              <a:t>0 partners from</a:t>
            </a:r>
            <a:r>
              <a:rPr lang="bg-BG" sz="1600" b="1" i="1" dirty="0">
                <a:solidFill>
                  <a:srgbClr val="002060"/>
                </a:solidFill>
                <a:latin typeface="Times New Roman" pitchFamily="18" charset="0"/>
                <a:cs typeface="Times New Roman" pitchFamily="18" charset="0"/>
              </a:rPr>
              <a:t> </a:t>
            </a:r>
            <a:r>
              <a:rPr lang="en-US" sz="1600" b="1" i="1" dirty="0">
                <a:solidFill>
                  <a:srgbClr val="002060"/>
                </a:solidFill>
                <a:latin typeface="Times New Roman" pitchFamily="18" charset="0"/>
                <a:cs typeface="Times New Roman" pitchFamily="18" charset="0"/>
              </a:rPr>
              <a:t>50 countries</a:t>
            </a:r>
          </a:p>
        </p:txBody>
      </p:sp>
      <p:sp>
        <p:nvSpPr>
          <p:cNvPr id="420886" name="Oval 22"/>
          <p:cNvSpPr>
            <a:spLocks noChangeArrowheads="1"/>
          </p:cNvSpPr>
          <p:nvPr/>
        </p:nvSpPr>
        <p:spPr bwMode="auto">
          <a:xfrm>
            <a:off x="3581400" y="4802188"/>
            <a:ext cx="2043113" cy="711993"/>
          </a:xfrm>
          <a:prstGeom prst="ellipse">
            <a:avLst/>
          </a:prstGeom>
          <a:gradFill rotWithShape="1">
            <a:gsLst>
              <a:gs pos="0">
                <a:srgbClr val="005CBF">
                  <a:alpha val="60001"/>
                </a:srgbClr>
              </a:gs>
              <a:gs pos="12500">
                <a:srgbClr val="0087E6">
                  <a:alpha val="70000"/>
                </a:srgbClr>
              </a:gs>
              <a:gs pos="37500">
                <a:srgbClr val="21D6E0">
                  <a:alpha val="90000"/>
                </a:srgbClr>
              </a:gs>
              <a:gs pos="50000">
                <a:srgbClr val="03D4A8"/>
              </a:gs>
              <a:gs pos="62500">
                <a:srgbClr val="21D6E0">
                  <a:alpha val="90000"/>
                </a:srgbClr>
              </a:gs>
              <a:gs pos="87500">
                <a:srgbClr val="0087E6">
                  <a:alpha val="70000"/>
                </a:srgbClr>
              </a:gs>
              <a:gs pos="100000">
                <a:srgbClr val="005CBF">
                  <a:alpha val="60001"/>
                </a:srgbClr>
              </a:gs>
            </a:gsLst>
            <a:lin ang="5400000" scaled="1"/>
          </a:gradFill>
          <a:ln>
            <a:noFill/>
          </a:ln>
          <a:effectLst>
            <a:prstShdw prst="shdw18" dist="17961" dir="13500000">
              <a:srgbClr val="03D4A8">
                <a:gamma/>
                <a:shade val="60000"/>
                <a:invGamma/>
              </a:srgbClr>
            </a:prstShdw>
          </a:effectLst>
          <a:extLst/>
        </p:spPr>
        <p:txBody>
          <a:bodyPr lIns="0" tIns="0" rIns="0" bIns="0" anchor="ctr" anchorCtr="1"/>
          <a:lstStyle/>
          <a:p>
            <a:pPr eaLnBrk="0" fontAlgn="auto" hangingPunct="0">
              <a:spcBef>
                <a:spcPts val="0"/>
              </a:spcBef>
              <a:spcAft>
                <a:spcPts val="0"/>
              </a:spcAft>
              <a:defRPr/>
            </a:pPr>
            <a:r>
              <a:rPr lang="en-US" sz="1200" b="1" dirty="0">
                <a:latin typeface="Times New Roman" pitchFamily="18" charset="0"/>
                <a:cs typeface="Times New Roman" pitchFamily="18" charset="0"/>
              </a:rPr>
              <a:t>Black Sea Universities Network (BSUN)</a:t>
            </a:r>
          </a:p>
        </p:txBody>
      </p:sp>
      <p:sp>
        <p:nvSpPr>
          <p:cNvPr id="420887" name="Oval 23"/>
          <p:cNvSpPr>
            <a:spLocks noChangeArrowheads="1"/>
          </p:cNvSpPr>
          <p:nvPr/>
        </p:nvSpPr>
        <p:spPr bwMode="auto">
          <a:xfrm>
            <a:off x="3632200" y="5616576"/>
            <a:ext cx="1992313" cy="630237"/>
          </a:xfrm>
          <a:prstGeom prst="ellipse">
            <a:avLst/>
          </a:prstGeom>
          <a:gradFill rotWithShape="1">
            <a:gsLst>
              <a:gs pos="0">
                <a:srgbClr val="005CBF">
                  <a:alpha val="60001"/>
                </a:srgbClr>
              </a:gs>
              <a:gs pos="12500">
                <a:srgbClr val="0087E6">
                  <a:alpha val="70000"/>
                </a:srgbClr>
              </a:gs>
              <a:gs pos="37500">
                <a:srgbClr val="21D6E0">
                  <a:alpha val="90000"/>
                </a:srgbClr>
              </a:gs>
              <a:gs pos="50000">
                <a:srgbClr val="03D4A8"/>
              </a:gs>
              <a:gs pos="62500">
                <a:srgbClr val="21D6E0">
                  <a:alpha val="90000"/>
                </a:srgbClr>
              </a:gs>
              <a:gs pos="87500">
                <a:srgbClr val="0087E6">
                  <a:alpha val="70000"/>
                </a:srgbClr>
              </a:gs>
              <a:gs pos="100000">
                <a:srgbClr val="005CBF">
                  <a:alpha val="60001"/>
                </a:srgbClr>
              </a:gs>
            </a:gsLst>
            <a:lin ang="5400000" scaled="1"/>
          </a:gradFill>
          <a:ln>
            <a:noFill/>
          </a:ln>
          <a:effectLst>
            <a:prstShdw prst="shdw18" dist="17961" dir="13500000">
              <a:srgbClr val="03D4A8">
                <a:gamma/>
                <a:shade val="60000"/>
                <a:invGamma/>
              </a:srgbClr>
            </a:prstShdw>
          </a:effectLst>
          <a:extLst/>
        </p:spPr>
        <p:txBody>
          <a:bodyPr lIns="0" tIns="0" rIns="0" bIns="0" anchor="ctr" anchorCtr="1"/>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fontAlgn="auto">
              <a:spcBef>
                <a:spcPts val="0"/>
              </a:spcBef>
              <a:spcAft>
                <a:spcPts val="0"/>
              </a:spcAft>
              <a:defRPr/>
            </a:pPr>
            <a:r>
              <a:rPr lang="en-US" sz="1200" b="1" u="none" dirty="0" smtClean="0">
                <a:latin typeface="Times New Roman" pitchFamily="18" charset="0"/>
                <a:cs typeface="Times New Roman" pitchFamily="18" charset="0"/>
              </a:rPr>
              <a:t>European University Association</a:t>
            </a:r>
            <a:endParaRPr lang="bg-BG" sz="1200" b="1" u="none" dirty="0" smtClean="0">
              <a:latin typeface="Times New Roman" pitchFamily="18" charset="0"/>
              <a:cs typeface="Times New Roman" pitchFamily="18" charset="0"/>
            </a:endParaRPr>
          </a:p>
        </p:txBody>
      </p:sp>
      <p:cxnSp>
        <p:nvCxnSpPr>
          <p:cNvPr id="420888" name="AutoShape 24"/>
          <p:cNvCxnSpPr>
            <a:cxnSpLocks noChangeShapeType="1"/>
            <a:stCxn id="420867" idx="4"/>
          </p:cNvCxnSpPr>
          <p:nvPr/>
        </p:nvCxnSpPr>
        <p:spPr bwMode="auto">
          <a:xfrm>
            <a:off x="4622800" y="3800475"/>
            <a:ext cx="6350" cy="20637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20889" name="AutoShape 25"/>
          <p:cNvCxnSpPr>
            <a:cxnSpLocks noChangeShapeType="1"/>
          </p:cNvCxnSpPr>
          <p:nvPr/>
        </p:nvCxnSpPr>
        <p:spPr bwMode="auto">
          <a:xfrm>
            <a:off x="4629150" y="4637088"/>
            <a:ext cx="0" cy="1651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20890" name="AutoShape 26"/>
          <p:cNvCxnSpPr>
            <a:cxnSpLocks noChangeShapeType="1"/>
          </p:cNvCxnSpPr>
          <p:nvPr/>
        </p:nvCxnSpPr>
        <p:spPr bwMode="auto">
          <a:xfrm>
            <a:off x="4629150" y="5509418"/>
            <a:ext cx="0" cy="163513"/>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20891" name="Oval 27"/>
          <p:cNvSpPr>
            <a:spLocks noChangeArrowheads="1"/>
          </p:cNvSpPr>
          <p:nvPr/>
        </p:nvSpPr>
        <p:spPr bwMode="auto">
          <a:xfrm>
            <a:off x="3513138" y="3932238"/>
            <a:ext cx="2111375" cy="787400"/>
          </a:xfrm>
          <a:prstGeom prst="ellipse">
            <a:avLst/>
          </a:prstGeom>
          <a:gradFill rotWithShape="1">
            <a:gsLst>
              <a:gs pos="8000">
                <a:srgbClr val="005CBF">
                  <a:alpha val="60001"/>
                </a:srgbClr>
              </a:gs>
              <a:gs pos="12500">
                <a:srgbClr val="0087E6">
                  <a:alpha val="70000"/>
                </a:srgbClr>
              </a:gs>
              <a:gs pos="37500">
                <a:srgbClr val="21D6E0">
                  <a:alpha val="90000"/>
                </a:srgbClr>
              </a:gs>
              <a:gs pos="50000">
                <a:srgbClr val="03D4A8"/>
              </a:gs>
              <a:gs pos="62500">
                <a:srgbClr val="21D6E0">
                  <a:alpha val="90000"/>
                </a:srgbClr>
              </a:gs>
              <a:gs pos="87500">
                <a:srgbClr val="0087E6">
                  <a:alpha val="70000"/>
                </a:srgbClr>
              </a:gs>
              <a:gs pos="100000">
                <a:srgbClr val="005CBF">
                  <a:alpha val="60001"/>
                </a:srgbClr>
              </a:gs>
            </a:gsLst>
            <a:lin ang="5400000" scaled="1"/>
          </a:gradFill>
          <a:ln>
            <a:noFill/>
          </a:ln>
          <a:effectLst>
            <a:prstShdw prst="shdw18" dist="17961" dir="13500000">
              <a:srgbClr val="03D4A8">
                <a:gamma/>
                <a:shade val="60000"/>
                <a:invGamma/>
              </a:srgbClr>
            </a:prstShdw>
          </a:effectLst>
          <a:extLst/>
        </p:spPr>
        <p:txBody>
          <a:bodyPr lIns="0" tIns="0" rIns="0" bIns="0" anchor="ctr" anchorCtr="1"/>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fontAlgn="auto">
              <a:spcBef>
                <a:spcPts val="0"/>
              </a:spcBef>
              <a:spcAft>
                <a:spcPts val="0"/>
              </a:spcAft>
              <a:defRPr/>
            </a:pPr>
            <a:r>
              <a:rPr lang="en-US" sz="1200" b="1" u="none" dirty="0" smtClean="0">
                <a:latin typeface="Times New Roman" pitchFamily="18" charset="0"/>
                <a:cs typeface="Times New Roman" pitchFamily="18" charset="0"/>
              </a:rPr>
              <a:t>Association of  </a:t>
            </a:r>
          </a:p>
          <a:p>
            <a:pPr fontAlgn="auto">
              <a:spcBef>
                <a:spcPts val="0"/>
              </a:spcBef>
              <a:spcAft>
                <a:spcPts val="0"/>
              </a:spcAft>
              <a:defRPr/>
            </a:pPr>
            <a:r>
              <a:rPr lang="en-US" sz="1200" b="1" u="none" dirty="0" smtClean="0">
                <a:latin typeface="Times New Roman" pitchFamily="18" charset="0"/>
                <a:cs typeface="Times New Roman" pitchFamily="18" charset="0"/>
              </a:rPr>
              <a:t>Private  Higher Education</a:t>
            </a:r>
          </a:p>
          <a:p>
            <a:pPr fontAlgn="auto">
              <a:spcBef>
                <a:spcPts val="0"/>
              </a:spcBef>
              <a:spcAft>
                <a:spcPts val="0"/>
              </a:spcAft>
              <a:defRPr/>
            </a:pPr>
            <a:r>
              <a:rPr lang="en-US" sz="1200" b="1" u="none" dirty="0" smtClean="0">
                <a:latin typeface="Times New Roman" pitchFamily="18" charset="0"/>
                <a:cs typeface="Times New Roman" pitchFamily="18" charset="0"/>
              </a:rPr>
              <a:t>Institutions</a:t>
            </a:r>
            <a:endParaRPr lang="bg-BG" sz="1200" b="1" u="none" dirty="0" smtClean="0">
              <a:latin typeface="Times New Roman" pitchFamily="18" charset="0"/>
              <a:cs typeface="Times New Roman" pitchFamily="18" charset="0"/>
            </a:endParaRPr>
          </a:p>
        </p:txBody>
      </p:sp>
      <p:sp>
        <p:nvSpPr>
          <p:cNvPr id="420892" name="Rectangle 28"/>
          <p:cNvSpPr>
            <a:spLocks noChangeArrowheads="1"/>
          </p:cNvSpPr>
          <p:nvPr/>
        </p:nvSpPr>
        <p:spPr bwMode="auto">
          <a:xfrm>
            <a:off x="1176338" y="0"/>
            <a:ext cx="914400" cy="406737"/>
          </a:xfrm>
          <a:prstGeom prst="rect">
            <a:avLst/>
          </a:prstGeom>
          <a:blipFill dpi="0" rotWithShape="0">
            <a:blip r:embed="rId18"/>
            <a:srcRect/>
            <a:stretch>
              <a:fillRect/>
            </a:stretch>
          </a:blipFill>
          <a:ln w="9525">
            <a:solidFill>
              <a:schemeClr val="tx1"/>
            </a:solidFill>
            <a:miter lim="800000"/>
            <a:headEnd/>
            <a:tailEnd/>
          </a:ln>
          <a:effectLst/>
          <a:extLst/>
        </p:spPr>
        <p:txBody>
          <a:bodyPr wrap="none" anchor="ctr"/>
          <a:lstStyle/>
          <a:p>
            <a:pPr algn="ctr" eaLnBrk="0" fontAlgn="auto" hangingPunct="0">
              <a:spcBef>
                <a:spcPts val="0"/>
              </a:spcBef>
              <a:spcAft>
                <a:spcPts val="0"/>
              </a:spcAft>
              <a:defRPr/>
            </a:pPr>
            <a:r>
              <a:rPr lang="en-US" sz="1000" b="1" dirty="0">
                <a:solidFill>
                  <a:srgbClr val="000000"/>
                </a:solidFill>
                <a:effectLst>
                  <a:outerShdw blurRad="38100" dist="38100" dir="2700000" algn="tl">
                    <a:srgbClr val="FFFFFF"/>
                  </a:outerShdw>
                </a:effectLst>
                <a:latin typeface="Times New Roman" pitchFamily="18" charset="0"/>
                <a:cs typeface="Times New Roman" pitchFamily="18" charset="0"/>
              </a:rPr>
              <a:t>F</a:t>
            </a:r>
            <a:r>
              <a:rPr lang="en-US" sz="1000" b="1" dirty="0" smtClean="0">
                <a:solidFill>
                  <a:srgbClr val="000000"/>
                </a:solidFill>
                <a:effectLst>
                  <a:outerShdw blurRad="38100" dist="38100" dir="2700000" algn="tl">
                    <a:srgbClr val="FFFFFF"/>
                  </a:outerShdw>
                </a:effectLst>
                <a:latin typeface="Times New Roman" pitchFamily="18" charset="0"/>
                <a:cs typeface="Times New Roman" pitchFamily="18" charset="0"/>
              </a:rPr>
              <a:t>rance</a:t>
            </a:r>
            <a:endParaRPr lang="en-US" sz="1000"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grpSp>
        <p:nvGrpSpPr>
          <p:cNvPr id="3" name="Group 29"/>
          <p:cNvGrpSpPr>
            <a:grpSpLocks/>
          </p:cNvGrpSpPr>
          <p:nvPr/>
        </p:nvGrpSpPr>
        <p:grpSpPr bwMode="auto">
          <a:xfrm>
            <a:off x="0" y="1254125"/>
            <a:ext cx="9067800" cy="4992688"/>
            <a:chOff x="0" y="790"/>
            <a:chExt cx="5712" cy="3145"/>
          </a:xfrm>
        </p:grpSpPr>
        <p:grpSp>
          <p:nvGrpSpPr>
            <p:cNvPr id="21537" name="Group 30"/>
            <p:cNvGrpSpPr>
              <a:grpSpLocks/>
            </p:cNvGrpSpPr>
            <p:nvPr/>
          </p:nvGrpSpPr>
          <p:grpSpPr bwMode="auto">
            <a:xfrm>
              <a:off x="0" y="790"/>
              <a:ext cx="5712" cy="3145"/>
              <a:chOff x="0" y="790"/>
              <a:chExt cx="5712" cy="3145"/>
            </a:xfrm>
          </p:grpSpPr>
          <p:sp>
            <p:nvSpPr>
              <p:cNvPr id="21557" name="Oval 31"/>
              <p:cNvSpPr>
                <a:spLocks noChangeArrowheads="1"/>
              </p:cNvSpPr>
              <p:nvPr/>
            </p:nvSpPr>
            <p:spPr bwMode="auto">
              <a:xfrm>
                <a:off x="0" y="2064"/>
                <a:ext cx="1055" cy="413"/>
              </a:xfrm>
              <a:prstGeom prst="ellipse">
                <a:avLst/>
              </a:prstGeom>
              <a:gradFill rotWithShape="0">
                <a:gsLst>
                  <a:gs pos="0">
                    <a:srgbClr val="279F9C"/>
                  </a:gs>
                  <a:gs pos="100000">
                    <a:srgbClr val="CFE9EB"/>
                  </a:gs>
                </a:gsLst>
                <a:lin ang="5400000" scaled="1"/>
              </a:gradFill>
              <a:ln w="9525" algn="ctr">
                <a:solidFill>
                  <a:schemeClr val="tx1"/>
                </a:solidFill>
                <a:round/>
                <a:headEnd/>
                <a:tailEnd/>
              </a:ln>
              <a:effectLst>
                <a:outerShdw dist="107763" dir="2700000" algn="ctr" rotWithShape="0">
                  <a:schemeClr val="bg2">
                    <a:alpha val="50000"/>
                  </a:schemeClr>
                </a:outerShdw>
              </a:effectLst>
            </p:spPr>
            <p:txBody>
              <a:bodyPr lIns="0" tIns="0" rIns="0" bIns="0" anchor="ctr" anchorCtr="1">
                <a:spAutoFit/>
              </a:bodyPr>
              <a:lstStyle/>
              <a:p>
                <a:pPr eaLnBrk="0" hangingPunct="0"/>
                <a:r>
                  <a:rPr lang="en-US" sz="1000" b="1">
                    <a:latin typeface="Times New Roman" pitchFamily="18" charset="0"/>
                    <a:cs typeface="Times New Roman" pitchFamily="18" charset="0"/>
                  </a:rPr>
                  <a:t>London</a:t>
                </a:r>
                <a:endParaRPr lang="bg-BG" sz="1000" b="1">
                  <a:latin typeface="Times New Roman" pitchFamily="18" charset="0"/>
                  <a:cs typeface="Times New Roman" pitchFamily="18" charset="0"/>
                </a:endParaRPr>
              </a:p>
              <a:p>
                <a:pPr eaLnBrk="0" hangingPunct="0"/>
                <a:r>
                  <a:rPr lang="en-US" sz="1000">
                    <a:latin typeface="Times New Roman" pitchFamily="18" charset="0"/>
                    <a:cs typeface="Times New Roman" pitchFamily="18" charset="0"/>
                  </a:rPr>
                  <a:t>Economics and </a:t>
                </a:r>
              </a:p>
              <a:p>
                <a:pPr eaLnBrk="0" hangingPunct="0"/>
                <a:r>
                  <a:rPr lang="en-US" sz="1000">
                    <a:latin typeface="Times New Roman" pitchFamily="18" charset="0"/>
                    <a:cs typeface="Times New Roman" pitchFamily="18" charset="0"/>
                  </a:rPr>
                  <a:t>Management</a:t>
                </a:r>
                <a:endParaRPr lang="bg-BG" sz="1000">
                  <a:latin typeface="Times New Roman" pitchFamily="18" charset="0"/>
                  <a:cs typeface="Times New Roman" pitchFamily="18" charset="0"/>
                </a:endParaRPr>
              </a:p>
            </p:txBody>
          </p:sp>
          <p:sp>
            <p:nvSpPr>
              <p:cNvPr id="21558" name="Oval 32"/>
              <p:cNvSpPr>
                <a:spLocks noChangeArrowheads="1"/>
              </p:cNvSpPr>
              <p:nvPr/>
            </p:nvSpPr>
            <p:spPr bwMode="auto">
              <a:xfrm>
                <a:off x="4416" y="2678"/>
                <a:ext cx="1151" cy="278"/>
              </a:xfrm>
              <a:prstGeom prst="ellipse">
                <a:avLst/>
              </a:prstGeom>
              <a:gradFill rotWithShape="0">
                <a:gsLst>
                  <a:gs pos="0">
                    <a:srgbClr val="279F9C"/>
                  </a:gs>
                  <a:gs pos="100000">
                    <a:srgbClr val="CFE9EB"/>
                  </a:gs>
                </a:gsLst>
                <a:lin ang="5400000" scaled="1"/>
              </a:gradFill>
              <a:ln w="9525" algn="ctr">
                <a:solidFill>
                  <a:schemeClr val="tx1"/>
                </a:solidFill>
                <a:round/>
                <a:headEnd/>
                <a:tailEnd/>
              </a:ln>
              <a:effectLst>
                <a:outerShdw dist="107763" dir="8100000" algn="ctr" rotWithShape="0">
                  <a:schemeClr val="bg2">
                    <a:alpha val="50000"/>
                  </a:schemeClr>
                </a:outerShdw>
              </a:effectLst>
            </p:spPr>
            <p:txBody>
              <a:bodyPr lIns="0" tIns="0" rIns="0" bIns="0" anchor="ctr" anchorCtr="1">
                <a:spAutoFit/>
              </a:bodyPr>
              <a:lstStyle/>
              <a:p>
                <a:pPr eaLnBrk="0" hangingPunct="0"/>
                <a:r>
                  <a:rPr lang="en-US" sz="1000" b="1" dirty="0">
                    <a:latin typeface="Times New Roman" pitchFamily="18" charset="0"/>
                    <a:cs typeface="Times New Roman" pitchFamily="18" charset="0"/>
                  </a:rPr>
                  <a:t>Cambridge</a:t>
                </a:r>
                <a:endParaRPr lang="bg-BG" sz="1000" b="1" dirty="0">
                  <a:latin typeface="Times New Roman" pitchFamily="18" charset="0"/>
                  <a:cs typeface="Times New Roman" pitchFamily="18" charset="0"/>
                </a:endParaRPr>
              </a:p>
              <a:p>
                <a:pPr eaLnBrk="0" hangingPunct="0"/>
                <a:r>
                  <a:rPr lang="en-US" sz="1000" dirty="0">
                    <a:latin typeface="Times New Roman" pitchFamily="18" charset="0"/>
                    <a:cs typeface="Times New Roman" pitchFamily="18" charset="0"/>
                  </a:rPr>
                  <a:t>European </a:t>
                </a:r>
                <a:r>
                  <a:rPr lang="en-US" sz="1000" dirty="0" smtClean="0">
                    <a:latin typeface="Times New Roman" pitchFamily="18" charset="0"/>
                    <a:cs typeface="Times New Roman" pitchFamily="18" charset="0"/>
                  </a:rPr>
                  <a:t>Law</a:t>
                </a:r>
                <a:endParaRPr lang="bg-BG" sz="1000" dirty="0">
                  <a:latin typeface="Times New Roman" pitchFamily="18" charset="0"/>
                  <a:cs typeface="Times New Roman" pitchFamily="18" charset="0"/>
                </a:endParaRPr>
              </a:p>
            </p:txBody>
          </p:sp>
          <p:sp>
            <p:nvSpPr>
              <p:cNvPr id="21559" name="Oval 33"/>
              <p:cNvSpPr>
                <a:spLocks noChangeArrowheads="1"/>
              </p:cNvSpPr>
              <p:nvPr/>
            </p:nvSpPr>
            <p:spPr bwMode="auto">
              <a:xfrm>
                <a:off x="3696" y="3661"/>
                <a:ext cx="1062" cy="136"/>
              </a:xfrm>
              <a:prstGeom prst="ellipse">
                <a:avLst/>
              </a:prstGeom>
              <a:gradFill rotWithShape="0">
                <a:gsLst>
                  <a:gs pos="0">
                    <a:srgbClr val="279F9C"/>
                  </a:gs>
                  <a:gs pos="100000">
                    <a:srgbClr val="CFE9EB"/>
                  </a:gs>
                </a:gsLst>
                <a:lin ang="5400000" scaled="1"/>
              </a:gradFill>
              <a:ln w="9525" algn="ctr">
                <a:solidFill>
                  <a:schemeClr val="tx1"/>
                </a:solidFill>
                <a:round/>
                <a:headEnd/>
                <a:tailEnd/>
              </a:ln>
              <a:effectLst>
                <a:outerShdw dist="107763" dir="8100000" algn="ctr" rotWithShape="0">
                  <a:schemeClr val="bg2">
                    <a:alpha val="50000"/>
                  </a:schemeClr>
                </a:outerShdw>
              </a:effectLst>
            </p:spPr>
            <p:txBody>
              <a:bodyPr lIns="0" tIns="0" rIns="0" bIns="0" anchor="ctr" anchorCtr="1">
                <a:spAutoFit/>
              </a:bodyPr>
              <a:lstStyle/>
              <a:p>
                <a:pPr eaLnBrk="0" hangingPunct="0"/>
                <a:r>
                  <a:rPr lang="en-US" sz="1000" b="1" dirty="0">
                    <a:latin typeface="Times New Roman" pitchFamily="18" charset="0"/>
                    <a:cs typeface="Times New Roman" pitchFamily="18" charset="0"/>
                  </a:rPr>
                  <a:t>University of </a:t>
                </a:r>
                <a:r>
                  <a:rPr lang="en-US" sz="1000" b="1" dirty="0" err="1">
                    <a:latin typeface="Times New Roman" pitchFamily="18" charset="0"/>
                    <a:cs typeface="Times New Roman" pitchFamily="18" charset="0"/>
                  </a:rPr>
                  <a:t>Zilina</a:t>
                </a:r>
                <a:endParaRPr lang="bg-BG" sz="1000" b="1" dirty="0">
                  <a:latin typeface="Times New Roman" pitchFamily="18" charset="0"/>
                  <a:cs typeface="Times New Roman" pitchFamily="18" charset="0"/>
                </a:endParaRPr>
              </a:p>
            </p:txBody>
          </p:sp>
          <p:sp>
            <p:nvSpPr>
              <p:cNvPr id="21560" name="Oval 34"/>
              <p:cNvSpPr>
                <a:spLocks noChangeArrowheads="1"/>
              </p:cNvSpPr>
              <p:nvPr/>
            </p:nvSpPr>
            <p:spPr bwMode="auto">
              <a:xfrm>
                <a:off x="192" y="1644"/>
                <a:ext cx="1152" cy="273"/>
              </a:xfrm>
              <a:prstGeom prst="ellipse">
                <a:avLst/>
              </a:prstGeom>
              <a:gradFill rotWithShape="0">
                <a:gsLst>
                  <a:gs pos="0">
                    <a:srgbClr val="279F9C"/>
                  </a:gs>
                  <a:gs pos="100000">
                    <a:srgbClr val="CFE9EB"/>
                  </a:gs>
                </a:gsLst>
                <a:lin ang="5400000" scaled="1"/>
              </a:gradFill>
              <a:ln w="9525" algn="ctr">
                <a:solidFill>
                  <a:schemeClr val="tx1"/>
                </a:solidFill>
                <a:round/>
                <a:headEnd/>
                <a:tailEnd/>
              </a:ln>
              <a:effectLst>
                <a:outerShdw dist="107763" dir="2700000" algn="ctr" rotWithShape="0">
                  <a:schemeClr val="bg2">
                    <a:alpha val="50000"/>
                  </a:schemeClr>
                </a:outerShdw>
              </a:effectLst>
            </p:spPr>
            <p:txBody>
              <a:bodyPr lIns="0" tIns="0" rIns="0" bIns="0" anchor="ctr" anchorCtr="1">
                <a:spAutoFit/>
              </a:bodyPr>
              <a:lstStyle/>
              <a:p>
                <a:pPr eaLnBrk="0" hangingPunct="0"/>
                <a:r>
                  <a:rPr lang="en-US" sz="1000" b="1" dirty="0">
                    <a:latin typeface="Times New Roman" pitchFamily="18" charset="0"/>
                    <a:cs typeface="Times New Roman" pitchFamily="18" charset="0"/>
                  </a:rPr>
                  <a:t>Royal Academy of Fine Arts - </a:t>
                </a:r>
                <a:r>
                  <a:rPr lang="en-US" sz="1000" b="1" dirty="0" err="1" smtClean="0">
                    <a:latin typeface="Times New Roman" pitchFamily="18" charset="0"/>
                    <a:cs typeface="Times New Roman" pitchFamily="18" charset="0"/>
                  </a:rPr>
                  <a:t>Antwerpen</a:t>
                </a:r>
                <a:endParaRPr lang="bg-BG" sz="1000" b="1" dirty="0">
                  <a:latin typeface="Times New Roman" pitchFamily="18" charset="0"/>
                  <a:cs typeface="Times New Roman" pitchFamily="18" charset="0"/>
                </a:endParaRPr>
              </a:p>
            </p:txBody>
          </p:sp>
          <p:sp>
            <p:nvSpPr>
              <p:cNvPr id="21561" name="Oval 35"/>
              <p:cNvSpPr>
                <a:spLocks noChangeArrowheads="1"/>
              </p:cNvSpPr>
              <p:nvPr/>
            </p:nvSpPr>
            <p:spPr bwMode="auto">
              <a:xfrm>
                <a:off x="1366" y="996"/>
                <a:ext cx="1008" cy="273"/>
              </a:xfrm>
              <a:prstGeom prst="ellipse">
                <a:avLst/>
              </a:prstGeom>
              <a:gradFill rotWithShape="0">
                <a:gsLst>
                  <a:gs pos="0">
                    <a:srgbClr val="279F9C"/>
                  </a:gs>
                  <a:gs pos="100000">
                    <a:srgbClr val="CFE9EB"/>
                  </a:gs>
                </a:gsLst>
                <a:lin ang="5400000" scaled="1"/>
              </a:gradFill>
              <a:ln w="9525">
                <a:solidFill>
                  <a:schemeClr val="tx1"/>
                </a:solidFill>
                <a:round/>
                <a:headEnd/>
                <a:tailEnd/>
              </a:ln>
              <a:effectLst>
                <a:outerShdw dist="107763" dir="8100000" algn="ctr" rotWithShape="0">
                  <a:schemeClr val="bg2">
                    <a:alpha val="50000"/>
                  </a:schemeClr>
                </a:outerShdw>
              </a:effectLst>
            </p:spPr>
            <p:txBody>
              <a:bodyPr lIns="0" tIns="0" rIns="0" bIns="0" anchor="ctr" anchorCtr="1">
                <a:spAutoFit/>
              </a:bodyPr>
              <a:lstStyle/>
              <a:p>
                <a:pPr eaLnBrk="0" hangingPunct="0"/>
                <a:r>
                  <a:rPr lang="it-IT" sz="1000" b="1" dirty="0">
                    <a:latin typeface="Times New Roman" pitchFamily="18" charset="0"/>
                    <a:cs typeface="Times New Roman" pitchFamily="18" charset="0"/>
                  </a:rPr>
                  <a:t>Universita degli Studi di Siena</a:t>
                </a:r>
                <a:endParaRPr lang="bg-BG" sz="1000" b="1" dirty="0">
                  <a:latin typeface="Times New Roman" pitchFamily="18" charset="0"/>
                  <a:cs typeface="Times New Roman" pitchFamily="18" charset="0"/>
                </a:endParaRPr>
              </a:p>
            </p:txBody>
          </p:sp>
          <p:sp>
            <p:nvSpPr>
              <p:cNvPr id="21562" name="Oval 36"/>
              <p:cNvSpPr>
                <a:spLocks noChangeArrowheads="1"/>
              </p:cNvSpPr>
              <p:nvPr/>
            </p:nvSpPr>
            <p:spPr bwMode="auto">
              <a:xfrm>
                <a:off x="240" y="2544"/>
                <a:ext cx="1200" cy="414"/>
              </a:xfrm>
              <a:prstGeom prst="ellipse">
                <a:avLst/>
              </a:prstGeom>
              <a:gradFill rotWithShape="0">
                <a:gsLst>
                  <a:gs pos="0">
                    <a:srgbClr val="279F9C"/>
                  </a:gs>
                  <a:gs pos="100000">
                    <a:srgbClr val="CFE9EB"/>
                  </a:gs>
                </a:gsLst>
                <a:lin ang="5400000" scaled="1"/>
              </a:gradFill>
              <a:ln w="9525" algn="ctr">
                <a:solidFill>
                  <a:schemeClr val="tx1"/>
                </a:solidFill>
                <a:round/>
                <a:headEnd/>
                <a:tailEnd/>
              </a:ln>
              <a:effectLst>
                <a:outerShdw dist="107763" dir="2700000" algn="ctr" rotWithShape="0">
                  <a:schemeClr val="bg2">
                    <a:alpha val="50000"/>
                  </a:schemeClr>
                </a:outerShdw>
              </a:effectLst>
            </p:spPr>
            <p:txBody>
              <a:bodyPr lIns="0" tIns="0" rIns="0" bIns="0" anchor="ctr" anchorCtr="1">
                <a:spAutoFit/>
              </a:bodyPr>
              <a:lstStyle/>
              <a:p>
                <a:pPr eaLnBrk="0" hangingPunct="0"/>
                <a:r>
                  <a:rPr lang="en-US" sz="1000" b="1">
                    <a:latin typeface="Times New Roman" pitchFamily="18" charset="0"/>
                    <a:cs typeface="Times New Roman" pitchFamily="18" charset="0"/>
                  </a:rPr>
                  <a:t>University of Salford</a:t>
                </a:r>
                <a:endParaRPr lang="bg-BG" sz="1000" b="1">
                  <a:latin typeface="Times New Roman" pitchFamily="18" charset="0"/>
                  <a:cs typeface="Times New Roman" pitchFamily="18" charset="0"/>
                </a:endParaRPr>
              </a:p>
              <a:p>
                <a:pPr eaLnBrk="0" hangingPunct="0"/>
                <a:r>
                  <a:rPr lang="en-US" sz="1000">
                    <a:latin typeface="Times New Roman" pitchFamily="18" charset="0"/>
                    <a:cs typeface="Times New Roman" pitchFamily="18" charset="0"/>
                  </a:rPr>
                  <a:t>UPBEAT Benchmarking Project</a:t>
                </a:r>
                <a:endParaRPr lang="bg-BG" sz="1000">
                  <a:latin typeface="Times New Roman" pitchFamily="18" charset="0"/>
                  <a:cs typeface="Times New Roman" pitchFamily="18" charset="0"/>
                </a:endParaRPr>
              </a:p>
            </p:txBody>
          </p:sp>
          <p:sp>
            <p:nvSpPr>
              <p:cNvPr id="21563" name="Oval 37"/>
              <p:cNvSpPr>
                <a:spLocks noChangeArrowheads="1"/>
              </p:cNvSpPr>
              <p:nvPr/>
            </p:nvSpPr>
            <p:spPr bwMode="auto">
              <a:xfrm>
                <a:off x="989" y="3522"/>
                <a:ext cx="1171" cy="413"/>
              </a:xfrm>
              <a:prstGeom prst="ellipse">
                <a:avLst/>
              </a:prstGeom>
              <a:gradFill rotWithShape="0">
                <a:gsLst>
                  <a:gs pos="0">
                    <a:srgbClr val="279F9C"/>
                  </a:gs>
                  <a:gs pos="100000">
                    <a:srgbClr val="CFE9EB"/>
                  </a:gs>
                </a:gsLst>
                <a:lin ang="5400000" scaled="1"/>
              </a:gradFill>
              <a:ln w="9525" algn="ctr">
                <a:solidFill>
                  <a:schemeClr val="tx1"/>
                </a:solidFill>
                <a:round/>
                <a:headEnd/>
                <a:tailEnd/>
              </a:ln>
              <a:effectLst>
                <a:outerShdw dist="107763" dir="8100000" algn="ctr" rotWithShape="0">
                  <a:schemeClr val="bg2">
                    <a:alpha val="50000"/>
                  </a:schemeClr>
                </a:outerShdw>
              </a:effectLst>
            </p:spPr>
            <p:txBody>
              <a:bodyPr lIns="0" tIns="0" rIns="0" bIns="0" anchor="ctr" anchorCtr="1">
                <a:spAutoFit/>
              </a:bodyPr>
              <a:lstStyle/>
              <a:p>
                <a:pPr eaLnBrk="0" hangingPunct="0"/>
                <a:r>
                  <a:rPr lang="en-US" sz="1000" b="1">
                    <a:latin typeface="Times New Roman" pitchFamily="18" charset="0"/>
                    <a:cs typeface="Times New Roman" pitchFamily="18" charset="0"/>
                  </a:rPr>
                  <a:t>Oxford</a:t>
                </a:r>
                <a:endParaRPr lang="bg-BG" sz="1000" b="1">
                  <a:latin typeface="Times New Roman" pitchFamily="18" charset="0"/>
                  <a:cs typeface="Times New Roman" pitchFamily="18" charset="0"/>
                </a:endParaRPr>
              </a:p>
              <a:p>
                <a:pPr eaLnBrk="0" hangingPunct="0"/>
                <a:r>
                  <a:rPr lang="en-US" sz="1000">
                    <a:latin typeface="Times New Roman" pitchFamily="18" charset="0"/>
                    <a:cs typeface="Times New Roman" pitchFamily="18" charset="0"/>
                  </a:rPr>
                  <a:t>International Tourism Management </a:t>
                </a:r>
                <a:endParaRPr lang="bg-BG" sz="1000">
                  <a:latin typeface="Times New Roman" pitchFamily="18" charset="0"/>
                  <a:cs typeface="Times New Roman" pitchFamily="18" charset="0"/>
                </a:endParaRPr>
              </a:p>
            </p:txBody>
          </p:sp>
          <p:sp>
            <p:nvSpPr>
              <p:cNvPr id="21564" name="Oval 38"/>
              <p:cNvSpPr>
                <a:spLocks noChangeArrowheads="1"/>
              </p:cNvSpPr>
              <p:nvPr/>
            </p:nvSpPr>
            <p:spPr bwMode="auto">
              <a:xfrm>
                <a:off x="3275" y="1136"/>
                <a:ext cx="939" cy="273"/>
              </a:xfrm>
              <a:prstGeom prst="ellipse">
                <a:avLst/>
              </a:prstGeom>
              <a:gradFill rotWithShape="0">
                <a:gsLst>
                  <a:gs pos="0">
                    <a:srgbClr val="279F9C"/>
                  </a:gs>
                  <a:gs pos="100000">
                    <a:srgbClr val="CFE9EB"/>
                  </a:gs>
                </a:gsLst>
                <a:lin ang="5400000" scaled="1"/>
              </a:gradFill>
              <a:ln w="9525" algn="ctr">
                <a:solidFill>
                  <a:schemeClr val="tx1"/>
                </a:solidFill>
                <a:round/>
                <a:headEnd/>
                <a:tailEnd/>
              </a:ln>
              <a:effectLst>
                <a:outerShdw dist="107763" dir="2700000" algn="ctr" rotWithShape="0">
                  <a:schemeClr val="bg2">
                    <a:alpha val="50000"/>
                  </a:schemeClr>
                </a:outerShdw>
              </a:effectLst>
            </p:spPr>
            <p:txBody>
              <a:bodyPr wrap="square" lIns="0" tIns="0" rIns="0" bIns="0" anchor="ctr" anchorCtr="1">
                <a:spAutoFit/>
              </a:bodyPr>
              <a:lstStyle/>
              <a:p>
                <a:pPr eaLnBrk="0" hangingPunct="0"/>
                <a:r>
                  <a:rPr lang="en-US" sz="1000" b="1" dirty="0" smtClean="0">
                    <a:latin typeface="Times New Roman" pitchFamily="18" charset="0"/>
                    <a:cs typeface="Times New Roman" pitchFamily="18" charset="0"/>
                  </a:rPr>
                  <a:t>Ben-Gurion University</a:t>
                </a:r>
                <a:endParaRPr lang="bg-BG" sz="1000" dirty="0">
                  <a:latin typeface="Times New Roman" pitchFamily="18" charset="0"/>
                  <a:cs typeface="Times New Roman" pitchFamily="18" charset="0"/>
                </a:endParaRPr>
              </a:p>
            </p:txBody>
          </p:sp>
          <p:sp>
            <p:nvSpPr>
              <p:cNvPr id="21565" name="Oval 39"/>
              <p:cNvSpPr>
                <a:spLocks noChangeArrowheads="1"/>
              </p:cNvSpPr>
              <p:nvPr/>
            </p:nvSpPr>
            <p:spPr bwMode="auto">
              <a:xfrm>
                <a:off x="4534" y="3031"/>
                <a:ext cx="1130" cy="685"/>
              </a:xfrm>
              <a:prstGeom prst="ellipse">
                <a:avLst/>
              </a:prstGeom>
              <a:gradFill rotWithShape="0">
                <a:gsLst>
                  <a:gs pos="0">
                    <a:srgbClr val="279F9C"/>
                  </a:gs>
                  <a:gs pos="100000">
                    <a:srgbClr val="CFE9EB"/>
                  </a:gs>
                </a:gsLst>
                <a:lin ang="5400000" scaled="1"/>
              </a:gradFill>
              <a:ln w="9525" algn="ctr">
                <a:solidFill>
                  <a:schemeClr val="tx1"/>
                </a:solidFill>
                <a:round/>
                <a:headEnd/>
                <a:tailEnd/>
              </a:ln>
              <a:effectLst>
                <a:outerShdw dist="107763" dir="8100000" algn="ctr" rotWithShape="0">
                  <a:schemeClr val="bg2">
                    <a:alpha val="50000"/>
                  </a:schemeClr>
                </a:outerShdw>
              </a:effectLst>
            </p:spPr>
            <p:txBody>
              <a:bodyPr lIns="0" tIns="0" rIns="0" bIns="0" anchor="ctr" anchorCtr="1">
                <a:spAutoFit/>
              </a:bodyPr>
              <a:lstStyle/>
              <a:p>
                <a:pPr eaLnBrk="0" hangingPunct="0"/>
                <a:r>
                  <a:rPr lang="en-US" sz="1000" b="1">
                    <a:latin typeface="Times New Roman" pitchFamily="18" charset="0"/>
                    <a:cs typeface="Times New Roman" pitchFamily="18" charset="0"/>
                  </a:rPr>
                  <a:t>Barcelona</a:t>
                </a:r>
                <a:endParaRPr lang="bg-BG" sz="1000" b="1">
                  <a:latin typeface="Times New Roman" pitchFamily="18" charset="0"/>
                  <a:cs typeface="Times New Roman" pitchFamily="18" charset="0"/>
                </a:endParaRPr>
              </a:p>
              <a:p>
                <a:pPr eaLnBrk="0" hangingPunct="0"/>
                <a:r>
                  <a:rPr lang="en-US" sz="1000">
                    <a:latin typeface="Times New Roman" pitchFamily="18" charset="0"/>
                    <a:cs typeface="Times New Roman" pitchFamily="18" charset="0"/>
                  </a:rPr>
                  <a:t>Entrepreneurship and management of the small and medium sized  enterprises</a:t>
                </a:r>
                <a:endParaRPr lang="bg-BG" sz="1000">
                  <a:latin typeface="Times New Roman" pitchFamily="18" charset="0"/>
                  <a:cs typeface="Times New Roman" pitchFamily="18" charset="0"/>
                </a:endParaRPr>
              </a:p>
            </p:txBody>
          </p:sp>
          <p:sp>
            <p:nvSpPr>
              <p:cNvPr id="21566" name="Oval 40"/>
              <p:cNvSpPr>
                <a:spLocks noChangeArrowheads="1"/>
              </p:cNvSpPr>
              <p:nvPr/>
            </p:nvSpPr>
            <p:spPr bwMode="auto">
              <a:xfrm>
                <a:off x="4704" y="2153"/>
                <a:ext cx="1008" cy="273"/>
              </a:xfrm>
              <a:prstGeom prst="ellipse">
                <a:avLst/>
              </a:prstGeom>
              <a:gradFill rotWithShape="0">
                <a:gsLst>
                  <a:gs pos="0">
                    <a:srgbClr val="279F9C"/>
                  </a:gs>
                  <a:gs pos="100000">
                    <a:srgbClr val="CFE9EB"/>
                  </a:gs>
                </a:gsLst>
                <a:lin ang="5400000" scaled="1"/>
              </a:gradFill>
              <a:ln w="9525" algn="ctr">
                <a:solidFill>
                  <a:schemeClr val="tx1"/>
                </a:solidFill>
                <a:round/>
                <a:headEnd/>
                <a:tailEnd/>
              </a:ln>
              <a:effectLst>
                <a:outerShdw dist="107763" dir="8100000" algn="ctr" rotWithShape="0">
                  <a:schemeClr val="bg2">
                    <a:alpha val="50000"/>
                  </a:schemeClr>
                </a:outerShdw>
              </a:effectLst>
            </p:spPr>
            <p:txBody>
              <a:bodyPr lIns="0" tIns="0" rIns="0" bIns="0" anchor="ctr" anchorCtr="1">
                <a:spAutoFit/>
              </a:bodyPr>
              <a:lstStyle/>
              <a:p>
                <a:pPr eaLnBrk="0" hangingPunct="0"/>
                <a:r>
                  <a:rPr lang="en-US" sz="1000" b="1" dirty="0">
                    <a:latin typeface="Times New Roman" pitchFamily="18" charset="0"/>
                    <a:cs typeface="Times New Roman" pitchFamily="18" charset="0"/>
                  </a:rPr>
                  <a:t>VSB- </a:t>
                </a:r>
                <a:r>
                  <a:rPr lang="en-US" sz="1000" b="1" dirty="0" err="1">
                    <a:latin typeface="Times New Roman" pitchFamily="18" charset="0"/>
                    <a:cs typeface="Times New Roman" pitchFamily="18" charset="0"/>
                  </a:rPr>
                  <a:t>Technika</a:t>
                </a:r>
                <a:r>
                  <a:rPr lang="en-US" sz="1000" b="1" dirty="0">
                    <a:latin typeface="Times New Roman" pitchFamily="18" charset="0"/>
                    <a:cs typeface="Times New Roman" pitchFamily="18" charset="0"/>
                  </a:rPr>
                  <a:t> </a:t>
                </a:r>
                <a:r>
                  <a:rPr lang="en-US" sz="1000" b="1" dirty="0" err="1">
                    <a:latin typeface="Times New Roman" pitchFamily="18" charset="0"/>
                    <a:cs typeface="Times New Roman" pitchFamily="18" charset="0"/>
                  </a:rPr>
                  <a:t>Univerzita</a:t>
                </a:r>
                <a:r>
                  <a:rPr lang="en-US" sz="1000" b="1" dirty="0">
                    <a:latin typeface="Times New Roman" pitchFamily="18" charset="0"/>
                    <a:cs typeface="Times New Roman" pitchFamily="18" charset="0"/>
                  </a:rPr>
                  <a:t> Ostrava</a:t>
                </a:r>
                <a:endParaRPr lang="bg-BG" sz="1000" b="1" dirty="0">
                  <a:latin typeface="Times New Roman" pitchFamily="18" charset="0"/>
                  <a:cs typeface="Times New Roman" pitchFamily="18" charset="0"/>
                </a:endParaRPr>
              </a:p>
            </p:txBody>
          </p:sp>
          <p:sp>
            <p:nvSpPr>
              <p:cNvPr id="21567" name="Oval 41"/>
              <p:cNvSpPr>
                <a:spLocks noChangeArrowheads="1"/>
              </p:cNvSpPr>
              <p:nvPr/>
            </p:nvSpPr>
            <p:spPr bwMode="auto">
              <a:xfrm>
                <a:off x="4080" y="838"/>
                <a:ext cx="960" cy="273"/>
              </a:xfrm>
              <a:prstGeom prst="ellipse">
                <a:avLst/>
              </a:prstGeom>
              <a:gradFill rotWithShape="0">
                <a:gsLst>
                  <a:gs pos="0">
                    <a:srgbClr val="279F9C"/>
                  </a:gs>
                  <a:gs pos="100000">
                    <a:srgbClr val="CFE9EB"/>
                  </a:gs>
                </a:gsLst>
                <a:lin ang="5400000" scaled="1"/>
              </a:gradFill>
              <a:ln w="9525">
                <a:solidFill>
                  <a:schemeClr val="tx1"/>
                </a:solidFill>
                <a:round/>
                <a:headEnd/>
                <a:tailEnd/>
              </a:ln>
              <a:effectLst>
                <a:outerShdw dist="107763" dir="8100000" algn="ctr" rotWithShape="0">
                  <a:schemeClr val="bg2">
                    <a:alpha val="50000"/>
                  </a:schemeClr>
                </a:outerShdw>
              </a:effectLst>
            </p:spPr>
            <p:txBody>
              <a:bodyPr lIns="0" tIns="0" rIns="0" bIns="0" anchor="ctr" anchorCtr="1">
                <a:spAutoFit/>
              </a:bodyPr>
              <a:lstStyle/>
              <a:p>
                <a:pPr eaLnBrk="0" hangingPunct="0"/>
                <a:r>
                  <a:rPr lang="en-US" sz="1000" b="1" dirty="0" err="1">
                    <a:latin typeface="Times New Roman" pitchFamily="18" charset="0"/>
                    <a:cs typeface="Times New Roman" pitchFamily="18" charset="0"/>
                  </a:rPr>
                  <a:t>Universita</a:t>
                </a:r>
                <a:r>
                  <a:rPr lang="en-US" sz="1000" b="1" dirty="0">
                    <a:latin typeface="Times New Roman" pitchFamily="18" charset="0"/>
                    <a:cs typeface="Times New Roman" pitchFamily="18" charset="0"/>
                  </a:rPr>
                  <a:t> IUAV di </a:t>
                </a:r>
                <a:r>
                  <a:rPr lang="en-US" sz="1000" b="1" dirty="0" err="1">
                    <a:latin typeface="Times New Roman" pitchFamily="18" charset="0"/>
                    <a:cs typeface="Times New Roman" pitchFamily="18" charset="0"/>
                  </a:rPr>
                  <a:t>Venezia</a:t>
                </a:r>
                <a:endParaRPr lang="bg-BG" sz="1000" b="1" dirty="0">
                  <a:latin typeface="Times New Roman" pitchFamily="18" charset="0"/>
                  <a:cs typeface="Times New Roman" pitchFamily="18" charset="0"/>
                </a:endParaRPr>
              </a:p>
            </p:txBody>
          </p:sp>
          <p:sp>
            <p:nvSpPr>
              <p:cNvPr id="21568" name="Oval 42"/>
              <p:cNvSpPr>
                <a:spLocks noChangeArrowheads="1"/>
              </p:cNvSpPr>
              <p:nvPr/>
            </p:nvSpPr>
            <p:spPr bwMode="auto">
              <a:xfrm>
                <a:off x="426" y="790"/>
                <a:ext cx="1038" cy="273"/>
              </a:xfrm>
              <a:prstGeom prst="ellipse">
                <a:avLst/>
              </a:prstGeom>
              <a:gradFill rotWithShape="0">
                <a:gsLst>
                  <a:gs pos="0">
                    <a:srgbClr val="279F9C"/>
                  </a:gs>
                  <a:gs pos="100000">
                    <a:srgbClr val="CFE9EB"/>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lIns="0" tIns="0" rIns="0" bIns="0" anchor="ctr" anchorCtr="1">
                <a:spAutoFit/>
              </a:bodyPr>
              <a:lstStyle/>
              <a:p>
                <a:pPr eaLnBrk="0" hangingPunct="0"/>
                <a:r>
                  <a:rPr lang="en-US" sz="1000" b="1" dirty="0" smtClean="0">
                    <a:latin typeface="Times New Roman" pitchFamily="18" charset="0"/>
                    <a:cs typeface="Times New Roman" pitchFamily="18" charset="0"/>
                  </a:rPr>
                  <a:t>University of Cincinnati</a:t>
                </a:r>
                <a:endParaRPr lang="bg-BG" sz="1000" b="1" dirty="0">
                  <a:latin typeface="Times New Roman" pitchFamily="18" charset="0"/>
                  <a:cs typeface="Times New Roman" pitchFamily="18" charset="0"/>
                </a:endParaRPr>
              </a:p>
            </p:txBody>
          </p:sp>
          <p:sp>
            <p:nvSpPr>
              <p:cNvPr id="21569" name="Oval 43"/>
              <p:cNvSpPr>
                <a:spLocks noChangeArrowheads="1"/>
              </p:cNvSpPr>
              <p:nvPr/>
            </p:nvSpPr>
            <p:spPr bwMode="auto">
              <a:xfrm>
                <a:off x="48" y="3050"/>
                <a:ext cx="1226" cy="549"/>
              </a:xfrm>
              <a:prstGeom prst="ellipse">
                <a:avLst/>
              </a:prstGeom>
              <a:gradFill rotWithShape="0">
                <a:gsLst>
                  <a:gs pos="0">
                    <a:srgbClr val="279F9C"/>
                  </a:gs>
                  <a:gs pos="100000">
                    <a:srgbClr val="CFE9EB"/>
                  </a:gs>
                </a:gsLst>
                <a:lin ang="5400000" scaled="1"/>
              </a:gradFill>
              <a:ln w="9525" algn="ctr">
                <a:solidFill>
                  <a:schemeClr val="tx1"/>
                </a:solidFill>
                <a:round/>
                <a:headEnd/>
                <a:tailEnd/>
              </a:ln>
              <a:effectLst>
                <a:outerShdw dist="107763" dir="2700000" algn="ctr" rotWithShape="0">
                  <a:schemeClr val="bg2">
                    <a:alpha val="50000"/>
                  </a:schemeClr>
                </a:outerShdw>
              </a:effectLst>
            </p:spPr>
            <p:txBody>
              <a:bodyPr lIns="0" tIns="0" rIns="0" bIns="0" anchor="ctr" anchorCtr="1">
                <a:spAutoFit/>
              </a:bodyPr>
              <a:lstStyle/>
              <a:p>
                <a:pPr eaLnBrk="0" hangingPunct="0"/>
                <a:r>
                  <a:rPr lang="en-US" sz="1000" b="1">
                    <a:latin typeface="Times New Roman" pitchFamily="18" charset="0"/>
                    <a:cs typeface="Times New Roman" pitchFamily="18" charset="0"/>
                  </a:rPr>
                  <a:t>Strasbourg</a:t>
                </a:r>
                <a:endParaRPr lang="bg-BG" sz="1000" b="1">
                  <a:latin typeface="Times New Roman" pitchFamily="18" charset="0"/>
                  <a:cs typeface="Times New Roman" pitchFamily="18" charset="0"/>
                </a:endParaRPr>
              </a:p>
              <a:p>
                <a:pPr eaLnBrk="0" hangingPunct="0"/>
                <a:r>
                  <a:rPr lang="en-US" sz="1000">
                    <a:latin typeface="Times New Roman" pitchFamily="18" charset="0"/>
                    <a:cs typeface="Times New Roman" pitchFamily="18" charset="0"/>
                  </a:rPr>
                  <a:t>Risk prevention and management</a:t>
                </a:r>
                <a:r>
                  <a:rPr lang="bg-BG" sz="1000">
                    <a:latin typeface="Times New Roman" pitchFamily="18" charset="0"/>
                    <a:cs typeface="Times New Roman" pitchFamily="18" charset="0"/>
                  </a:rPr>
                  <a:t> </a:t>
                </a:r>
                <a:r>
                  <a:rPr lang="en-US" sz="1000">
                    <a:latin typeface="Times New Roman" pitchFamily="18" charset="0"/>
                    <a:cs typeface="Times New Roman" pitchFamily="18" charset="0"/>
                  </a:rPr>
                  <a:t>under  crises and calamities conditions</a:t>
                </a:r>
                <a:endParaRPr lang="bg-BG" sz="1000">
                  <a:latin typeface="Times New Roman" pitchFamily="18" charset="0"/>
                  <a:cs typeface="Times New Roman" pitchFamily="18" charset="0"/>
                </a:endParaRPr>
              </a:p>
            </p:txBody>
          </p:sp>
          <p:sp>
            <p:nvSpPr>
              <p:cNvPr id="21570" name="Oval 44"/>
              <p:cNvSpPr>
                <a:spLocks noChangeArrowheads="1"/>
              </p:cNvSpPr>
              <p:nvPr/>
            </p:nvSpPr>
            <p:spPr bwMode="auto">
              <a:xfrm>
                <a:off x="4416" y="1602"/>
                <a:ext cx="1171" cy="413"/>
              </a:xfrm>
              <a:prstGeom prst="ellipse">
                <a:avLst/>
              </a:prstGeom>
              <a:gradFill rotWithShape="0">
                <a:gsLst>
                  <a:gs pos="0">
                    <a:srgbClr val="279F9C"/>
                  </a:gs>
                  <a:gs pos="100000">
                    <a:srgbClr val="CFE9EB"/>
                  </a:gs>
                </a:gsLst>
                <a:lin ang="5400000" scaled="1"/>
              </a:gradFill>
              <a:ln w="9525" algn="ctr">
                <a:solidFill>
                  <a:schemeClr val="tx1"/>
                </a:solidFill>
                <a:round/>
                <a:headEnd/>
                <a:tailEnd/>
              </a:ln>
              <a:effectLst>
                <a:outerShdw dist="107763" dir="8100000" algn="ctr" rotWithShape="0">
                  <a:schemeClr val="bg2">
                    <a:alpha val="50000"/>
                  </a:schemeClr>
                </a:outerShdw>
              </a:effectLst>
            </p:spPr>
            <p:txBody>
              <a:bodyPr lIns="0" tIns="0" rIns="0" bIns="0" anchor="ctr" anchorCtr="1">
                <a:spAutoFit/>
              </a:bodyPr>
              <a:lstStyle/>
              <a:p>
                <a:pPr eaLnBrk="0" hangingPunct="0"/>
                <a:r>
                  <a:rPr lang="en-US" sz="1000" b="1" dirty="0" smtClean="0">
                    <a:latin typeface="Times New Roman" pitchFamily="18" charset="0"/>
                    <a:cs typeface="Times New Roman" pitchFamily="18" charset="0"/>
                  </a:rPr>
                  <a:t>PMK</a:t>
                </a:r>
              </a:p>
              <a:p>
                <a:pPr eaLnBrk="0" hangingPunct="0"/>
                <a:r>
                  <a:rPr lang="en-US" sz="1000" b="1" dirty="0" smtClean="0">
                    <a:latin typeface="Times New Roman" pitchFamily="18" charset="0"/>
                    <a:cs typeface="Times New Roman" pitchFamily="18" charset="0"/>
                  </a:rPr>
                  <a:t>Building and designing consortium</a:t>
                </a:r>
                <a:r>
                  <a:rPr lang="bg-BG" sz="1000" b="1" dirty="0" smtClean="0">
                    <a:latin typeface="Times New Roman" pitchFamily="18" charset="0"/>
                    <a:cs typeface="Times New Roman" pitchFamily="18" charset="0"/>
                  </a:rPr>
                  <a:t> - </a:t>
                </a:r>
                <a:r>
                  <a:rPr lang="en-US" sz="1000" b="1" dirty="0" smtClean="0">
                    <a:latin typeface="Times New Roman" pitchFamily="18" charset="0"/>
                    <a:cs typeface="Times New Roman" pitchFamily="18" charset="0"/>
                  </a:rPr>
                  <a:t>Austria</a:t>
                </a:r>
                <a:endParaRPr lang="bg-BG" sz="1000" dirty="0">
                  <a:latin typeface="Times New Roman" pitchFamily="18" charset="0"/>
                  <a:cs typeface="Times New Roman" pitchFamily="18" charset="0"/>
                </a:endParaRPr>
              </a:p>
            </p:txBody>
          </p:sp>
          <p:sp>
            <p:nvSpPr>
              <p:cNvPr id="21571" name="Oval 45"/>
              <p:cNvSpPr>
                <a:spLocks noChangeArrowheads="1"/>
              </p:cNvSpPr>
              <p:nvPr/>
            </p:nvSpPr>
            <p:spPr bwMode="auto">
              <a:xfrm>
                <a:off x="48" y="1068"/>
                <a:ext cx="1056" cy="545"/>
              </a:xfrm>
              <a:prstGeom prst="ellipse">
                <a:avLst/>
              </a:prstGeom>
              <a:gradFill rotWithShape="0">
                <a:gsLst>
                  <a:gs pos="0">
                    <a:srgbClr val="279F9C"/>
                  </a:gs>
                  <a:gs pos="100000">
                    <a:srgbClr val="CFE9EB"/>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lIns="0" tIns="0" rIns="0" bIns="0" anchor="ctr" anchorCtr="1">
                <a:spAutoFit/>
              </a:bodyPr>
              <a:lstStyle/>
              <a:p>
                <a:pPr eaLnBrk="0" hangingPunct="0"/>
                <a:r>
                  <a:rPr lang="en-US" sz="1000" b="1" dirty="0">
                    <a:latin typeface="Times New Roman" pitchFamily="18" charset="0"/>
                    <a:cs typeface="Times New Roman" pitchFamily="18" charset="0"/>
                  </a:rPr>
                  <a:t>Aristotle University of</a:t>
                </a:r>
              </a:p>
              <a:p>
                <a:pPr eaLnBrk="0" hangingPunct="0"/>
                <a:r>
                  <a:rPr lang="en-US" sz="1000" b="1" dirty="0" smtClean="0">
                    <a:latin typeface="Times New Roman" pitchFamily="18" charset="0"/>
                    <a:cs typeface="Times New Roman" pitchFamily="18" charset="0"/>
                  </a:rPr>
                  <a:t>Thessaloniki</a:t>
                </a:r>
                <a:r>
                  <a:rPr lang="en-US" sz="1000" b="1" dirty="0">
                    <a:latin typeface="Times New Roman" pitchFamily="18" charset="0"/>
                    <a:cs typeface="Times New Roman" pitchFamily="18" charset="0"/>
                  </a:rPr>
                  <a:t>, Greece</a:t>
                </a:r>
              </a:p>
              <a:p>
                <a:pPr eaLnBrk="0" hangingPunct="0"/>
                <a:r>
                  <a:rPr lang="en-US" sz="1000" dirty="0" smtClean="0">
                    <a:latin typeface="Times New Roman" pitchFamily="18" charset="0"/>
                    <a:cs typeface="Times New Roman" pitchFamily="18" charset="0"/>
                  </a:rPr>
                  <a:t>CBC</a:t>
                </a:r>
                <a:endParaRPr lang="bg-BG" sz="1000" dirty="0">
                  <a:latin typeface="Times New Roman" pitchFamily="18" charset="0"/>
                  <a:cs typeface="Times New Roman" pitchFamily="18" charset="0"/>
                </a:endParaRPr>
              </a:p>
            </p:txBody>
          </p:sp>
          <p:sp>
            <p:nvSpPr>
              <p:cNvPr id="21572" name="Oval 46"/>
              <p:cNvSpPr>
                <a:spLocks noChangeArrowheads="1"/>
              </p:cNvSpPr>
              <p:nvPr/>
            </p:nvSpPr>
            <p:spPr bwMode="auto">
              <a:xfrm>
                <a:off x="4656" y="1056"/>
                <a:ext cx="1008" cy="545"/>
              </a:xfrm>
              <a:prstGeom prst="ellipse">
                <a:avLst/>
              </a:prstGeom>
              <a:gradFill rotWithShape="0">
                <a:gsLst>
                  <a:gs pos="0">
                    <a:srgbClr val="279F9C"/>
                  </a:gs>
                  <a:gs pos="100000">
                    <a:srgbClr val="CFE9EB"/>
                  </a:gs>
                </a:gsLst>
                <a:lin ang="5400000" scaled="1"/>
              </a:gradFill>
              <a:ln w="9525" algn="ctr">
                <a:solidFill>
                  <a:schemeClr val="tx1"/>
                </a:solidFill>
                <a:round/>
                <a:headEnd/>
                <a:tailEnd/>
              </a:ln>
              <a:effectLst>
                <a:outerShdw dist="107763" dir="2700000" algn="ctr" rotWithShape="0">
                  <a:schemeClr val="bg2">
                    <a:alpha val="50000"/>
                  </a:schemeClr>
                </a:outerShdw>
              </a:effectLst>
            </p:spPr>
            <p:txBody>
              <a:bodyPr lIns="0" tIns="0" rIns="0" bIns="0" anchor="ctr" anchorCtr="1">
                <a:spAutoFit/>
              </a:bodyPr>
              <a:lstStyle/>
              <a:p>
                <a:pPr eaLnBrk="0" hangingPunct="0"/>
                <a:r>
                  <a:rPr lang="en-US" sz="1000" b="1" dirty="0">
                    <a:latin typeface="Times New Roman" pitchFamily="18" charset="0"/>
                    <a:cs typeface="Times New Roman" pitchFamily="18" charset="0"/>
                  </a:rPr>
                  <a:t>University of</a:t>
                </a:r>
                <a:r>
                  <a:rPr lang="bg-BG" sz="1000" b="1" dirty="0">
                    <a:latin typeface="Times New Roman" pitchFamily="18" charset="0"/>
                    <a:cs typeface="Times New Roman" pitchFamily="18" charset="0"/>
                  </a:rPr>
                  <a:t> </a:t>
                </a:r>
                <a:r>
                  <a:rPr lang="en-US" sz="1000" b="1" dirty="0">
                    <a:latin typeface="Times New Roman" pitchFamily="18" charset="0"/>
                    <a:cs typeface="Times New Roman" pitchFamily="18" charset="0"/>
                  </a:rPr>
                  <a:t>Trento</a:t>
                </a:r>
              </a:p>
              <a:p>
                <a:pPr eaLnBrk="0" hangingPunct="0"/>
                <a:r>
                  <a:rPr lang="en-US" sz="1000" dirty="0">
                    <a:latin typeface="Times New Roman" pitchFamily="18" charset="0"/>
                    <a:cs typeface="Times New Roman" pitchFamily="18" charset="0"/>
                  </a:rPr>
                  <a:t>Management</a:t>
                </a:r>
                <a:endParaRPr lang="bg-BG" sz="1000" dirty="0">
                  <a:latin typeface="Times New Roman" pitchFamily="18" charset="0"/>
                  <a:cs typeface="Times New Roman" pitchFamily="18" charset="0"/>
                </a:endParaRPr>
              </a:p>
              <a:p>
                <a:pPr eaLnBrk="0" hangingPunct="0"/>
                <a:r>
                  <a:rPr lang="en-US" sz="1000" dirty="0">
                    <a:latin typeface="Times New Roman" pitchFamily="18" charset="0"/>
                    <a:cs typeface="Times New Roman" pitchFamily="18" charset="0"/>
                  </a:rPr>
                  <a:t>Computer Technologies</a:t>
                </a:r>
                <a:endParaRPr lang="bg-BG" sz="1000" dirty="0">
                  <a:latin typeface="Times New Roman" pitchFamily="18" charset="0"/>
                  <a:cs typeface="Times New Roman" pitchFamily="18" charset="0"/>
                </a:endParaRPr>
              </a:p>
            </p:txBody>
          </p:sp>
        </p:grpSp>
        <p:grpSp>
          <p:nvGrpSpPr>
            <p:cNvPr id="21538" name="Group 47"/>
            <p:cNvGrpSpPr>
              <a:grpSpLocks/>
            </p:cNvGrpSpPr>
            <p:nvPr/>
          </p:nvGrpSpPr>
          <p:grpSpPr bwMode="auto">
            <a:xfrm>
              <a:off x="1056" y="1056"/>
              <a:ext cx="3648" cy="2605"/>
              <a:chOff x="1056" y="1056"/>
              <a:chExt cx="3648" cy="2605"/>
            </a:xfrm>
          </p:grpSpPr>
          <p:grpSp>
            <p:nvGrpSpPr>
              <p:cNvPr id="21539" name="Group 48"/>
              <p:cNvGrpSpPr>
                <a:grpSpLocks/>
              </p:cNvGrpSpPr>
              <p:nvPr/>
            </p:nvGrpSpPr>
            <p:grpSpPr bwMode="auto">
              <a:xfrm>
                <a:off x="1056" y="1056"/>
                <a:ext cx="1632" cy="2448"/>
                <a:chOff x="1056" y="1056"/>
                <a:chExt cx="1632" cy="2448"/>
              </a:xfrm>
            </p:grpSpPr>
            <p:sp>
              <p:nvSpPr>
                <p:cNvPr id="21549" name="Line 49"/>
                <p:cNvSpPr>
                  <a:spLocks noChangeShapeType="1"/>
                </p:cNvSpPr>
                <p:nvPr/>
              </p:nvSpPr>
              <p:spPr bwMode="auto">
                <a:xfrm flipV="1">
                  <a:off x="1200" y="2304"/>
                  <a:ext cx="1056" cy="912"/>
                </a:xfrm>
                <a:prstGeom prst="line">
                  <a:avLst/>
                </a:prstGeom>
                <a:noFill/>
                <a:ln w="127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bg-BG"/>
                </a:p>
              </p:txBody>
            </p:sp>
            <p:sp>
              <p:nvSpPr>
                <p:cNvPr id="21550" name="Line 50"/>
                <p:cNvSpPr>
                  <a:spLocks noChangeShapeType="1"/>
                </p:cNvSpPr>
                <p:nvPr/>
              </p:nvSpPr>
              <p:spPr bwMode="auto">
                <a:xfrm flipV="1">
                  <a:off x="1392" y="2251"/>
                  <a:ext cx="736" cy="389"/>
                </a:xfrm>
                <a:prstGeom prst="line">
                  <a:avLst/>
                </a:prstGeom>
                <a:noFill/>
                <a:ln w="127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bg-BG"/>
                </a:p>
              </p:txBody>
            </p:sp>
            <p:sp>
              <p:nvSpPr>
                <p:cNvPr id="21551" name="Line 51"/>
                <p:cNvSpPr>
                  <a:spLocks noChangeShapeType="1"/>
                </p:cNvSpPr>
                <p:nvPr/>
              </p:nvSpPr>
              <p:spPr bwMode="auto">
                <a:xfrm flipV="1">
                  <a:off x="1056" y="2160"/>
                  <a:ext cx="912" cy="96"/>
                </a:xfrm>
                <a:prstGeom prst="line">
                  <a:avLst/>
                </a:prstGeom>
                <a:noFill/>
                <a:ln w="127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bg-BG"/>
                </a:p>
              </p:txBody>
            </p:sp>
            <p:sp>
              <p:nvSpPr>
                <p:cNvPr id="21552" name="Line 52"/>
                <p:cNvSpPr>
                  <a:spLocks noChangeShapeType="1"/>
                </p:cNvSpPr>
                <p:nvPr/>
              </p:nvSpPr>
              <p:spPr bwMode="auto">
                <a:xfrm>
                  <a:off x="1344" y="1824"/>
                  <a:ext cx="576" cy="144"/>
                </a:xfrm>
                <a:prstGeom prst="line">
                  <a:avLst/>
                </a:prstGeom>
                <a:noFill/>
                <a:ln w="127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bg-BG"/>
                </a:p>
              </p:txBody>
            </p:sp>
            <p:sp>
              <p:nvSpPr>
                <p:cNvPr id="21553" name="Line 53"/>
                <p:cNvSpPr>
                  <a:spLocks noChangeShapeType="1"/>
                </p:cNvSpPr>
                <p:nvPr/>
              </p:nvSpPr>
              <p:spPr bwMode="auto">
                <a:xfrm>
                  <a:off x="1172" y="1056"/>
                  <a:ext cx="1102" cy="679"/>
                </a:xfrm>
                <a:prstGeom prst="line">
                  <a:avLst/>
                </a:prstGeom>
                <a:noFill/>
                <a:ln w="127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bg-BG"/>
                </a:p>
              </p:txBody>
            </p:sp>
            <p:sp>
              <p:nvSpPr>
                <p:cNvPr id="21554" name="Line 54"/>
                <p:cNvSpPr>
                  <a:spLocks noChangeShapeType="1"/>
                </p:cNvSpPr>
                <p:nvPr/>
              </p:nvSpPr>
              <p:spPr bwMode="auto">
                <a:xfrm>
                  <a:off x="1104" y="1382"/>
                  <a:ext cx="912" cy="490"/>
                </a:xfrm>
                <a:prstGeom prst="line">
                  <a:avLst/>
                </a:prstGeom>
                <a:noFill/>
                <a:ln w="127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bg-BG"/>
                </a:p>
              </p:txBody>
            </p:sp>
            <p:sp>
              <p:nvSpPr>
                <p:cNvPr id="21555" name="Line 55"/>
                <p:cNvSpPr>
                  <a:spLocks noChangeShapeType="1"/>
                </p:cNvSpPr>
                <p:nvPr/>
              </p:nvSpPr>
              <p:spPr bwMode="auto">
                <a:xfrm>
                  <a:off x="2016" y="1273"/>
                  <a:ext cx="672" cy="409"/>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21556" name="Line 56"/>
                <p:cNvSpPr>
                  <a:spLocks noChangeShapeType="1"/>
                </p:cNvSpPr>
                <p:nvPr/>
              </p:nvSpPr>
              <p:spPr bwMode="auto">
                <a:xfrm flipV="1">
                  <a:off x="1536" y="2352"/>
                  <a:ext cx="864" cy="1152"/>
                </a:xfrm>
                <a:prstGeom prst="line">
                  <a:avLst/>
                </a:prstGeom>
                <a:noFill/>
                <a:ln w="127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bg-BG"/>
                </a:p>
              </p:txBody>
            </p:sp>
          </p:grpSp>
          <p:grpSp>
            <p:nvGrpSpPr>
              <p:cNvPr id="21540" name="Group 57"/>
              <p:cNvGrpSpPr>
                <a:grpSpLocks/>
              </p:cNvGrpSpPr>
              <p:nvPr/>
            </p:nvGrpSpPr>
            <p:grpSpPr bwMode="auto">
              <a:xfrm>
                <a:off x="3360" y="1111"/>
                <a:ext cx="1344" cy="2550"/>
                <a:chOff x="3360" y="1111"/>
                <a:chExt cx="1344" cy="2550"/>
              </a:xfrm>
            </p:grpSpPr>
            <p:sp>
              <p:nvSpPr>
                <p:cNvPr id="21541" name="Line 58"/>
                <p:cNvSpPr>
                  <a:spLocks noChangeShapeType="1"/>
                </p:cNvSpPr>
                <p:nvPr/>
              </p:nvSpPr>
              <p:spPr bwMode="auto">
                <a:xfrm flipH="1" flipV="1">
                  <a:off x="3504" y="2304"/>
                  <a:ext cx="1056" cy="1008"/>
                </a:xfrm>
                <a:prstGeom prst="line">
                  <a:avLst/>
                </a:prstGeom>
                <a:noFill/>
                <a:ln w="127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bg-BG"/>
                </a:p>
              </p:txBody>
            </p:sp>
            <p:sp>
              <p:nvSpPr>
                <p:cNvPr id="21542" name="Line 59"/>
                <p:cNvSpPr>
                  <a:spLocks noChangeShapeType="1"/>
                </p:cNvSpPr>
                <p:nvPr/>
              </p:nvSpPr>
              <p:spPr bwMode="auto">
                <a:xfrm flipH="1" flipV="1">
                  <a:off x="3632" y="2251"/>
                  <a:ext cx="880" cy="437"/>
                </a:xfrm>
                <a:prstGeom prst="line">
                  <a:avLst/>
                </a:prstGeom>
                <a:noFill/>
                <a:ln w="127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bg-BG"/>
                </a:p>
              </p:txBody>
            </p:sp>
            <p:sp>
              <p:nvSpPr>
                <p:cNvPr id="21543" name="Line 60"/>
                <p:cNvSpPr>
                  <a:spLocks noChangeShapeType="1"/>
                </p:cNvSpPr>
                <p:nvPr/>
              </p:nvSpPr>
              <p:spPr bwMode="auto">
                <a:xfrm flipH="1" flipV="1">
                  <a:off x="3792" y="2160"/>
                  <a:ext cx="912" cy="96"/>
                </a:xfrm>
                <a:prstGeom prst="line">
                  <a:avLst/>
                </a:prstGeom>
                <a:noFill/>
                <a:ln w="127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bg-BG"/>
                </a:p>
              </p:txBody>
            </p:sp>
            <p:sp>
              <p:nvSpPr>
                <p:cNvPr id="21544" name="Line 61"/>
                <p:cNvSpPr>
                  <a:spLocks noChangeShapeType="1"/>
                </p:cNvSpPr>
                <p:nvPr/>
              </p:nvSpPr>
              <p:spPr bwMode="auto">
                <a:xfrm flipH="1">
                  <a:off x="3840" y="1824"/>
                  <a:ext cx="576" cy="144"/>
                </a:xfrm>
                <a:prstGeom prst="line">
                  <a:avLst/>
                </a:prstGeom>
                <a:noFill/>
                <a:ln w="127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bg-BG"/>
                </a:p>
              </p:txBody>
            </p:sp>
            <p:sp>
              <p:nvSpPr>
                <p:cNvPr id="21545" name="Line 62"/>
                <p:cNvSpPr>
                  <a:spLocks noChangeShapeType="1"/>
                </p:cNvSpPr>
                <p:nvPr/>
              </p:nvSpPr>
              <p:spPr bwMode="auto">
                <a:xfrm flipH="1">
                  <a:off x="3573" y="1111"/>
                  <a:ext cx="900" cy="670"/>
                </a:xfrm>
                <a:prstGeom prst="line">
                  <a:avLst/>
                </a:prstGeom>
                <a:noFill/>
                <a:ln w="127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bg-BG"/>
                </a:p>
              </p:txBody>
            </p:sp>
            <p:sp>
              <p:nvSpPr>
                <p:cNvPr id="21546" name="Line 63"/>
                <p:cNvSpPr>
                  <a:spLocks noChangeShapeType="1"/>
                </p:cNvSpPr>
                <p:nvPr/>
              </p:nvSpPr>
              <p:spPr bwMode="auto">
                <a:xfrm flipH="1">
                  <a:off x="3744" y="1344"/>
                  <a:ext cx="912" cy="528"/>
                </a:xfrm>
                <a:prstGeom prst="line">
                  <a:avLst/>
                </a:prstGeom>
                <a:noFill/>
                <a:ln w="127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bg-BG"/>
                </a:p>
              </p:txBody>
            </p:sp>
            <p:sp>
              <p:nvSpPr>
                <p:cNvPr id="21547" name="Line 64"/>
                <p:cNvSpPr>
                  <a:spLocks noChangeShapeType="1"/>
                </p:cNvSpPr>
                <p:nvPr/>
              </p:nvSpPr>
              <p:spPr bwMode="auto">
                <a:xfrm flipH="1">
                  <a:off x="3406" y="1384"/>
                  <a:ext cx="137" cy="32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21548" name="Line 65"/>
                <p:cNvSpPr>
                  <a:spLocks noChangeShapeType="1"/>
                </p:cNvSpPr>
                <p:nvPr/>
              </p:nvSpPr>
              <p:spPr bwMode="auto">
                <a:xfrm flipH="1" flipV="1">
                  <a:off x="3360" y="2352"/>
                  <a:ext cx="864" cy="1309"/>
                </a:xfrm>
                <a:prstGeom prst="line">
                  <a:avLst/>
                </a:prstGeom>
                <a:noFill/>
                <a:ln w="127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bg-BG"/>
                </a:p>
              </p:txBody>
            </p:sp>
          </p:grpSp>
        </p:grpSp>
      </p:grpSp>
      <p:pic>
        <p:nvPicPr>
          <p:cNvPr id="68" name="Picture 7" descr="vfu-logo-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4675" y="47114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477202" y="-1"/>
            <a:ext cx="740908" cy="415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477202" y="40267"/>
            <a:ext cx="740908" cy="276999"/>
          </a:xfrm>
          <a:prstGeom prst="rect">
            <a:avLst/>
          </a:prstGeom>
        </p:spPr>
        <p:txBody>
          <a:bodyPr wrap="none">
            <a:spAutoFit/>
          </a:bodyPr>
          <a:lstStyle/>
          <a:p>
            <a:pPr lvl="0" algn="ctr"/>
            <a:r>
              <a:rPr lang="en-US" sz="1200" dirty="0">
                <a:solidFill>
                  <a:srgbClr val="F9F5BF"/>
                </a:solidFill>
                <a:latin typeface="Times New Roman" pitchFamily="18" charset="0"/>
                <a:cs typeface="Times New Roman" pitchFamily="18" charset="0"/>
              </a:rPr>
              <a:t>Morocco</a:t>
            </a:r>
          </a:p>
        </p:txBody>
      </p:sp>
      <p:pic>
        <p:nvPicPr>
          <p:cNvPr id="73" name="Picture 7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680060" y="6456362"/>
            <a:ext cx="903548" cy="389608"/>
          </a:xfrm>
          <a:prstGeom prst="rect">
            <a:avLst/>
          </a:prstGeom>
        </p:spPr>
      </p:pic>
      <p:sp>
        <p:nvSpPr>
          <p:cNvPr id="74" name="TextBox 73"/>
          <p:cNvSpPr txBox="1"/>
          <p:nvPr/>
        </p:nvSpPr>
        <p:spPr>
          <a:xfrm>
            <a:off x="6020897" y="6470886"/>
            <a:ext cx="553357" cy="276999"/>
          </a:xfrm>
          <a:prstGeom prst="rect">
            <a:avLst/>
          </a:prstGeom>
          <a:noFill/>
        </p:spPr>
        <p:txBody>
          <a:bodyPr wrap="none" rtlCol="0">
            <a:spAutoFit/>
          </a:bodyPr>
          <a:lstStyle/>
          <a:p>
            <a:r>
              <a:rPr lang="bg-BG" sz="1200" dirty="0" err="1" smtClean="0">
                <a:latin typeface="Times New Roman" panose="02020603050405020304" pitchFamily="18" charset="0"/>
                <a:cs typeface="Times New Roman" panose="02020603050405020304" pitchFamily="18" charset="0"/>
              </a:rPr>
              <a:t>China</a:t>
            </a:r>
            <a:endParaRPr lang="en-US" sz="1200" dirty="0">
              <a:latin typeface="Times New Roman" panose="02020603050405020304" pitchFamily="18" charset="0"/>
              <a:cs typeface="Times New Roman" panose="02020603050405020304" pitchFamily="18" charset="0"/>
            </a:endParaRPr>
          </a:p>
        </p:txBody>
      </p:sp>
      <p:pic>
        <p:nvPicPr>
          <p:cNvPr id="2050" name="Picture 2" descr="https://upload.wikimedia.org/wikipedia/en/thumb/4/4c/Flag_of_Sweden.svg/125px-Flag_of_Sweden.svg.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469017" y="0"/>
            <a:ext cx="876766" cy="406737"/>
          </a:xfrm>
          <a:prstGeom prst="rect">
            <a:avLst/>
          </a:prstGeom>
          <a:noFill/>
          <a:extLst>
            <a:ext uri="{909E8E84-426E-40DD-AFC4-6F175D3DCCD1}">
              <a14:hiddenFill xmlns:a14="http://schemas.microsoft.com/office/drawing/2010/main">
                <a:solidFill>
                  <a:srgbClr val="FFFFFF"/>
                </a:solidFill>
              </a14:hiddenFill>
            </a:ext>
          </a:extLst>
        </p:spPr>
      </p:pic>
      <p:sp>
        <p:nvSpPr>
          <p:cNvPr id="75" name="Oval 35"/>
          <p:cNvSpPr>
            <a:spLocks noChangeArrowheads="1"/>
          </p:cNvSpPr>
          <p:nvPr/>
        </p:nvSpPr>
        <p:spPr bwMode="auto">
          <a:xfrm>
            <a:off x="4169763" y="519907"/>
            <a:ext cx="1600200" cy="649188"/>
          </a:xfrm>
          <a:prstGeom prst="ellipse">
            <a:avLst/>
          </a:prstGeom>
          <a:gradFill rotWithShape="0">
            <a:gsLst>
              <a:gs pos="0">
                <a:srgbClr val="279F9C"/>
              </a:gs>
              <a:gs pos="100000">
                <a:srgbClr val="CFE9EB"/>
              </a:gs>
            </a:gsLst>
            <a:lin ang="5400000" scaled="1"/>
          </a:gradFill>
          <a:ln w="9525">
            <a:solidFill>
              <a:schemeClr val="tx1"/>
            </a:solidFill>
            <a:round/>
            <a:headEnd/>
            <a:tailEnd/>
          </a:ln>
          <a:effectLst>
            <a:outerShdw dist="107763" dir="8100000" algn="ctr" rotWithShape="0">
              <a:schemeClr val="bg2">
                <a:alpha val="50000"/>
              </a:schemeClr>
            </a:outerShdw>
          </a:effectLst>
        </p:spPr>
        <p:txBody>
          <a:bodyPr lIns="0" tIns="0" rIns="0" bIns="0" anchor="ctr" anchorCtr="1">
            <a:spAutoFit/>
          </a:bodyPr>
          <a:lstStyle/>
          <a:p>
            <a:pPr eaLnBrk="0" hangingPunct="0"/>
            <a:r>
              <a:rPr lang="en-US" sz="1000" b="1" dirty="0" smtClean="0">
                <a:latin typeface="Times New Roman" pitchFamily="18" charset="0"/>
                <a:cs typeface="Times New Roman" pitchFamily="18" charset="0"/>
              </a:rPr>
              <a:t>Stockholm</a:t>
            </a:r>
          </a:p>
          <a:p>
            <a:pPr eaLnBrk="0" hangingPunct="0"/>
            <a:r>
              <a:rPr lang="en-US" sz="1000" b="1" dirty="0">
                <a:latin typeface="Times New Roman" pitchFamily="18" charset="0"/>
                <a:cs typeface="Times New Roman" pitchFamily="18" charset="0"/>
              </a:rPr>
              <a:t>Swedish </a:t>
            </a:r>
            <a:r>
              <a:rPr lang="en-US" sz="1000" b="1" dirty="0" err="1" smtClean="0">
                <a:latin typeface="Times New Roman" pitchFamily="18" charset="0"/>
                <a:cs typeface="Times New Roman" pitchFamily="18" charset="0"/>
              </a:rPr>
              <a:t>Defence</a:t>
            </a:r>
            <a:r>
              <a:rPr lang="en-US" sz="1000" b="1" dirty="0" smtClean="0">
                <a:latin typeface="Times New Roman" pitchFamily="18" charset="0"/>
                <a:cs typeface="Times New Roman" pitchFamily="18" charset="0"/>
              </a:rPr>
              <a:t>   University</a:t>
            </a:r>
            <a:endParaRPr lang="bg-BG" sz="1000" b="1" dirty="0">
              <a:latin typeface="Times New Roman" pitchFamily="18" charset="0"/>
              <a:cs typeface="Times New Roman" pitchFamily="18" charset="0"/>
            </a:endParaRPr>
          </a:p>
        </p:txBody>
      </p:sp>
      <p:sp>
        <p:nvSpPr>
          <p:cNvPr id="76" name="Line 55"/>
          <p:cNvSpPr>
            <a:spLocks noChangeShapeType="1"/>
          </p:cNvSpPr>
          <p:nvPr/>
        </p:nvSpPr>
        <p:spPr bwMode="auto">
          <a:xfrm flipH="1">
            <a:off x="4670551" y="1169095"/>
            <a:ext cx="418517" cy="148677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77" name="Oval 38"/>
          <p:cNvSpPr>
            <a:spLocks noChangeArrowheads="1"/>
          </p:cNvSpPr>
          <p:nvPr/>
        </p:nvSpPr>
        <p:spPr bwMode="auto">
          <a:xfrm>
            <a:off x="5773420" y="660501"/>
            <a:ext cx="1600200" cy="649188"/>
          </a:xfrm>
          <a:prstGeom prst="ellipse">
            <a:avLst/>
          </a:prstGeom>
          <a:gradFill rotWithShape="0">
            <a:gsLst>
              <a:gs pos="0">
                <a:srgbClr val="279F9C"/>
              </a:gs>
              <a:gs pos="100000">
                <a:srgbClr val="CFE9EB"/>
              </a:gs>
            </a:gsLst>
            <a:lin ang="5400000" scaled="1"/>
          </a:gradFill>
          <a:ln w="9525" algn="ctr">
            <a:solidFill>
              <a:schemeClr val="tx1"/>
            </a:solidFill>
            <a:round/>
            <a:headEnd/>
            <a:tailEnd/>
          </a:ln>
          <a:effectLst>
            <a:outerShdw dist="107763" dir="2700000" algn="ctr" rotWithShape="0">
              <a:schemeClr val="bg2">
                <a:alpha val="50000"/>
              </a:schemeClr>
            </a:outerShdw>
          </a:effectLst>
        </p:spPr>
        <p:txBody>
          <a:bodyPr lIns="0" tIns="0" rIns="0" bIns="0" anchor="ctr" anchorCtr="1">
            <a:spAutoFit/>
          </a:bodyPr>
          <a:lstStyle/>
          <a:p>
            <a:pPr eaLnBrk="0" hangingPunct="0"/>
            <a:r>
              <a:rPr lang="en-US" sz="1000" b="1" dirty="0" smtClean="0">
                <a:latin typeface="Times New Roman" pitchFamily="18" charset="0"/>
                <a:cs typeface="Times New Roman" pitchFamily="18" charset="0"/>
              </a:rPr>
              <a:t>Oslo</a:t>
            </a:r>
          </a:p>
          <a:p>
            <a:pPr eaLnBrk="0" hangingPunct="0"/>
            <a:r>
              <a:rPr lang="en-US" sz="1000" b="1" dirty="0">
                <a:latin typeface="Times New Roman" pitchFamily="18" charset="0"/>
                <a:cs typeface="Times New Roman" pitchFamily="18" charset="0"/>
              </a:rPr>
              <a:t>BI Norwegian Business School</a:t>
            </a:r>
            <a:endParaRPr lang="en-US" sz="1000" b="1" dirty="0" smtClean="0">
              <a:latin typeface="Times New Roman" pitchFamily="18" charset="0"/>
              <a:cs typeface="Times New Roman" pitchFamily="18" charset="0"/>
            </a:endParaRPr>
          </a:p>
        </p:txBody>
      </p:sp>
      <p:sp>
        <p:nvSpPr>
          <p:cNvPr id="78" name="Line 55"/>
          <p:cNvSpPr>
            <a:spLocks noChangeShapeType="1"/>
          </p:cNvSpPr>
          <p:nvPr/>
        </p:nvSpPr>
        <p:spPr bwMode="auto">
          <a:xfrm flipH="1">
            <a:off x="4716273" y="1112521"/>
            <a:ext cx="1228120" cy="153543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5" name="Rectangle 4"/>
          <p:cNvSpPr/>
          <p:nvPr/>
        </p:nvSpPr>
        <p:spPr>
          <a:xfrm>
            <a:off x="4565247" y="77789"/>
            <a:ext cx="627095" cy="253916"/>
          </a:xfrm>
          <a:prstGeom prst="rect">
            <a:avLst/>
          </a:prstGeom>
        </p:spPr>
        <p:txBody>
          <a:bodyPr wrap="none">
            <a:spAutoFit/>
          </a:bodyPr>
          <a:lstStyle/>
          <a:p>
            <a:pPr algn="ctr" eaLnBrk="0" fontAlgn="auto" hangingPunct="0">
              <a:spcBef>
                <a:spcPts val="0"/>
              </a:spcBef>
              <a:spcAft>
                <a:spcPts val="0"/>
              </a:spcAft>
              <a:defRPr/>
            </a:pPr>
            <a:r>
              <a:rPr lang="en-US" sz="1050" b="1" dirty="0" smtClean="0">
                <a:solidFill>
                  <a:schemeClr val="tx2">
                    <a:lumMod val="75000"/>
                  </a:schemeClr>
                </a:solidFill>
                <a:effectLst>
                  <a:outerShdw blurRad="38100" dist="38100" dir="2700000" algn="tl">
                    <a:srgbClr val="FFFFFF"/>
                  </a:outerShdw>
                </a:effectLst>
                <a:latin typeface="Times New Roman" pitchFamily="18" charset="0"/>
                <a:cs typeface="Times New Roman" pitchFamily="18" charset="0"/>
              </a:rPr>
              <a:t>Sweden</a:t>
            </a:r>
            <a:endParaRPr lang="en-US" sz="1050" b="1" dirty="0">
              <a:solidFill>
                <a:schemeClr val="tx2">
                  <a:lumMod val="75000"/>
                </a:schemeClr>
              </a:solidFill>
              <a:effectLst>
                <a:outerShdw blurRad="38100" dist="38100" dir="2700000" algn="tl">
                  <a:srgbClr val="FFFFFF"/>
                </a:outerShdw>
              </a:effectLst>
              <a:latin typeface="Times New Roman" pitchFamily="18" charset="0"/>
              <a:cs typeface="Times New Roman" pitchFamily="18" charset="0"/>
            </a:endParaRPr>
          </a:p>
        </p:txBody>
      </p:sp>
      <p:pic>
        <p:nvPicPr>
          <p:cNvPr id="1026" name="Picture 2" descr="http://cdn.countryflags.com/thumbs/norway/flag-800.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873263" y="6452281"/>
            <a:ext cx="836135" cy="3790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155973" y="6609216"/>
            <a:ext cx="663964" cy="261610"/>
          </a:xfrm>
          <a:prstGeom prst="rect">
            <a:avLst/>
          </a:prstGeom>
          <a:noFill/>
        </p:spPr>
        <p:txBody>
          <a:bodyPr wrap="none" rtlCol="0">
            <a:spAutoFit/>
          </a:bodyPr>
          <a:lstStyle/>
          <a:p>
            <a:r>
              <a:rPr lang="en-US" sz="11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Norway</a:t>
            </a:r>
            <a:endParaRPr lang="en-US" sz="11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9" name="Oval 35"/>
          <p:cNvSpPr>
            <a:spLocks noChangeArrowheads="1"/>
          </p:cNvSpPr>
          <p:nvPr/>
        </p:nvSpPr>
        <p:spPr bwMode="auto">
          <a:xfrm>
            <a:off x="3139215" y="956805"/>
            <a:ext cx="1326105" cy="649188"/>
          </a:xfrm>
          <a:prstGeom prst="ellipse">
            <a:avLst/>
          </a:prstGeom>
          <a:gradFill rotWithShape="0">
            <a:gsLst>
              <a:gs pos="0">
                <a:srgbClr val="279F9C"/>
              </a:gs>
              <a:gs pos="100000">
                <a:srgbClr val="CFE9EB"/>
              </a:gs>
            </a:gsLst>
            <a:lin ang="5400000" scaled="1"/>
          </a:gradFill>
          <a:ln w="9525">
            <a:solidFill>
              <a:schemeClr val="tx1"/>
            </a:solidFill>
            <a:round/>
            <a:headEnd/>
            <a:tailEnd/>
          </a:ln>
          <a:effectLst>
            <a:outerShdw dist="107763" dir="8100000" algn="ctr" rotWithShape="0">
              <a:schemeClr val="bg2">
                <a:alpha val="50000"/>
              </a:schemeClr>
            </a:outerShdw>
          </a:effectLst>
        </p:spPr>
        <p:txBody>
          <a:bodyPr wrap="square" lIns="0" tIns="0" rIns="0" bIns="0" anchor="ctr" anchorCtr="1">
            <a:spAutoFit/>
          </a:bodyPr>
          <a:lstStyle/>
          <a:p>
            <a:pPr eaLnBrk="0" hangingPunct="0"/>
            <a:r>
              <a:rPr lang="en-US" sz="1000" b="1" dirty="0">
                <a:latin typeface="Times New Roman" panose="02020603050405020304" pitchFamily="18" charset="0"/>
                <a:cs typeface="Times New Roman" panose="02020603050405020304" pitchFamily="18" charset="0"/>
              </a:rPr>
              <a:t>Coventry University Enterprises Ltd.</a:t>
            </a:r>
            <a:endParaRPr lang="bg-BG" sz="1000" b="1" dirty="0">
              <a:latin typeface="Times New Roman" pitchFamily="18" charset="0"/>
              <a:cs typeface="Times New Roman" pitchFamily="18" charset="0"/>
            </a:endParaRPr>
          </a:p>
        </p:txBody>
      </p:sp>
      <p:sp>
        <p:nvSpPr>
          <p:cNvPr id="80" name="Line 55"/>
          <p:cNvSpPr>
            <a:spLocks noChangeShapeType="1"/>
          </p:cNvSpPr>
          <p:nvPr/>
        </p:nvSpPr>
        <p:spPr bwMode="auto">
          <a:xfrm>
            <a:off x="3928008" y="1581150"/>
            <a:ext cx="434709" cy="1066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bg-BG"/>
          </a:p>
        </p:txBody>
      </p:sp>
    </p:spTree>
    <p:extLst>
      <p:ext uri="{BB962C8B-B14F-4D97-AF65-F5344CB8AC3E}">
        <p14:creationId xmlns:p14="http://schemas.microsoft.com/office/powerpoint/2010/main" val="2092469718"/>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0885"/>
                                        </p:tgtEl>
                                        <p:attrNameLst>
                                          <p:attrName>style.visibility</p:attrName>
                                        </p:attrNameLst>
                                      </p:cBhvr>
                                      <p:to>
                                        <p:strVal val="visible"/>
                                      </p:to>
                                    </p:set>
                                    <p:animEffect transition="in" filter="wipe(left)">
                                      <p:cBhvr>
                                        <p:cTn id="7" dur="500"/>
                                        <p:tgtEl>
                                          <p:spTgt spid="420885"/>
                                        </p:tgtEl>
                                      </p:cBhvr>
                                    </p:animEffect>
                                  </p:childTnLst>
                                </p:cTn>
                              </p:par>
                            </p:childTnLst>
                          </p:cTn>
                        </p:par>
                        <p:par>
                          <p:cTn id="8" fill="hold" nodeType="afterGroup">
                            <p:stCondLst>
                              <p:cond delay="500"/>
                            </p:stCondLst>
                            <p:childTnLst>
                              <p:par>
                                <p:cTn id="9" presetID="23" presetClass="entr" presetSubtype="27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2/3*#ppt_w"/>
                                          </p:val>
                                        </p:tav>
                                        <p:tav tm="100000">
                                          <p:val>
                                            <p:strVal val="#ppt_w"/>
                                          </p:val>
                                        </p:tav>
                                      </p:tavLst>
                                    </p:anim>
                                    <p:anim calcmode="lin" valueType="num">
                                      <p:cBhvr>
                                        <p:cTn id="12" dur="1000" fill="hold"/>
                                        <p:tgtEl>
                                          <p:spTgt spid="2"/>
                                        </p:tgtEl>
                                        <p:attrNameLst>
                                          <p:attrName>ppt_h</p:attrName>
                                        </p:attrNameLst>
                                      </p:cBhvr>
                                      <p:tavLst>
                                        <p:tav tm="0">
                                          <p:val>
                                            <p:strVal val="2/3*#ppt_h"/>
                                          </p:val>
                                        </p:tav>
                                        <p:tav tm="100000">
                                          <p:val>
                                            <p:strVal val="#ppt_h"/>
                                          </p:val>
                                        </p:tav>
                                      </p:tavLst>
                                    </p:anim>
                                  </p:childTnLst>
                                </p:cTn>
                              </p:par>
                            </p:childTnLst>
                          </p:cTn>
                        </p:par>
                        <p:par>
                          <p:cTn id="13" fill="hold" nodeType="afterGroup">
                            <p:stCondLst>
                              <p:cond delay="1500"/>
                            </p:stCondLst>
                            <p:childTnLst>
                              <p:par>
                                <p:cTn id="14" presetID="6" presetClass="entr" presetSubtype="3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out)">
                                      <p:cBhvr>
                                        <p:cTn id="16" dur="2000"/>
                                        <p:tgtEl>
                                          <p:spTgt spid="3"/>
                                        </p:tgtEl>
                                      </p:cBhvr>
                                    </p:animEffect>
                                  </p:childTnLst>
                                </p:cTn>
                              </p:par>
                            </p:childTnLst>
                          </p:cTn>
                        </p:par>
                        <p:par>
                          <p:cTn id="17" fill="hold" nodeType="afterGroup">
                            <p:stCondLst>
                              <p:cond delay="3500"/>
                            </p:stCondLst>
                            <p:childTnLst>
                              <p:par>
                                <p:cTn id="18" presetID="22" presetClass="entr" presetSubtype="1" fill="hold" nodeType="afterEffect">
                                  <p:stCondLst>
                                    <p:cond delay="0"/>
                                  </p:stCondLst>
                                  <p:childTnLst>
                                    <p:set>
                                      <p:cBhvr>
                                        <p:cTn id="19" dur="1" fill="hold">
                                          <p:stCondLst>
                                            <p:cond delay="0"/>
                                          </p:stCondLst>
                                        </p:cTn>
                                        <p:tgtEl>
                                          <p:spTgt spid="420888"/>
                                        </p:tgtEl>
                                        <p:attrNameLst>
                                          <p:attrName>style.visibility</p:attrName>
                                        </p:attrNameLst>
                                      </p:cBhvr>
                                      <p:to>
                                        <p:strVal val="visible"/>
                                      </p:to>
                                    </p:set>
                                    <p:animEffect transition="in" filter="wipe(up)">
                                      <p:cBhvr>
                                        <p:cTn id="20" dur="500"/>
                                        <p:tgtEl>
                                          <p:spTgt spid="420888"/>
                                        </p:tgtEl>
                                      </p:cBhvr>
                                    </p:animEffect>
                                  </p:childTnLst>
                                </p:cTn>
                              </p:par>
                            </p:childTnLst>
                          </p:cTn>
                        </p:par>
                        <p:par>
                          <p:cTn id="21" fill="hold" nodeType="afterGroup">
                            <p:stCondLst>
                              <p:cond delay="4000"/>
                            </p:stCondLst>
                            <p:childTnLst>
                              <p:par>
                                <p:cTn id="22" presetID="22" presetClass="entr" presetSubtype="1" fill="hold" nodeType="afterEffect">
                                  <p:stCondLst>
                                    <p:cond delay="0"/>
                                  </p:stCondLst>
                                  <p:childTnLst>
                                    <p:set>
                                      <p:cBhvr>
                                        <p:cTn id="23" dur="1" fill="hold">
                                          <p:stCondLst>
                                            <p:cond delay="0"/>
                                          </p:stCondLst>
                                        </p:cTn>
                                        <p:tgtEl>
                                          <p:spTgt spid="420891"/>
                                        </p:tgtEl>
                                        <p:attrNameLst>
                                          <p:attrName>style.visibility</p:attrName>
                                        </p:attrNameLst>
                                      </p:cBhvr>
                                      <p:to>
                                        <p:strVal val="visible"/>
                                      </p:to>
                                    </p:set>
                                    <p:animEffect transition="in" filter="wipe(up)">
                                      <p:cBhvr>
                                        <p:cTn id="24" dur="500"/>
                                        <p:tgtEl>
                                          <p:spTgt spid="420891"/>
                                        </p:tgtEl>
                                      </p:cBhvr>
                                    </p:animEffect>
                                  </p:childTnLst>
                                </p:cTn>
                              </p:par>
                            </p:childTnLst>
                          </p:cTn>
                        </p:par>
                        <p:par>
                          <p:cTn id="25" fill="hold" nodeType="afterGroup">
                            <p:stCondLst>
                              <p:cond delay="4500"/>
                            </p:stCondLst>
                            <p:childTnLst>
                              <p:par>
                                <p:cTn id="26" presetID="22" presetClass="entr" presetSubtype="1" fill="hold" nodeType="afterEffect">
                                  <p:stCondLst>
                                    <p:cond delay="0"/>
                                  </p:stCondLst>
                                  <p:childTnLst>
                                    <p:set>
                                      <p:cBhvr>
                                        <p:cTn id="27" dur="1" fill="hold">
                                          <p:stCondLst>
                                            <p:cond delay="0"/>
                                          </p:stCondLst>
                                        </p:cTn>
                                        <p:tgtEl>
                                          <p:spTgt spid="420889"/>
                                        </p:tgtEl>
                                        <p:attrNameLst>
                                          <p:attrName>style.visibility</p:attrName>
                                        </p:attrNameLst>
                                      </p:cBhvr>
                                      <p:to>
                                        <p:strVal val="visible"/>
                                      </p:to>
                                    </p:set>
                                    <p:animEffect transition="in" filter="wipe(up)">
                                      <p:cBhvr>
                                        <p:cTn id="28" dur="500"/>
                                        <p:tgtEl>
                                          <p:spTgt spid="420889"/>
                                        </p:tgtEl>
                                      </p:cBhvr>
                                    </p:animEffect>
                                  </p:childTnLst>
                                </p:cTn>
                              </p:par>
                            </p:childTnLst>
                          </p:cTn>
                        </p:par>
                        <p:par>
                          <p:cTn id="29" fill="hold" nodeType="afterGroup">
                            <p:stCondLst>
                              <p:cond delay="5000"/>
                            </p:stCondLst>
                            <p:childTnLst>
                              <p:par>
                                <p:cTn id="30" presetID="22" presetClass="entr" presetSubtype="1" fill="hold" nodeType="afterEffect">
                                  <p:stCondLst>
                                    <p:cond delay="0"/>
                                  </p:stCondLst>
                                  <p:childTnLst>
                                    <p:set>
                                      <p:cBhvr>
                                        <p:cTn id="31" dur="1" fill="hold">
                                          <p:stCondLst>
                                            <p:cond delay="0"/>
                                          </p:stCondLst>
                                        </p:cTn>
                                        <p:tgtEl>
                                          <p:spTgt spid="420886"/>
                                        </p:tgtEl>
                                        <p:attrNameLst>
                                          <p:attrName>style.visibility</p:attrName>
                                        </p:attrNameLst>
                                      </p:cBhvr>
                                      <p:to>
                                        <p:strVal val="visible"/>
                                      </p:to>
                                    </p:set>
                                    <p:animEffect transition="in" filter="wipe(up)">
                                      <p:cBhvr>
                                        <p:cTn id="32" dur="500"/>
                                        <p:tgtEl>
                                          <p:spTgt spid="420886"/>
                                        </p:tgtEl>
                                      </p:cBhvr>
                                    </p:animEffect>
                                  </p:childTnLst>
                                </p:cTn>
                              </p:par>
                            </p:childTnLst>
                          </p:cTn>
                        </p:par>
                        <p:par>
                          <p:cTn id="33" fill="hold" nodeType="afterGroup">
                            <p:stCondLst>
                              <p:cond delay="5500"/>
                            </p:stCondLst>
                            <p:childTnLst>
                              <p:par>
                                <p:cTn id="34" presetID="22" presetClass="entr" presetSubtype="1" fill="hold" nodeType="afterEffect">
                                  <p:stCondLst>
                                    <p:cond delay="0"/>
                                  </p:stCondLst>
                                  <p:childTnLst>
                                    <p:set>
                                      <p:cBhvr>
                                        <p:cTn id="35" dur="1" fill="hold">
                                          <p:stCondLst>
                                            <p:cond delay="0"/>
                                          </p:stCondLst>
                                        </p:cTn>
                                        <p:tgtEl>
                                          <p:spTgt spid="420890"/>
                                        </p:tgtEl>
                                        <p:attrNameLst>
                                          <p:attrName>style.visibility</p:attrName>
                                        </p:attrNameLst>
                                      </p:cBhvr>
                                      <p:to>
                                        <p:strVal val="visible"/>
                                      </p:to>
                                    </p:set>
                                    <p:animEffect transition="in" filter="wipe(up)">
                                      <p:cBhvr>
                                        <p:cTn id="36" dur="500"/>
                                        <p:tgtEl>
                                          <p:spTgt spid="420890"/>
                                        </p:tgtEl>
                                      </p:cBhvr>
                                    </p:animEffect>
                                  </p:childTnLst>
                                </p:cTn>
                              </p:par>
                            </p:childTnLst>
                          </p:cTn>
                        </p:par>
                        <p:par>
                          <p:cTn id="37" fill="hold" nodeType="afterGroup">
                            <p:stCondLst>
                              <p:cond delay="6000"/>
                            </p:stCondLst>
                            <p:childTnLst>
                              <p:par>
                                <p:cTn id="38" presetID="22" presetClass="entr" presetSubtype="1" fill="hold" nodeType="afterEffect">
                                  <p:stCondLst>
                                    <p:cond delay="0"/>
                                  </p:stCondLst>
                                  <p:childTnLst>
                                    <p:set>
                                      <p:cBhvr>
                                        <p:cTn id="39" dur="1" fill="hold">
                                          <p:stCondLst>
                                            <p:cond delay="0"/>
                                          </p:stCondLst>
                                        </p:cTn>
                                        <p:tgtEl>
                                          <p:spTgt spid="420887"/>
                                        </p:tgtEl>
                                        <p:attrNameLst>
                                          <p:attrName>style.visibility</p:attrName>
                                        </p:attrNameLst>
                                      </p:cBhvr>
                                      <p:to>
                                        <p:strVal val="visible"/>
                                      </p:to>
                                    </p:set>
                                    <p:animEffect transition="in" filter="wipe(up)">
                                      <p:cBhvr>
                                        <p:cTn id="40" dur="500"/>
                                        <p:tgtEl>
                                          <p:spTgt spid="4208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88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46038"/>
            <a:ext cx="8985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Rectangle 6"/>
          <p:cNvSpPr>
            <a:spLocks noChangeArrowheads="1"/>
          </p:cNvSpPr>
          <p:nvPr/>
        </p:nvSpPr>
        <p:spPr bwMode="auto">
          <a:xfrm>
            <a:off x="1149350" y="978807"/>
            <a:ext cx="6510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50000"/>
              </a:lnSpc>
              <a:spcBef>
                <a:spcPct val="20000"/>
              </a:spcBef>
              <a:buChar char="•"/>
              <a:defRPr>
                <a:solidFill>
                  <a:schemeClr val="tx1"/>
                </a:solidFill>
                <a:latin typeface="Times New Roman" pitchFamily="18" charset="0"/>
                <a:cs typeface="Times New Roman" pitchFamily="18" charset="0"/>
              </a:defRPr>
            </a:lvl1pPr>
            <a:lvl2pPr marL="742950" indent="-285750" eaLnBrk="0" hangingPunct="0">
              <a:lnSpc>
                <a:spcPct val="150000"/>
              </a:lnSpc>
              <a:spcBef>
                <a:spcPct val="20000"/>
              </a:spcBef>
              <a:buChar char="–"/>
              <a:defRPr>
                <a:solidFill>
                  <a:schemeClr val="tx1"/>
                </a:solidFill>
                <a:latin typeface="Times New Roman" pitchFamily="18" charset="0"/>
                <a:cs typeface="Times New Roman" pitchFamily="18" charset="0"/>
              </a:defRPr>
            </a:lvl2pPr>
            <a:lvl3pPr marL="1143000" indent="-228600" eaLnBrk="0" hangingPunct="0">
              <a:lnSpc>
                <a:spcPct val="150000"/>
              </a:lnSpc>
              <a:spcBef>
                <a:spcPct val="20000"/>
              </a:spcBef>
              <a:buChar char="•"/>
              <a:defRPr>
                <a:solidFill>
                  <a:schemeClr val="tx1"/>
                </a:solidFill>
                <a:latin typeface="Times New Roman" pitchFamily="18" charset="0"/>
                <a:cs typeface="Times New Roman" pitchFamily="18" charset="0"/>
              </a:defRPr>
            </a:lvl3pPr>
            <a:lvl4pPr marL="1600200" indent="-228600" eaLnBrk="0" hangingPunct="0">
              <a:lnSpc>
                <a:spcPct val="150000"/>
              </a:lnSpc>
              <a:spcBef>
                <a:spcPct val="20000"/>
              </a:spcBef>
              <a:buChar char="–"/>
              <a:defRPr>
                <a:solidFill>
                  <a:schemeClr val="tx1"/>
                </a:solidFill>
                <a:latin typeface="Times New Roman" pitchFamily="18" charset="0"/>
                <a:cs typeface="Times New Roman" pitchFamily="18" charset="0"/>
              </a:defRPr>
            </a:lvl4pPr>
            <a:lvl5pPr marL="2057400" indent="-228600" eaLnBrk="0" hangingPunct="0">
              <a:lnSpc>
                <a:spcPct val="150000"/>
              </a:lnSpc>
              <a:spcBef>
                <a:spcPct val="20000"/>
              </a:spcBef>
              <a:buChar char="»"/>
              <a:defRPr>
                <a:solidFill>
                  <a:schemeClr val="tx1"/>
                </a:solidFill>
                <a:latin typeface="Times New Roman" pitchFamily="18" charset="0"/>
                <a:cs typeface="Times New Roman" pitchFamily="18" charset="0"/>
              </a:defRPr>
            </a:lvl5pPr>
            <a:lvl6pPr marL="2514600" indent="-228600" eaLnBrk="0" fontAlgn="base" hangingPunct="0">
              <a:lnSpc>
                <a:spcPct val="150000"/>
              </a:lnSpc>
              <a:spcBef>
                <a:spcPct val="20000"/>
              </a:spcBef>
              <a:spcAft>
                <a:spcPct val="0"/>
              </a:spcAft>
              <a:buChar char="»"/>
              <a:defRPr>
                <a:solidFill>
                  <a:schemeClr val="tx1"/>
                </a:solidFill>
                <a:latin typeface="Times New Roman" pitchFamily="18" charset="0"/>
                <a:cs typeface="Times New Roman" pitchFamily="18" charset="0"/>
              </a:defRPr>
            </a:lvl6pPr>
            <a:lvl7pPr marL="2971800" indent="-228600" eaLnBrk="0" fontAlgn="base" hangingPunct="0">
              <a:lnSpc>
                <a:spcPct val="150000"/>
              </a:lnSpc>
              <a:spcBef>
                <a:spcPct val="20000"/>
              </a:spcBef>
              <a:spcAft>
                <a:spcPct val="0"/>
              </a:spcAft>
              <a:buChar char="»"/>
              <a:defRPr>
                <a:solidFill>
                  <a:schemeClr val="tx1"/>
                </a:solidFill>
                <a:latin typeface="Times New Roman" pitchFamily="18" charset="0"/>
                <a:cs typeface="Times New Roman" pitchFamily="18" charset="0"/>
              </a:defRPr>
            </a:lvl7pPr>
            <a:lvl8pPr marL="3429000" indent="-228600" eaLnBrk="0" fontAlgn="base" hangingPunct="0">
              <a:lnSpc>
                <a:spcPct val="150000"/>
              </a:lnSpc>
              <a:spcBef>
                <a:spcPct val="20000"/>
              </a:spcBef>
              <a:spcAft>
                <a:spcPct val="0"/>
              </a:spcAft>
              <a:buChar char="»"/>
              <a:defRPr>
                <a:solidFill>
                  <a:schemeClr val="tx1"/>
                </a:solidFill>
                <a:latin typeface="Times New Roman" pitchFamily="18" charset="0"/>
                <a:cs typeface="Times New Roman" pitchFamily="18" charset="0"/>
              </a:defRPr>
            </a:lvl8pPr>
            <a:lvl9pPr marL="3886200" indent="-228600" eaLnBrk="0" fontAlgn="base" hangingPunct="0">
              <a:lnSpc>
                <a:spcPct val="150000"/>
              </a:lnSpc>
              <a:spcBef>
                <a:spcPct val="20000"/>
              </a:spcBef>
              <a:spcAft>
                <a:spcPct val="0"/>
              </a:spcAft>
              <a:buChar char="»"/>
              <a:defRPr>
                <a:solidFill>
                  <a:schemeClr val="tx1"/>
                </a:solidFill>
                <a:latin typeface="Times New Roman" pitchFamily="18" charset="0"/>
                <a:cs typeface="Times New Roman" pitchFamily="18" charset="0"/>
              </a:defRPr>
            </a:lvl9pPr>
          </a:lstStyle>
          <a:p>
            <a:pPr algn="ctr" eaLnBrk="1" hangingPunct="1">
              <a:lnSpc>
                <a:spcPct val="100000"/>
              </a:lnSpc>
              <a:spcBef>
                <a:spcPct val="0"/>
              </a:spcBef>
              <a:buFontTx/>
              <a:buNone/>
            </a:pPr>
            <a:r>
              <a:rPr lang="en-US" altLang="bg-BG" sz="2400" b="1" dirty="0" smtClean="0">
                <a:solidFill>
                  <a:srgbClr val="002060"/>
                </a:solidFill>
              </a:rPr>
              <a:t>European </a:t>
            </a:r>
            <a:r>
              <a:rPr lang="en-US" altLang="bg-BG" sz="2400" b="1" smtClean="0">
                <a:solidFill>
                  <a:srgbClr val="002060"/>
                </a:solidFill>
              </a:rPr>
              <a:t>programs 2018-2020</a:t>
            </a:r>
            <a:endParaRPr lang="bg-BG" altLang="bg-BG" sz="2400" b="1" dirty="0">
              <a:solidFill>
                <a:srgbClr val="002060"/>
              </a:solidFill>
            </a:endParaRPr>
          </a:p>
        </p:txBody>
      </p:sp>
      <p:sp>
        <p:nvSpPr>
          <p:cNvPr id="7" name="Text Box 6"/>
          <p:cNvSpPr txBox="1">
            <a:spLocks noChangeArrowheads="1"/>
          </p:cNvSpPr>
          <p:nvPr/>
        </p:nvSpPr>
        <p:spPr bwMode="auto">
          <a:xfrm>
            <a:off x="3367314" y="46038"/>
            <a:ext cx="5689600" cy="769443"/>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8" name="Picture 7" descr="vfu-logo-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2082" y="46038"/>
            <a:ext cx="623197" cy="82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Diagram 8"/>
          <p:cNvGraphicFramePr/>
          <p:nvPr>
            <p:extLst>
              <p:ext uri="{D42A27DB-BD31-4B8C-83A1-F6EECF244321}">
                <p14:modId xmlns:p14="http://schemas.microsoft.com/office/powerpoint/2010/main" val="2103335699"/>
              </p:ext>
            </p:extLst>
          </p:nvPr>
        </p:nvGraphicFramePr>
        <p:xfrm>
          <a:off x="725147" y="1707243"/>
          <a:ext cx="7663543" cy="51199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34452564"/>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016" y="60359"/>
            <a:ext cx="4572000" cy="923330"/>
          </a:xfrm>
          <a:prstGeom prst="rect">
            <a:avLst/>
          </a:prstGeom>
        </p:spPr>
        <p:txBody>
          <a:bodyPr>
            <a:spAutoFit/>
          </a:bodyPr>
          <a:lstStyle/>
          <a:p>
            <a:endParaRPr lang="en-US" b="1" dirty="0">
              <a:latin typeface="Times New Roman" pitchFamily="18" charset="0"/>
              <a:cs typeface="Times New Roman" pitchFamily="18" charset="0"/>
            </a:endParaRPr>
          </a:p>
          <a:p>
            <a:r>
              <a:rPr lang="bg-BG" b="1" dirty="0" smtClean="0">
                <a:latin typeface="Times New Roman" pitchFamily="18" charset="0"/>
                <a:cs typeface="Times New Roman" pitchFamily="18" charset="0"/>
              </a:rPr>
              <a:t> </a:t>
            </a:r>
            <a:r>
              <a:rPr lang="bg-BG" b="1" dirty="0">
                <a:latin typeface="Times New Roman" pitchFamily="18" charset="0"/>
                <a:cs typeface="Times New Roman" pitchFamily="18" charset="0"/>
              </a:rPr>
              <a:t/>
            </a:r>
            <a:br>
              <a:rPr lang="bg-BG" b="1" dirty="0">
                <a:latin typeface="Times New Roman" pitchFamily="18" charset="0"/>
                <a:cs typeface="Times New Roman" pitchFamily="18" charset="0"/>
              </a:rPr>
            </a:br>
            <a:endParaRPr lang="en-US" dirty="0">
              <a:latin typeface="Times New Roman" pitchFamily="18" charset="0"/>
              <a:cs typeface="Times New Roman" pitchFamily="18" charset="0"/>
            </a:endParaRPr>
          </a:p>
        </p:txBody>
      </p:sp>
      <p:sp>
        <p:nvSpPr>
          <p:cNvPr id="8" name="Rectangle 7"/>
          <p:cNvSpPr/>
          <p:nvPr/>
        </p:nvSpPr>
        <p:spPr>
          <a:xfrm>
            <a:off x="1528916" y="611396"/>
            <a:ext cx="5504234" cy="369332"/>
          </a:xfrm>
          <a:prstGeom prst="rect">
            <a:avLst/>
          </a:prstGeom>
        </p:spPr>
        <p:txBody>
          <a:bodyPr wrap="square">
            <a:spAutoFit/>
          </a:bodyPr>
          <a:lstStyle/>
          <a:p>
            <a:pPr lvl="0"/>
            <a:r>
              <a:rPr lang="en-US" b="1" dirty="0">
                <a:latin typeface="Times New Roman" pitchFamily="18" charset="0"/>
                <a:cs typeface="Times New Roman" pitchFamily="18" charset="0"/>
              </a:rPr>
              <a:t>ERASMUS </a:t>
            </a:r>
            <a:r>
              <a:rPr lang="en-US" b="1" dirty="0" smtClean="0">
                <a:latin typeface="Times New Roman" pitchFamily="18" charset="0"/>
                <a:cs typeface="Times New Roman" pitchFamily="18" charset="0"/>
              </a:rPr>
              <a:t>MOBILITY PARTNER UNIVERSITIES</a:t>
            </a:r>
            <a:endParaRPr lang="en-US" b="1" dirty="0">
              <a:latin typeface="Times New Roman" pitchFamily="18" charset="0"/>
              <a:cs typeface="Times New Roman" pitchFamily="18" charset="0"/>
            </a:endParaRP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7612" y="107140"/>
            <a:ext cx="284638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1"/>
          <p:cNvSpPr>
            <a:spLocks noGrp="1"/>
          </p:cNvSpPr>
          <p:nvPr>
            <p:ph type="body" sz="half" idx="1"/>
          </p:nvPr>
        </p:nvSpPr>
        <p:spPr>
          <a:xfrm>
            <a:off x="232017" y="1296537"/>
            <a:ext cx="4285392" cy="5431809"/>
          </a:xfrm>
        </p:spPr>
        <p:txBody>
          <a:bodyPr>
            <a:noAutofit/>
          </a:bodyPr>
          <a:lstStyle/>
          <a:p>
            <a:r>
              <a:rPr lang="bg-BG" altLang="bg-BG" sz="1600" dirty="0" err="1" smtClean="0"/>
              <a:t>Haute</a:t>
            </a:r>
            <a:r>
              <a:rPr lang="bg-BG" altLang="bg-BG" sz="1600" dirty="0" smtClean="0"/>
              <a:t> </a:t>
            </a:r>
            <a:r>
              <a:rPr lang="bg-BG" altLang="bg-BG" sz="1600" dirty="0" err="1" smtClean="0"/>
              <a:t>Ecole</a:t>
            </a:r>
            <a:r>
              <a:rPr lang="bg-BG" altLang="bg-BG" sz="1600" dirty="0" smtClean="0"/>
              <a:t> </a:t>
            </a:r>
            <a:r>
              <a:rPr lang="bg-BG" altLang="bg-BG" sz="1600" dirty="0" err="1" smtClean="0"/>
              <a:t>Libre</a:t>
            </a:r>
            <a:r>
              <a:rPr lang="bg-BG" altLang="bg-BG" sz="1600" dirty="0" smtClean="0"/>
              <a:t> </a:t>
            </a:r>
            <a:r>
              <a:rPr lang="bg-BG" altLang="bg-BG" sz="1600" dirty="0" err="1" smtClean="0"/>
              <a:t>Mosane</a:t>
            </a:r>
            <a:r>
              <a:rPr lang="bg-BG" altLang="bg-BG" sz="1600" dirty="0" smtClean="0"/>
              <a:t> (HELMO)</a:t>
            </a:r>
          </a:p>
          <a:p>
            <a:r>
              <a:rPr lang="bg-BG" altLang="bg-BG" sz="1600" dirty="0" err="1" smtClean="0"/>
              <a:t>VŠB-Technická</a:t>
            </a:r>
            <a:r>
              <a:rPr lang="bg-BG" altLang="bg-BG" sz="1600" dirty="0" smtClean="0"/>
              <a:t> </a:t>
            </a:r>
            <a:r>
              <a:rPr lang="bg-BG" altLang="bg-BG" sz="1600" dirty="0" err="1" smtClean="0"/>
              <a:t>Univerzita</a:t>
            </a:r>
            <a:r>
              <a:rPr lang="bg-BG" altLang="bg-BG" sz="1600" dirty="0" smtClean="0"/>
              <a:t> </a:t>
            </a:r>
            <a:r>
              <a:rPr lang="bg-BG" altLang="bg-BG" sz="1600" dirty="0" err="1" smtClean="0"/>
              <a:t>Ostrava</a:t>
            </a:r>
            <a:endParaRPr lang="bg-BG" altLang="bg-BG" sz="1600" dirty="0" smtClean="0"/>
          </a:p>
          <a:p>
            <a:r>
              <a:rPr lang="bg-BG" altLang="bg-BG" sz="1600" dirty="0" err="1" smtClean="0"/>
              <a:t>University</a:t>
            </a:r>
            <a:r>
              <a:rPr lang="bg-BG" altLang="bg-BG" sz="1600" dirty="0" smtClean="0"/>
              <a:t> College of International </a:t>
            </a:r>
            <a:r>
              <a:rPr lang="bg-BG" altLang="bg-BG" sz="1600" dirty="0" err="1" smtClean="0"/>
              <a:t>and</a:t>
            </a:r>
            <a:r>
              <a:rPr lang="bg-BG" altLang="bg-BG" sz="1600" dirty="0" smtClean="0"/>
              <a:t> </a:t>
            </a:r>
            <a:r>
              <a:rPr lang="bg-BG" altLang="bg-BG" sz="1600" dirty="0" err="1" smtClean="0"/>
              <a:t>Public</a:t>
            </a:r>
            <a:r>
              <a:rPr lang="bg-BG" altLang="bg-BG" sz="1600" dirty="0" smtClean="0"/>
              <a:t> </a:t>
            </a:r>
            <a:r>
              <a:rPr lang="bg-BG" altLang="bg-BG" sz="1600" dirty="0" err="1" smtClean="0"/>
              <a:t>Relations</a:t>
            </a:r>
            <a:r>
              <a:rPr lang="bg-BG" altLang="bg-BG" sz="1600" dirty="0" smtClean="0"/>
              <a:t> </a:t>
            </a:r>
            <a:r>
              <a:rPr lang="bg-BG" altLang="bg-BG" sz="1600" dirty="0" err="1" smtClean="0"/>
              <a:t>Prague</a:t>
            </a:r>
            <a:endParaRPr lang="bg-BG" altLang="bg-BG" sz="1600" dirty="0" smtClean="0"/>
          </a:p>
          <a:p>
            <a:r>
              <a:rPr lang="bg-BG" altLang="bg-BG" sz="1600" dirty="0" err="1" smtClean="0"/>
              <a:t>Brandenburg</a:t>
            </a:r>
            <a:r>
              <a:rPr lang="bg-BG" altLang="bg-BG" sz="1600" dirty="0" smtClean="0"/>
              <a:t> </a:t>
            </a:r>
            <a:r>
              <a:rPr lang="bg-BG" altLang="bg-BG" sz="1600" dirty="0" err="1" smtClean="0"/>
              <a:t>University</a:t>
            </a:r>
            <a:r>
              <a:rPr lang="bg-BG" altLang="bg-BG" sz="1600" dirty="0" smtClean="0"/>
              <a:t> of </a:t>
            </a:r>
            <a:r>
              <a:rPr lang="bg-BG" altLang="bg-BG" sz="1600" dirty="0" err="1" smtClean="0"/>
              <a:t>Techology</a:t>
            </a:r>
            <a:r>
              <a:rPr lang="bg-BG" altLang="bg-BG" sz="1600" dirty="0" smtClean="0"/>
              <a:t> </a:t>
            </a:r>
            <a:r>
              <a:rPr lang="bg-BG" altLang="bg-BG" sz="1600" dirty="0" err="1" smtClean="0"/>
              <a:t>Cottbus-Senftenberg</a:t>
            </a:r>
            <a:r>
              <a:rPr lang="bg-BG" altLang="bg-BG" sz="1600" dirty="0" smtClean="0"/>
              <a:t> (BTU)</a:t>
            </a:r>
          </a:p>
          <a:p>
            <a:r>
              <a:rPr lang="bg-BG" altLang="bg-BG" sz="1600" dirty="0" smtClean="0"/>
              <a:t>TH </a:t>
            </a:r>
            <a:r>
              <a:rPr lang="bg-BG" altLang="bg-BG" sz="1600" dirty="0" err="1" smtClean="0"/>
              <a:t>Köln</a:t>
            </a:r>
            <a:r>
              <a:rPr lang="bg-BG" altLang="bg-BG" sz="1600" dirty="0" smtClean="0"/>
              <a:t> - </a:t>
            </a:r>
            <a:r>
              <a:rPr lang="bg-BG" altLang="bg-BG" sz="1600" dirty="0" err="1" smtClean="0"/>
              <a:t>University</a:t>
            </a:r>
            <a:r>
              <a:rPr lang="bg-BG" altLang="bg-BG" sz="1600" dirty="0" smtClean="0"/>
              <a:t> of </a:t>
            </a:r>
            <a:r>
              <a:rPr lang="bg-BG" altLang="bg-BG" sz="1600" dirty="0" err="1" smtClean="0"/>
              <a:t>Applied</a:t>
            </a:r>
            <a:r>
              <a:rPr lang="bg-BG" altLang="bg-BG" sz="1600" dirty="0" smtClean="0"/>
              <a:t> </a:t>
            </a:r>
            <a:r>
              <a:rPr lang="bg-BG" altLang="bg-BG" sz="1600" dirty="0" err="1" smtClean="0"/>
              <a:t>Sciences</a:t>
            </a:r>
            <a:r>
              <a:rPr lang="bg-BG" altLang="bg-BG" sz="1600" dirty="0" smtClean="0"/>
              <a:t> </a:t>
            </a:r>
          </a:p>
          <a:p>
            <a:r>
              <a:rPr lang="bg-BG" altLang="bg-BG" sz="1600" dirty="0" err="1" smtClean="0"/>
              <a:t>Athens</a:t>
            </a:r>
            <a:r>
              <a:rPr lang="bg-BG" altLang="bg-BG" sz="1600" dirty="0" smtClean="0"/>
              <a:t> </a:t>
            </a:r>
            <a:r>
              <a:rPr lang="bg-BG" altLang="bg-BG" sz="1600" dirty="0" err="1" smtClean="0"/>
              <a:t>University</a:t>
            </a:r>
            <a:r>
              <a:rPr lang="bg-BG" altLang="bg-BG" sz="1600" dirty="0" smtClean="0"/>
              <a:t> of </a:t>
            </a:r>
            <a:r>
              <a:rPr lang="bg-BG" altLang="bg-BG" sz="1600" dirty="0" err="1" smtClean="0"/>
              <a:t>Economics</a:t>
            </a:r>
            <a:r>
              <a:rPr lang="bg-BG" altLang="bg-BG" sz="1600" dirty="0" smtClean="0"/>
              <a:t> </a:t>
            </a:r>
            <a:r>
              <a:rPr lang="bg-BG" altLang="bg-BG" sz="1600" dirty="0" err="1" smtClean="0"/>
              <a:t>and</a:t>
            </a:r>
            <a:r>
              <a:rPr lang="bg-BG" altLang="bg-BG" sz="1600" dirty="0" smtClean="0"/>
              <a:t> </a:t>
            </a:r>
            <a:r>
              <a:rPr lang="bg-BG" altLang="bg-BG" sz="1600" dirty="0" err="1" smtClean="0"/>
              <a:t>Business</a:t>
            </a:r>
            <a:endParaRPr lang="bg-BG" altLang="bg-BG" sz="1600" dirty="0" smtClean="0"/>
          </a:p>
          <a:p>
            <a:r>
              <a:rPr lang="bg-BG" altLang="bg-BG" sz="1600" dirty="0" err="1" smtClean="0"/>
              <a:t>University</a:t>
            </a:r>
            <a:r>
              <a:rPr lang="bg-BG" altLang="bg-BG" sz="1600" dirty="0" smtClean="0"/>
              <a:t> of </a:t>
            </a:r>
            <a:r>
              <a:rPr lang="bg-BG" altLang="bg-BG" sz="1600" dirty="0" err="1" smtClean="0"/>
              <a:t>the</a:t>
            </a:r>
            <a:r>
              <a:rPr lang="bg-BG" altLang="bg-BG" sz="1600" dirty="0" smtClean="0"/>
              <a:t> </a:t>
            </a:r>
            <a:r>
              <a:rPr lang="bg-BG" altLang="bg-BG" sz="1600" dirty="0" err="1" smtClean="0"/>
              <a:t>Aegean</a:t>
            </a:r>
            <a:endParaRPr lang="bg-BG" altLang="bg-BG" sz="1600" dirty="0" smtClean="0"/>
          </a:p>
          <a:p>
            <a:r>
              <a:rPr lang="bg-BG" altLang="bg-BG" sz="1600" dirty="0" err="1" smtClean="0"/>
              <a:t>Universidad</a:t>
            </a:r>
            <a:r>
              <a:rPr lang="bg-BG" altLang="bg-BG" sz="1600" dirty="0" smtClean="0"/>
              <a:t> </a:t>
            </a:r>
            <a:r>
              <a:rPr lang="bg-BG" altLang="bg-BG" sz="1600" dirty="0" err="1" smtClean="0"/>
              <a:t>de</a:t>
            </a:r>
            <a:r>
              <a:rPr lang="bg-BG" altLang="bg-BG" sz="1600" dirty="0" smtClean="0"/>
              <a:t> </a:t>
            </a:r>
            <a:r>
              <a:rPr lang="bg-BG" altLang="bg-BG" sz="1600" dirty="0" err="1" smtClean="0"/>
              <a:t>Almeria</a:t>
            </a:r>
            <a:endParaRPr lang="bg-BG" altLang="bg-BG" sz="1600" dirty="0" smtClean="0"/>
          </a:p>
          <a:p>
            <a:r>
              <a:rPr lang="bg-BG" altLang="bg-BG" sz="1600" dirty="0" err="1" smtClean="0"/>
              <a:t>Univesidad</a:t>
            </a:r>
            <a:r>
              <a:rPr lang="bg-BG" altLang="bg-BG" sz="1600" dirty="0" smtClean="0"/>
              <a:t> </a:t>
            </a:r>
            <a:r>
              <a:rPr lang="bg-BG" altLang="bg-BG" sz="1600" dirty="0" err="1" smtClean="0"/>
              <a:t>de</a:t>
            </a:r>
            <a:r>
              <a:rPr lang="bg-BG" altLang="bg-BG" sz="1600" dirty="0" smtClean="0"/>
              <a:t> </a:t>
            </a:r>
            <a:r>
              <a:rPr lang="bg-BG" altLang="bg-BG" sz="1600" dirty="0" err="1" smtClean="0"/>
              <a:t>Granada</a:t>
            </a:r>
            <a:endParaRPr lang="bg-BG" altLang="bg-BG" sz="1600" dirty="0" smtClean="0"/>
          </a:p>
          <a:p>
            <a:r>
              <a:rPr lang="bg-BG" altLang="bg-BG" sz="1600" dirty="0" err="1" smtClean="0"/>
              <a:t>Universidade</a:t>
            </a:r>
            <a:r>
              <a:rPr lang="bg-BG" altLang="bg-BG" sz="1600" dirty="0" smtClean="0"/>
              <a:t> </a:t>
            </a:r>
            <a:r>
              <a:rPr lang="bg-BG" altLang="bg-BG" sz="1600" dirty="0" err="1" smtClean="0"/>
              <a:t>da</a:t>
            </a:r>
            <a:r>
              <a:rPr lang="bg-BG" altLang="bg-BG" sz="1600" dirty="0" smtClean="0"/>
              <a:t> </a:t>
            </a:r>
            <a:r>
              <a:rPr lang="bg-BG" altLang="bg-BG" sz="1600" dirty="0" err="1" smtClean="0"/>
              <a:t>Coruña</a:t>
            </a:r>
            <a:endParaRPr lang="bg-BG" altLang="bg-BG" sz="1600" dirty="0" smtClean="0"/>
          </a:p>
          <a:p>
            <a:r>
              <a:rPr lang="bg-BG" altLang="bg-BG" sz="1600" dirty="0" err="1" smtClean="0"/>
              <a:t>Universidad</a:t>
            </a:r>
            <a:r>
              <a:rPr lang="bg-BG" altLang="bg-BG" sz="1600" dirty="0" smtClean="0"/>
              <a:t> </a:t>
            </a:r>
            <a:r>
              <a:rPr lang="bg-BG" altLang="bg-BG" sz="1600" dirty="0" err="1" smtClean="0"/>
              <a:t>de</a:t>
            </a:r>
            <a:r>
              <a:rPr lang="bg-BG" altLang="bg-BG" sz="1600" dirty="0" smtClean="0"/>
              <a:t> </a:t>
            </a:r>
            <a:r>
              <a:rPr lang="bg-BG" altLang="bg-BG" sz="1600" dirty="0" err="1" smtClean="0"/>
              <a:t>Zaragoza</a:t>
            </a:r>
            <a:endParaRPr lang="bg-BG" altLang="bg-BG" sz="1600" dirty="0" smtClean="0"/>
          </a:p>
          <a:p>
            <a:pPr>
              <a:buFontTx/>
              <a:buNone/>
            </a:pPr>
            <a:endParaRPr lang="bg-BG" altLang="bg-BG" sz="1600" dirty="0" smtClean="0"/>
          </a:p>
        </p:txBody>
      </p:sp>
      <p:sp>
        <p:nvSpPr>
          <p:cNvPr id="14" name="Content Placeholder 2"/>
          <p:cNvSpPr>
            <a:spLocks noGrp="1"/>
          </p:cNvSpPr>
          <p:nvPr>
            <p:ph type="body" sz="half" idx="2"/>
          </p:nvPr>
        </p:nvSpPr>
        <p:spPr>
          <a:xfrm>
            <a:off x="4611008" y="1323833"/>
            <a:ext cx="4396514" cy="5404513"/>
          </a:xfrm>
        </p:spPr>
        <p:txBody>
          <a:bodyPr>
            <a:normAutofit/>
          </a:bodyPr>
          <a:lstStyle/>
          <a:p>
            <a:r>
              <a:rPr lang="bg-BG" altLang="bg-BG" sz="1600" dirty="0" err="1"/>
              <a:t>Ecole</a:t>
            </a:r>
            <a:r>
              <a:rPr lang="bg-BG" altLang="bg-BG" sz="1600" dirty="0"/>
              <a:t> </a:t>
            </a:r>
            <a:r>
              <a:rPr lang="bg-BG" altLang="bg-BG" sz="1600" dirty="0" err="1"/>
              <a:t>Des</a:t>
            </a:r>
            <a:r>
              <a:rPr lang="bg-BG" altLang="bg-BG" sz="1600" dirty="0"/>
              <a:t> </a:t>
            </a:r>
            <a:r>
              <a:rPr lang="bg-BG" altLang="bg-BG" sz="1600" dirty="0" err="1"/>
              <a:t>Dirigeants</a:t>
            </a:r>
            <a:r>
              <a:rPr lang="bg-BG" altLang="bg-BG" sz="1600" dirty="0"/>
              <a:t> </a:t>
            </a:r>
            <a:r>
              <a:rPr lang="bg-BG" altLang="bg-BG" sz="1600" dirty="0" err="1"/>
              <a:t>et</a:t>
            </a:r>
            <a:r>
              <a:rPr lang="bg-BG" altLang="bg-BG" sz="1600" dirty="0"/>
              <a:t> </a:t>
            </a:r>
            <a:r>
              <a:rPr lang="bg-BG" altLang="bg-BG" sz="1600" dirty="0" err="1"/>
              <a:t>Createurs</a:t>
            </a:r>
            <a:r>
              <a:rPr lang="bg-BG" altLang="bg-BG" sz="1600" dirty="0"/>
              <a:t> </a:t>
            </a:r>
            <a:r>
              <a:rPr lang="bg-BG" altLang="bg-BG" sz="1600" dirty="0" err="1"/>
              <a:t>d'Entreprise</a:t>
            </a:r>
            <a:endParaRPr lang="bg-BG" altLang="bg-BG" sz="1600" dirty="0"/>
          </a:p>
          <a:p>
            <a:r>
              <a:rPr lang="bg-BG" altLang="bg-BG" sz="1600" dirty="0" err="1"/>
              <a:t>Institut</a:t>
            </a:r>
            <a:r>
              <a:rPr lang="bg-BG" altLang="bg-BG" sz="1600" dirty="0"/>
              <a:t> </a:t>
            </a:r>
            <a:r>
              <a:rPr lang="bg-BG" altLang="bg-BG" sz="1600" dirty="0" err="1"/>
              <a:t>d'Etudes</a:t>
            </a:r>
            <a:r>
              <a:rPr lang="bg-BG" altLang="bg-BG" sz="1600" dirty="0"/>
              <a:t> </a:t>
            </a:r>
            <a:r>
              <a:rPr lang="bg-BG" altLang="bg-BG" sz="1600" dirty="0" err="1"/>
              <a:t>Politiques</a:t>
            </a:r>
            <a:r>
              <a:rPr lang="bg-BG" altLang="bg-BG" sz="1600" dirty="0"/>
              <a:t> </a:t>
            </a:r>
            <a:r>
              <a:rPr lang="bg-BG" altLang="bg-BG" sz="1600" dirty="0" err="1"/>
              <a:t>de</a:t>
            </a:r>
            <a:r>
              <a:rPr lang="bg-BG" altLang="bg-BG" sz="1600" dirty="0"/>
              <a:t> </a:t>
            </a:r>
            <a:r>
              <a:rPr lang="bg-BG" altLang="bg-BG" sz="1600" dirty="0" err="1"/>
              <a:t>Grenoble</a:t>
            </a:r>
            <a:endParaRPr lang="bg-BG" altLang="bg-BG" sz="1600" dirty="0"/>
          </a:p>
          <a:p>
            <a:r>
              <a:rPr lang="bg-BG" altLang="bg-BG" sz="1600" dirty="0" err="1"/>
              <a:t>Ecole</a:t>
            </a:r>
            <a:r>
              <a:rPr lang="bg-BG" altLang="bg-BG" sz="1600" dirty="0"/>
              <a:t> National </a:t>
            </a:r>
            <a:r>
              <a:rPr lang="bg-BG" altLang="bg-BG" sz="1600" dirty="0" err="1"/>
              <a:t>Superior</a:t>
            </a:r>
            <a:r>
              <a:rPr lang="bg-BG" altLang="bg-BG" sz="1600" dirty="0"/>
              <a:t> </a:t>
            </a:r>
            <a:r>
              <a:rPr lang="bg-BG" altLang="bg-BG" sz="1600" dirty="0" err="1"/>
              <a:t>D'Architecture</a:t>
            </a:r>
            <a:r>
              <a:rPr lang="bg-BG" altLang="bg-BG" sz="1600" dirty="0"/>
              <a:t> </a:t>
            </a:r>
            <a:r>
              <a:rPr lang="bg-BG" altLang="bg-BG" sz="1600" dirty="0" err="1"/>
              <a:t>de</a:t>
            </a:r>
            <a:r>
              <a:rPr lang="bg-BG" altLang="bg-BG" sz="1600" dirty="0"/>
              <a:t> </a:t>
            </a:r>
            <a:r>
              <a:rPr lang="bg-BG" altLang="bg-BG" sz="1600" dirty="0" err="1"/>
              <a:t>Toulouse</a:t>
            </a:r>
            <a:endParaRPr lang="bg-BG" altLang="bg-BG" sz="1600" dirty="0"/>
          </a:p>
          <a:p>
            <a:r>
              <a:rPr lang="bg-BG" altLang="bg-BG" sz="1600" dirty="0" err="1"/>
              <a:t>Budapest</a:t>
            </a:r>
            <a:r>
              <a:rPr lang="bg-BG" altLang="bg-BG" sz="1600" dirty="0"/>
              <a:t> </a:t>
            </a:r>
            <a:r>
              <a:rPr lang="bg-BG" altLang="bg-BG" sz="1600" dirty="0" err="1"/>
              <a:t>Metropolitan</a:t>
            </a:r>
            <a:r>
              <a:rPr lang="bg-BG" altLang="bg-BG" sz="1600" dirty="0"/>
              <a:t> </a:t>
            </a:r>
            <a:r>
              <a:rPr lang="bg-BG" altLang="bg-BG" sz="1600" dirty="0" err="1"/>
              <a:t>University</a:t>
            </a:r>
            <a:r>
              <a:rPr lang="bg-BG" altLang="bg-BG" sz="1600" dirty="0"/>
              <a:t> of </a:t>
            </a:r>
            <a:r>
              <a:rPr lang="bg-BG" altLang="bg-BG" sz="1600" dirty="0" err="1"/>
              <a:t>Applied</a:t>
            </a:r>
            <a:r>
              <a:rPr lang="bg-BG" altLang="bg-BG" sz="1600" dirty="0"/>
              <a:t> </a:t>
            </a:r>
            <a:r>
              <a:rPr lang="bg-BG" altLang="bg-BG" sz="1600" dirty="0" err="1"/>
              <a:t>Sciences</a:t>
            </a:r>
            <a:endParaRPr lang="bg-BG" altLang="bg-BG" sz="1600" dirty="0"/>
          </a:p>
          <a:p>
            <a:r>
              <a:rPr lang="bg-BG" altLang="bg-BG" sz="1600" dirty="0" err="1"/>
              <a:t>Obuda</a:t>
            </a:r>
            <a:r>
              <a:rPr lang="bg-BG" altLang="bg-BG" sz="1600" dirty="0"/>
              <a:t> </a:t>
            </a:r>
            <a:r>
              <a:rPr lang="bg-BG" altLang="bg-BG" sz="1600" dirty="0" err="1"/>
              <a:t>University</a:t>
            </a:r>
            <a:endParaRPr lang="bg-BG" altLang="bg-BG" sz="1600" dirty="0"/>
          </a:p>
          <a:p>
            <a:r>
              <a:rPr lang="bg-BG" altLang="bg-BG" sz="1600" dirty="0" err="1"/>
              <a:t>Universita</a:t>
            </a:r>
            <a:r>
              <a:rPr lang="bg-BG" altLang="bg-BG" sz="1600" dirty="0"/>
              <a:t> </a:t>
            </a:r>
            <a:r>
              <a:rPr lang="bg-BG" altLang="bg-BG" sz="1600" dirty="0" err="1"/>
              <a:t>degli</a:t>
            </a:r>
            <a:r>
              <a:rPr lang="bg-BG" altLang="bg-BG" sz="1600" dirty="0"/>
              <a:t> </a:t>
            </a:r>
            <a:r>
              <a:rPr lang="bg-BG" altLang="bg-BG" sz="1600" dirty="0" err="1"/>
              <a:t>Studi</a:t>
            </a:r>
            <a:r>
              <a:rPr lang="bg-BG" altLang="bg-BG" sz="1600" dirty="0"/>
              <a:t> di </a:t>
            </a:r>
            <a:r>
              <a:rPr lang="bg-BG" altLang="bg-BG" sz="1600" dirty="0" err="1"/>
              <a:t>Modena</a:t>
            </a:r>
            <a:endParaRPr lang="bg-BG" altLang="bg-BG" sz="1600" dirty="0"/>
          </a:p>
          <a:p>
            <a:r>
              <a:rPr lang="bg-BG" altLang="bg-BG" sz="1600" dirty="0" err="1"/>
              <a:t>Politecnico</a:t>
            </a:r>
            <a:r>
              <a:rPr lang="bg-BG" altLang="bg-BG" sz="1600" dirty="0"/>
              <a:t> di </a:t>
            </a:r>
            <a:r>
              <a:rPr lang="bg-BG" altLang="bg-BG" sz="1600" dirty="0" err="1"/>
              <a:t>Milano</a:t>
            </a:r>
            <a:endParaRPr lang="bg-BG" altLang="bg-BG" sz="1600" dirty="0"/>
          </a:p>
          <a:p>
            <a:r>
              <a:rPr lang="bg-BG" altLang="bg-BG" sz="1600" dirty="0" err="1"/>
              <a:t>Second</a:t>
            </a:r>
            <a:r>
              <a:rPr lang="bg-BG" altLang="bg-BG" sz="1600" dirty="0"/>
              <a:t> </a:t>
            </a:r>
            <a:r>
              <a:rPr lang="bg-BG" altLang="bg-BG" sz="1600" dirty="0" err="1"/>
              <a:t>University</a:t>
            </a:r>
            <a:r>
              <a:rPr lang="bg-BG" altLang="bg-BG" sz="1600" dirty="0"/>
              <a:t> of </a:t>
            </a:r>
            <a:r>
              <a:rPr lang="bg-BG" altLang="bg-BG" sz="1600" dirty="0" err="1"/>
              <a:t>Naples</a:t>
            </a:r>
            <a:endParaRPr lang="bg-BG" altLang="bg-BG" sz="1600" dirty="0"/>
          </a:p>
          <a:p>
            <a:r>
              <a:rPr lang="bg-BG" altLang="bg-BG" sz="1600" dirty="0" err="1"/>
              <a:t>Universita</a:t>
            </a:r>
            <a:r>
              <a:rPr lang="bg-BG" altLang="bg-BG" sz="1600" dirty="0"/>
              <a:t> </a:t>
            </a:r>
            <a:r>
              <a:rPr lang="bg-BG" altLang="bg-BG" sz="1600" dirty="0" err="1"/>
              <a:t>degli</a:t>
            </a:r>
            <a:r>
              <a:rPr lang="bg-BG" altLang="bg-BG" sz="1600" dirty="0"/>
              <a:t> </a:t>
            </a:r>
            <a:r>
              <a:rPr lang="bg-BG" altLang="bg-BG" sz="1600" dirty="0" err="1"/>
              <a:t>Studi</a:t>
            </a:r>
            <a:r>
              <a:rPr lang="bg-BG" altLang="bg-BG" sz="1600" dirty="0"/>
              <a:t> di </a:t>
            </a:r>
            <a:r>
              <a:rPr lang="bg-BG" altLang="bg-BG" sz="1600" dirty="0" err="1"/>
              <a:t>Siena</a:t>
            </a:r>
            <a:endParaRPr lang="bg-BG" altLang="bg-BG" sz="1600" dirty="0"/>
          </a:p>
          <a:p>
            <a:r>
              <a:rPr lang="bg-BG" altLang="bg-BG" sz="1600" dirty="0" err="1"/>
              <a:t>Universita</a:t>
            </a:r>
            <a:r>
              <a:rPr lang="bg-BG" altLang="bg-BG" sz="1600" dirty="0"/>
              <a:t> </a:t>
            </a:r>
            <a:r>
              <a:rPr lang="bg-BG" altLang="bg-BG" sz="1600" dirty="0" err="1"/>
              <a:t>degli</a:t>
            </a:r>
            <a:r>
              <a:rPr lang="bg-BG" altLang="bg-BG" sz="1600" dirty="0"/>
              <a:t> </a:t>
            </a:r>
            <a:r>
              <a:rPr lang="bg-BG" altLang="bg-BG" sz="1600" dirty="0" err="1"/>
              <a:t>Studi</a:t>
            </a:r>
            <a:r>
              <a:rPr lang="bg-BG" altLang="bg-BG" sz="1600" dirty="0"/>
              <a:t> di </a:t>
            </a:r>
            <a:r>
              <a:rPr lang="bg-BG" altLang="bg-BG" sz="1600" dirty="0" err="1"/>
              <a:t>Trento</a:t>
            </a:r>
            <a:endParaRPr lang="bg-BG" altLang="bg-BG" sz="1600" dirty="0"/>
          </a:p>
          <a:p>
            <a:r>
              <a:rPr lang="bg-BG" altLang="bg-BG" sz="1600" dirty="0" err="1"/>
              <a:t>Universita</a:t>
            </a:r>
            <a:r>
              <a:rPr lang="bg-BG" altLang="bg-BG" sz="1600" dirty="0"/>
              <a:t> IUAV di </a:t>
            </a:r>
            <a:r>
              <a:rPr lang="bg-BG" altLang="bg-BG" sz="1600" dirty="0" err="1"/>
              <a:t>Venezia</a:t>
            </a:r>
            <a:endParaRPr lang="bg-BG" altLang="bg-BG" sz="1600" dirty="0"/>
          </a:p>
          <a:p>
            <a:r>
              <a:rPr lang="bg-BG" altLang="bg-BG" sz="1600" dirty="0" err="1"/>
              <a:t>Klaipeda</a:t>
            </a:r>
            <a:r>
              <a:rPr lang="bg-BG" altLang="bg-BG" sz="1600" dirty="0"/>
              <a:t> State College</a:t>
            </a:r>
          </a:p>
          <a:p>
            <a:endParaRPr lang="bg-BG" altLang="bg-BG" sz="1000" dirty="0" smtClean="0"/>
          </a:p>
        </p:txBody>
      </p:sp>
    </p:spTree>
    <p:extLst>
      <p:ext uri="{BB962C8B-B14F-4D97-AF65-F5344CB8AC3E}">
        <p14:creationId xmlns:p14="http://schemas.microsoft.com/office/powerpoint/2010/main" val="824235201"/>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
          </p:nvPr>
        </p:nvSpPr>
        <p:spPr>
          <a:xfrm>
            <a:off x="136478" y="1378424"/>
            <a:ext cx="4359322" cy="5479576"/>
          </a:xfrm>
        </p:spPr>
        <p:txBody>
          <a:bodyPr>
            <a:noAutofit/>
          </a:bodyPr>
          <a:lstStyle/>
          <a:p>
            <a:r>
              <a:rPr lang="bg-BG" altLang="bg-BG" sz="1600" dirty="0" err="1" smtClean="0"/>
              <a:t>Riga</a:t>
            </a:r>
            <a:r>
              <a:rPr lang="bg-BG" altLang="bg-BG" sz="1600" dirty="0" smtClean="0"/>
              <a:t> </a:t>
            </a:r>
            <a:r>
              <a:rPr lang="bg-BG" altLang="bg-BG" sz="1600" dirty="0"/>
              <a:t>Building College</a:t>
            </a:r>
          </a:p>
          <a:p>
            <a:r>
              <a:rPr lang="bg-BG" altLang="bg-BG" sz="1600" dirty="0" err="1"/>
              <a:t>Universidade</a:t>
            </a:r>
            <a:r>
              <a:rPr lang="bg-BG" altLang="bg-BG" sz="1600" dirty="0"/>
              <a:t> </a:t>
            </a:r>
            <a:r>
              <a:rPr lang="bg-BG" altLang="bg-BG" sz="1600" dirty="0" err="1"/>
              <a:t>Portucalense</a:t>
            </a:r>
            <a:r>
              <a:rPr lang="bg-BG" altLang="bg-BG" sz="1600" dirty="0"/>
              <a:t> </a:t>
            </a:r>
            <a:r>
              <a:rPr lang="bg-BG" altLang="bg-BG" sz="1600" dirty="0" err="1"/>
              <a:t>Infante</a:t>
            </a:r>
            <a:r>
              <a:rPr lang="bg-BG" altLang="bg-BG" sz="1600" dirty="0"/>
              <a:t> D. </a:t>
            </a:r>
            <a:r>
              <a:rPr lang="bg-BG" altLang="bg-BG" sz="1600" dirty="0" err="1"/>
              <a:t>Henrique</a:t>
            </a:r>
            <a:endParaRPr lang="bg-BG" altLang="bg-BG" sz="1600" dirty="0"/>
          </a:p>
          <a:p>
            <a:r>
              <a:rPr lang="bg-BG" altLang="bg-BG" sz="1600" dirty="0" err="1"/>
              <a:t>Instituto</a:t>
            </a:r>
            <a:r>
              <a:rPr lang="bg-BG" altLang="bg-BG" sz="1600" dirty="0"/>
              <a:t> </a:t>
            </a:r>
            <a:r>
              <a:rPr lang="bg-BG" altLang="bg-BG" sz="1600" dirty="0" err="1"/>
              <a:t>Politecnico</a:t>
            </a:r>
            <a:r>
              <a:rPr lang="bg-BG" altLang="bg-BG" sz="1600" dirty="0"/>
              <a:t> </a:t>
            </a:r>
            <a:r>
              <a:rPr lang="bg-BG" altLang="bg-BG" sz="1600" dirty="0" err="1"/>
              <a:t>de</a:t>
            </a:r>
            <a:r>
              <a:rPr lang="bg-BG" altLang="bg-BG" sz="1600" dirty="0"/>
              <a:t> </a:t>
            </a:r>
            <a:r>
              <a:rPr lang="bg-BG" altLang="bg-BG" sz="1600" dirty="0" err="1"/>
              <a:t>Santarem</a:t>
            </a:r>
            <a:endParaRPr lang="bg-BG" altLang="bg-BG" sz="1600" dirty="0"/>
          </a:p>
          <a:p>
            <a:r>
              <a:rPr lang="bg-BG" altLang="bg-BG" sz="1600" dirty="0" err="1"/>
              <a:t>Stanislaw</a:t>
            </a:r>
            <a:r>
              <a:rPr lang="bg-BG" altLang="bg-BG" sz="1600" dirty="0"/>
              <a:t> </a:t>
            </a:r>
            <a:r>
              <a:rPr lang="bg-BG" altLang="bg-BG" sz="1600" dirty="0" err="1"/>
              <a:t>Staszic</a:t>
            </a:r>
            <a:r>
              <a:rPr lang="bg-BG" altLang="bg-BG" sz="1600" dirty="0"/>
              <a:t> </a:t>
            </a:r>
            <a:r>
              <a:rPr lang="bg-BG" altLang="bg-BG" sz="1600" dirty="0" err="1"/>
              <a:t>School</a:t>
            </a:r>
            <a:r>
              <a:rPr lang="bg-BG" altLang="bg-BG" sz="1600" dirty="0"/>
              <a:t> of </a:t>
            </a:r>
            <a:r>
              <a:rPr lang="bg-BG" altLang="bg-BG" sz="1600" dirty="0" err="1"/>
              <a:t>Public</a:t>
            </a:r>
            <a:r>
              <a:rPr lang="bg-BG" altLang="bg-BG" sz="1600" dirty="0"/>
              <a:t> </a:t>
            </a:r>
            <a:r>
              <a:rPr lang="bg-BG" altLang="bg-BG" sz="1600" dirty="0" err="1"/>
              <a:t>Administration</a:t>
            </a:r>
            <a:r>
              <a:rPr lang="bg-BG" altLang="bg-BG" sz="1600" dirty="0"/>
              <a:t> </a:t>
            </a:r>
            <a:r>
              <a:rPr lang="bg-BG" altLang="bg-BG" sz="1600" dirty="0" err="1"/>
              <a:t>in</a:t>
            </a:r>
            <a:r>
              <a:rPr lang="bg-BG" altLang="bg-BG" sz="1600" dirty="0"/>
              <a:t> </a:t>
            </a:r>
            <a:r>
              <a:rPr lang="bg-BG" altLang="bg-BG" sz="1600" dirty="0" err="1"/>
              <a:t>Bialystok</a:t>
            </a:r>
            <a:endParaRPr lang="bg-BG" altLang="bg-BG" sz="1600" dirty="0"/>
          </a:p>
          <a:p>
            <a:r>
              <a:rPr lang="bg-BG" altLang="bg-BG" sz="1600" dirty="0" err="1"/>
              <a:t>University</a:t>
            </a:r>
            <a:r>
              <a:rPr lang="bg-BG" altLang="bg-BG" sz="1600" dirty="0"/>
              <a:t> of </a:t>
            </a:r>
            <a:r>
              <a:rPr lang="bg-BG" altLang="bg-BG" sz="1600" dirty="0" err="1"/>
              <a:t>Lodz</a:t>
            </a:r>
            <a:endParaRPr lang="bg-BG" altLang="bg-BG" sz="1600" dirty="0"/>
          </a:p>
          <a:p>
            <a:r>
              <a:rPr lang="bg-BG" altLang="bg-BG" sz="1600" dirty="0" err="1"/>
              <a:t>Lodz</a:t>
            </a:r>
            <a:r>
              <a:rPr lang="bg-BG" altLang="bg-BG" sz="1600" dirty="0"/>
              <a:t> </a:t>
            </a:r>
            <a:r>
              <a:rPr lang="bg-BG" altLang="bg-BG" sz="1600" dirty="0" err="1"/>
              <a:t>University</a:t>
            </a:r>
            <a:r>
              <a:rPr lang="bg-BG" altLang="bg-BG" sz="1600" dirty="0"/>
              <a:t> of Technology</a:t>
            </a:r>
          </a:p>
          <a:p>
            <a:r>
              <a:rPr lang="bg-BG" altLang="bg-BG" sz="1600" dirty="0" err="1"/>
              <a:t>University</a:t>
            </a:r>
            <a:r>
              <a:rPr lang="bg-BG" altLang="bg-BG" sz="1600" dirty="0"/>
              <a:t> of </a:t>
            </a:r>
            <a:r>
              <a:rPr lang="bg-BG" altLang="bg-BG" sz="1600" dirty="0" err="1"/>
              <a:t>Humanities</a:t>
            </a:r>
            <a:r>
              <a:rPr lang="bg-BG" altLang="bg-BG" sz="1600" dirty="0"/>
              <a:t> </a:t>
            </a:r>
            <a:r>
              <a:rPr lang="bg-BG" altLang="bg-BG" sz="1600" dirty="0" err="1"/>
              <a:t>and</a:t>
            </a:r>
            <a:r>
              <a:rPr lang="bg-BG" altLang="bg-BG" sz="1600" dirty="0"/>
              <a:t> </a:t>
            </a:r>
            <a:r>
              <a:rPr lang="bg-BG" altLang="bg-BG" sz="1600" dirty="0" err="1"/>
              <a:t>Economics</a:t>
            </a:r>
            <a:r>
              <a:rPr lang="bg-BG" altLang="bg-BG" sz="1600" dirty="0"/>
              <a:t> </a:t>
            </a:r>
            <a:r>
              <a:rPr lang="bg-BG" altLang="bg-BG" sz="1600" dirty="0" err="1"/>
              <a:t>in</a:t>
            </a:r>
            <a:r>
              <a:rPr lang="bg-BG" altLang="bg-BG" sz="1600" dirty="0"/>
              <a:t> </a:t>
            </a:r>
            <a:r>
              <a:rPr lang="bg-BG" altLang="bg-BG" sz="1600" dirty="0" err="1"/>
              <a:t>Lodz</a:t>
            </a:r>
            <a:endParaRPr lang="bg-BG" altLang="bg-BG" sz="1600" dirty="0"/>
          </a:p>
          <a:p>
            <a:r>
              <a:rPr lang="bg-BG" altLang="bg-BG" sz="1600" dirty="0"/>
              <a:t>National </a:t>
            </a:r>
            <a:r>
              <a:rPr lang="bg-BG" altLang="bg-BG" sz="1600" dirty="0" err="1"/>
              <a:t>Defence</a:t>
            </a:r>
            <a:r>
              <a:rPr lang="bg-BG" altLang="bg-BG" sz="1600" dirty="0"/>
              <a:t> </a:t>
            </a:r>
            <a:r>
              <a:rPr lang="bg-BG" altLang="bg-BG" sz="1600" dirty="0" err="1"/>
              <a:t>University</a:t>
            </a:r>
            <a:endParaRPr lang="bg-BG" altLang="bg-BG" sz="1600" dirty="0"/>
          </a:p>
          <a:p>
            <a:r>
              <a:rPr lang="bg-BG" altLang="bg-BG" sz="1600" dirty="0" err="1"/>
              <a:t>University</a:t>
            </a:r>
            <a:r>
              <a:rPr lang="bg-BG" altLang="bg-BG" sz="1600" dirty="0"/>
              <a:t> of </a:t>
            </a:r>
            <a:r>
              <a:rPr lang="bg-BG" altLang="bg-BG" sz="1600" dirty="0" err="1"/>
              <a:t>Wroclaw</a:t>
            </a:r>
            <a:endParaRPr lang="bg-BG" altLang="bg-BG" sz="1600" dirty="0"/>
          </a:p>
          <a:p>
            <a:r>
              <a:rPr lang="bg-BG" altLang="bg-BG" sz="1600" dirty="0" err="1"/>
              <a:t>The</a:t>
            </a:r>
            <a:r>
              <a:rPr lang="bg-BG" altLang="bg-BG" sz="1600" dirty="0"/>
              <a:t> General </a:t>
            </a:r>
            <a:r>
              <a:rPr lang="bg-BG" altLang="bg-BG" sz="1600" dirty="0" err="1"/>
              <a:t>Tadeusz</a:t>
            </a:r>
            <a:r>
              <a:rPr lang="bg-BG" altLang="bg-BG" sz="1600" dirty="0"/>
              <a:t> </a:t>
            </a:r>
            <a:r>
              <a:rPr lang="bg-BG" altLang="bg-BG" sz="1600" dirty="0" err="1"/>
              <a:t>Kościuszko</a:t>
            </a:r>
            <a:r>
              <a:rPr lang="bg-BG" altLang="bg-BG" sz="1600" dirty="0"/>
              <a:t> </a:t>
            </a:r>
            <a:r>
              <a:rPr lang="bg-BG" altLang="bg-BG" sz="1600" dirty="0" err="1"/>
              <a:t>Military</a:t>
            </a:r>
            <a:r>
              <a:rPr lang="bg-BG" altLang="bg-BG" sz="1600" dirty="0"/>
              <a:t> Academy of </a:t>
            </a:r>
            <a:r>
              <a:rPr lang="bg-BG" altLang="bg-BG" sz="1600" dirty="0" err="1"/>
              <a:t>Land</a:t>
            </a:r>
            <a:r>
              <a:rPr lang="bg-BG" altLang="bg-BG" sz="1600" dirty="0"/>
              <a:t> </a:t>
            </a:r>
            <a:r>
              <a:rPr lang="bg-BG" altLang="bg-BG" sz="1600" dirty="0" err="1"/>
              <a:t>Forces</a:t>
            </a:r>
            <a:endParaRPr lang="bg-BG" altLang="bg-BG" sz="1600" dirty="0"/>
          </a:p>
          <a:p>
            <a:endParaRPr lang="bg-BG" sz="1600" dirty="0"/>
          </a:p>
        </p:txBody>
      </p:sp>
      <p:sp>
        <p:nvSpPr>
          <p:cNvPr id="3" name="Text Placeholder 2"/>
          <p:cNvSpPr>
            <a:spLocks noGrp="1"/>
          </p:cNvSpPr>
          <p:nvPr>
            <p:ph type="body" sz="half" idx="2"/>
          </p:nvPr>
        </p:nvSpPr>
        <p:spPr>
          <a:xfrm>
            <a:off x="4648200" y="1337481"/>
            <a:ext cx="4359322" cy="5418161"/>
          </a:xfrm>
        </p:spPr>
        <p:txBody>
          <a:bodyPr>
            <a:noAutofit/>
          </a:bodyPr>
          <a:lstStyle/>
          <a:p>
            <a:r>
              <a:rPr lang="bg-BG" altLang="bg-BG" sz="1600" dirty="0" err="1"/>
              <a:t>Katolicki</a:t>
            </a:r>
            <a:r>
              <a:rPr lang="bg-BG" altLang="bg-BG" sz="1600" dirty="0"/>
              <a:t> </a:t>
            </a:r>
            <a:r>
              <a:rPr lang="bg-BG" altLang="bg-BG" sz="1600" dirty="0" err="1"/>
              <a:t>Uniwersytet</a:t>
            </a:r>
            <a:r>
              <a:rPr lang="bg-BG" altLang="bg-BG" sz="1600" dirty="0"/>
              <a:t> </a:t>
            </a:r>
            <a:r>
              <a:rPr lang="bg-BG" altLang="bg-BG" sz="1600" dirty="0" err="1"/>
              <a:t>Lubelski</a:t>
            </a:r>
            <a:r>
              <a:rPr lang="bg-BG" altLang="bg-BG" sz="1600" dirty="0"/>
              <a:t> </a:t>
            </a:r>
            <a:r>
              <a:rPr lang="bg-BG" altLang="bg-BG" sz="1600" dirty="0" err="1"/>
              <a:t>Jana</a:t>
            </a:r>
            <a:r>
              <a:rPr lang="bg-BG" altLang="bg-BG" sz="1600" dirty="0"/>
              <a:t> </a:t>
            </a:r>
            <a:r>
              <a:rPr lang="bg-BG" altLang="bg-BG" sz="1600" dirty="0" err="1"/>
              <a:t>Pawla</a:t>
            </a:r>
            <a:r>
              <a:rPr lang="bg-BG" altLang="bg-BG" sz="1600" dirty="0"/>
              <a:t> II</a:t>
            </a:r>
          </a:p>
          <a:p>
            <a:r>
              <a:rPr lang="bg-BG" altLang="bg-BG" sz="1600" dirty="0" err="1"/>
              <a:t>Technical</a:t>
            </a:r>
            <a:r>
              <a:rPr lang="bg-BG" altLang="bg-BG" sz="1600" dirty="0"/>
              <a:t> </a:t>
            </a:r>
            <a:r>
              <a:rPr lang="bg-BG" altLang="bg-BG" sz="1600" dirty="0" err="1"/>
              <a:t>University</a:t>
            </a:r>
            <a:r>
              <a:rPr lang="bg-BG" altLang="bg-BG" sz="1600" dirty="0"/>
              <a:t> of </a:t>
            </a:r>
            <a:r>
              <a:rPr lang="bg-BG" altLang="bg-BG" sz="1600" dirty="0" err="1"/>
              <a:t>Cluj-Napoca</a:t>
            </a:r>
            <a:endParaRPr lang="bg-BG" altLang="bg-BG" sz="1600" dirty="0"/>
          </a:p>
          <a:p>
            <a:r>
              <a:rPr lang="bg-BG" altLang="bg-BG" sz="1600" dirty="0" err="1"/>
              <a:t>University</a:t>
            </a:r>
            <a:r>
              <a:rPr lang="bg-BG" altLang="bg-BG" sz="1600" dirty="0"/>
              <a:t> of </a:t>
            </a:r>
            <a:r>
              <a:rPr lang="bg-BG" altLang="bg-BG" sz="1600" dirty="0" err="1"/>
              <a:t>Bucharest</a:t>
            </a:r>
            <a:endParaRPr lang="bg-BG" altLang="bg-BG" sz="1600" dirty="0"/>
          </a:p>
          <a:p>
            <a:r>
              <a:rPr lang="bg-BG" altLang="bg-BG" sz="1600" dirty="0" err="1"/>
              <a:t>University</a:t>
            </a:r>
            <a:r>
              <a:rPr lang="bg-BG" altLang="bg-BG" sz="1600" dirty="0"/>
              <a:t> of </a:t>
            </a:r>
            <a:r>
              <a:rPr lang="bg-BG" altLang="bg-BG" sz="1600" dirty="0" err="1"/>
              <a:t>Zilina</a:t>
            </a:r>
            <a:endParaRPr lang="bg-BG" altLang="bg-BG" sz="1600" dirty="0"/>
          </a:p>
          <a:p>
            <a:r>
              <a:rPr lang="bg-BG" altLang="bg-BG" sz="1600" dirty="0"/>
              <a:t>NİŞANTAŞI UNIVERSITY</a:t>
            </a:r>
          </a:p>
          <a:p>
            <a:r>
              <a:rPr lang="bg-BG" altLang="bg-BG" sz="1600" dirty="0" err="1"/>
              <a:t>Maltepe</a:t>
            </a:r>
            <a:r>
              <a:rPr lang="bg-BG" altLang="bg-BG" sz="1600" dirty="0"/>
              <a:t> </a:t>
            </a:r>
            <a:r>
              <a:rPr lang="bg-BG" altLang="bg-BG" sz="1600" dirty="0" err="1"/>
              <a:t>University</a:t>
            </a:r>
            <a:endParaRPr lang="bg-BG" altLang="bg-BG" sz="1600" dirty="0"/>
          </a:p>
          <a:p>
            <a:r>
              <a:rPr lang="bg-BG" altLang="bg-BG" sz="1600" dirty="0" err="1"/>
              <a:t>Trakya</a:t>
            </a:r>
            <a:r>
              <a:rPr lang="bg-BG" altLang="bg-BG" sz="1600" dirty="0"/>
              <a:t> </a:t>
            </a:r>
            <a:r>
              <a:rPr lang="bg-BG" altLang="bg-BG" sz="1600" dirty="0" err="1"/>
              <a:t>University</a:t>
            </a:r>
            <a:endParaRPr lang="bg-BG" altLang="bg-BG" sz="1600" dirty="0"/>
          </a:p>
          <a:p>
            <a:r>
              <a:rPr lang="bg-BG" altLang="bg-BG" sz="1600" dirty="0" err="1"/>
              <a:t>Namik</a:t>
            </a:r>
            <a:r>
              <a:rPr lang="bg-BG" altLang="bg-BG" sz="1600" dirty="0"/>
              <a:t> </a:t>
            </a:r>
            <a:r>
              <a:rPr lang="bg-BG" altLang="bg-BG" sz="1600" dirty="0" err="1"/>
              <a:t>Kemal</a:t>
            </a:r>
            <a:r>
              <a:rPr lang="bg-BG" altLang="bg-BG" sz="1600" dirty="0"/>
              <a:t> </a:t>
            </a:r>
            <a:r>
              <a:rPr lang="bg-BG" altLang="bg-BG" sz="1600" dirty="0" err="1"/>
              <a:t>University</a:t>
            </a:r>
            <a:endParaRPr lang="bg-BG" altLang="bg-BG" sz="1600" dirty="0"/>
          </a:p>
          <a:p>
            <a:r>
              <a:rPr lang="bg-BG" altLang="bg-BG" sz="1600" dirty="0" err="1"/>
              <a:t>University</a:t>
            </a:r>
            <a:r>
              <a:rPr lang="bg-BG" altLang="bg-BG" sz="1600" dirty="0"/>
              <a:t> of </a:t>
            </a:r>
            <a:r>
              <a:rPr lang="bg-BG" altLang="bg-BG" sz="1600" dirty="0" err="1"/>
              <a:t>Bolton</a:t>
            </a:r>
            <a:endParaRPr lang="bg-BG" altLang="bg-BG" sz="1600" dirty="0"/>
          </a:p>
          <a:p>
            <a:r>
              <a:rPr lang="bg-BG" altLang="bg-BG" sz="1600" dirty="0" err="1"/>
              <a:t>South</a:t>
            </a:r>
            <a:r>
              <a:rPr lang="bg-BG" altLang="bg-BG" sz="1600" dirty="0"/>
              <a:t> </a:t>
            </a:r>
            <a:r>
              <a:rPr lang="bg-BG" altLang="bg-BG" sz="1600" dirty="0" err="1"/>
              <a:t>East</a:t>
            </a:r>
            <a:r>
              <a:rPr lang="bg-BG" altLang="bg-BG" sz="1600" dirty="0"/>
              <a:t> </a:t>
            </a:r>
            <a:r>
              <a:rPr lang="bg-BG" altLang="bg-BG" sz="1600" dirty="0" err="1"/>
              <a:t>European</a:t>
            </a:r>
            <a:r>
              <a:rPr lang="bg-BG" altLang="bg-BG" sz="1600" dirty="0"/>
              <a:t> </a:t>
            </a:r>
            <a:r>
              <a:rPr lang="bg-BG" altLang="bg-BG" sz="1600" dirty="0" err="1"/>
              <a:t>University</a:t>
            </a:r>
            <a:endParaRPr lang="bg-BG" altLang="bg-BG" sz="1600" dirty="0"/>
          </a:p>
          <a:p>
            <a:r>
              <a:rPr lang="bg-BG" altLang="bg-BG" sz="1600" dirty="0" err="1"/>
              <a:t>Hogskolen</a:t>
            </a:r>
            <a:r>
              <a:rPr lang="bg-BG" altLang="bg-BG" sz="1600" dirty="0"/>
              <a:t> i </a:t>
            </a:r>
            <a:r>
              <a:rPr lang="bg-BG" altLang="bg-BG" sz="1600" dirty="0" err="1"/>
              <a:t>Ostfold</a:t>
            </a:r>
            <a:endParaRPr lang="bg-BG" altLang="bg-BG" sz="1600" dirty="0"/>
          </a:p>
          <a:p>
            <a:r>
              <a:rPr lang="bg-BG" altLang="bg-BG" sz="1600" dirty="0" err="1"/>
              <a:t>Zagreb</a:t>
            </a:r>
            <a:r>
              <a:rPr lang="bg-BG" altLang="bg-BG" sz="1600" dirty="0"/>
              <a:t> </a:t>
            </a:r>
            <a:r>
              <a:rPr lang="bg-BG" altLang="bg-BG" sz="1600" dirty="0" err="1"/>
              <a:t>School</a:t>
            </a:r>
            <a:r>
              <a:rPr lang="bg-BG" altLang="bg-BG" sz="1600" dirty="0"/>
              <a:t> of </a:t>
            </a:r>
            <a:r>
              <a:rPr lang="bg-BG" altLang="bg-BG" sz="1600" dirty="0" err="1"/>
              <a:t>Economics</a:t>
            </a:r>
            <a:r>
              <a:rPr lang="bg-BG" altLang="bg-BG" sz="1600" dirty="0"/>
              <a:t> </a:t>
            </a:r>
            <a:r>
              <a:rPr lang="bg-BG" altLang="bg-BG" sz="1600" dirty="0" err="1"/>
              <a:t>and</a:t>
            </a:r>
            <a:r>
              <a:rPr lang="bg-BG" altLang="bg-BG" sz="1600" dirty="0"/>
              <a:t> </a:t>
            </a:r>
            <a:r>
              <a:rPr lang="bg-BG" altLang="bg-BG" sz="1600" dirty="0" err="1"/>
              <a:t>Management</a:t>
            </a:r>
            <a:endParaRPr lang="bg-BG" altLang="bg-BG" sz="1600" dirty="0"/>
          </a:p>
          <a:p>
            <a:r>
              <a:rPr lang="bg-BG" altLang="bg-BG" sz="1600" dirty="0" err="1"/>
              <a:t>Information</a:t>
            </a:r>
            <a:r>
              <a:rPr lang="bg-BG" altLang="bg-BG" sz="1600" dirty="0"/>
              <a:t> Systems </a:t>
            </a:r>
            <a:r>
              <a:rPr lang="bg-BG" altLang="bg-BG" sz="1600" dirty="0" err="1"/>
              <a:t>Management</a:t>
            </a:r>
            <a:r>
              <a:rPr lang="bg-BG" altLang="bg-BG" sz="1600" dirty="0"/>
              <a:t> Institute</a:t>
            </a:r>
          </a:p>
          <a:p>
            <a:r>
              <a:rPr lang="bg-BG" altLang="bg-BG" sz="1600" dirty="0" err="1"/>
              <a:t>Riga</a:t>
            </a:r>
            <a:r>
              <a:rPr lang="bg-BG" altLang="bg-BG" sz="1600" dirty="0"/>
              <a:t> Building College</a:t>
            </a:r>
          </a:p>
          <a:p>
            <a:endParaRPr lang="bg-BG" sz="1600" dirty="0"/>
          </a:p>
        </p:txBody>
      </p:sp>
      <p:sp>
        <p:nvSpPr>
          <p:cNvPr id="4" name="Title 3"/>
          <p:cNvSpPr>
            <a:spLocks noGrp="1"/>
          </p:cNvSpPr>
          <p:nvPr>
            <p:ph type="title"/>
          </p:nvPr>
        </p:nvSpPr>
        <p:spPr>
          <a:xfrm>
            <a:off x="457200" y="570689"/>
            <a:ext cx="8229600" cy="643962"/>
          </a:xfrm>
        </p:spPr>
        <p:txBody>
          <a:bodyPr>
            <a:normAutofit fontScale="90000"/>
          </a:bodyPr>
          <a:lstStyle/>
          <a:p>
            <a:pPr lvl="0"/>
            <a:r>
              <a:rPr lang="bg-BG" sz="1800" dirty="0" smtClean="0"/>
              <a:t/>
            </a:r>
            <a:br>
              <a:rPr lang="bg-BG" sz="1800" dirty="0" smtClean="0"/>
            </a:br>
            <a:r>
              <a:rPr lang="bg-BG" sz="1800" dirty="0"/>
              <a:t/>
            </a:r>
            <a:br>
              <a:rPr lang="bg-BG" sz="1800" dirty="0"/>
            </a:br>
            <a:r>
              <a:rPr lang="en-US" sz="1800" dirty="0" smtClean="0"/>
              <a:t>ERASMUS </a:t>
            </a:r>
            <a:r>
              <a:rPr lang="en-US" sz="1800" dirty="0"/>
              <a:t>MOBILITY PARTNER UNIVERSITIES</a:t>
            </a:r>
            <a:br>
              <a:rPr lang="en-US" sz="1800" dirty="0"/>
            </a:br>
            <a:endParaRPr lang="bg-BG" sz="1800"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7612" y="107140"/>
            <a:ext cx="284638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357894"/>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87424"/>
            <a:ext cx="8229600" cy="1143000"/>
          </a:xfrm>
        </p:spPr>
        <p:txBody>
          <a:bodyPr/>
          <a:lstStyle/>
          <a:p>
            <a:r>
              <a:rPr lang="en-US" dirty="0" smtClean="0"/>
              <a:t>Summer Schools</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47" t="-317" r="1940" b="18640"/>
          <a:stretch/>
        </p:blipFill>
        <p:spPr bwMode="auto">
          <a:xfrm>
            <a:off x="0" y="960990"/>
            <a:ext cx="9144000" cy="5897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2724943"/>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39"/>
          <p:cNvSpPr>
            <a:spLocks noChangeArrowheads="1"/>
          </p:cNvSpPr>
          <p:nvPr/>
        </p:nvSpPr>
        <p:spPr bwMode="auto">
          <a:xfrm>
            <a:off x="6516688" y="5815013"/>
            <a:ext cx="2519362" cy="1000125"/>
          </a:xfrm>
          <a:prstGeom prst="roundRect">
            <a:avLst>
              <a:gd name="adj" fmla="val 16667"/>
            </a:avLst>
          </a:prstGeom>
          <a:noFill/>
          <a:ln w="38100">
            <a:solidFill>
              <a:srgbClr val="969696"/>
            </a:solidFill>
            <a:round/>
            <a:headEnd/>
            <a:tailEnd/>
          </a:ln>
          <a:extLst>
            <a:ext uri="{909E8E84-426E-40DD-AFC4-6F175D3DCCD1}">
              <a14:hiddenFill xmlns:a14="http://schemas.microsoft.com/office/drawing/2010/main">
                <a:solidFill>
                  <a:srgbClr val="FFFFFF"/>
                </a:solidFill>
              </a14:hiddenFill>
            </a:ext>
          </a:extLst>
        </p:spPr>
        <p:txBody>
          <a:bodyPr wrap="none" lIns="91429" tIns="45715" rIns="91429" bIns="45715" anchor="ctr"/>
          <a:lstStyle/>
          <a:p>
            <a:pPr eaLnBrk="0" hangingPunct="0"/>
            <a:endParaRPr lang="bg-BG">
              <a:latin typeface="Times New Roman" pitchFamily="18" charset="0"/>
              <a:cs typeface="Times New Roman" pitchFamily="18" charset="0"/>
            </a:endParaRPr>
          </a:p>
        </p:txBody>
      </p:sp>
      <p:sp>
        <p:nvSpPr>
          <p:cNvPr id="24579" name="AutoShape 36"/>
          <p:cNvSpPr>
            <a:spLocks noChangeArrowheads="1"/>
          </p:cNvSpPr>
          <p:nvPr/>
        </p:nvSpPr>
        <p:spPr bwMode="auto">
          <a:xfrm>
            <a:off x="179388" y="4146550"/>
            <a:ext cx="2447925" cy="2667000"/>
          </a:xfrm>
          <a:prstGeom prst="roundRect">
            <a:avLst>
              <a:gd name="adj" fmla="val 16667"/>
            </a:avLst>
          </a:prstGeom>
          <a:noFill/>
          <a:ln w="38100">
            <a:solidFill>
              <a:srgbClr val="969696"/>
            </a:solidFill>
            <a:round/>
            <a:headEnd/>
            <a:tailEnd/>
          </a:ln>
          <a:extLst>
            <a:ext uri="{909E8E84-426E-40DD-AFC4-6F175D3DCCD1}">
              <a14:hiddenFill xmlns:a14="http://schemas.microsoft.com/office/drawing/2010/main">
                <a:solidFill>
                  <a:srgbClr val="FFFFFF"/>
                </a:solidFill>
              </a14:hiddenFill>
            </a:ext>
          </a:extLst>
        </p:spPr>
        <p:txBody>
          <a:bodyPr wrap="none" lIns="91429" tIns="45715" rIns="91429" bIns="45715" anchor="ctr"/>
          <a:lstStyle/>
          <a:p>
            <a:pPr eaLnBrk="0" hangingPunct="0"/>
            <a:endParaRPr lang="bg-BG">
              <a:latin typeface="Times New Roman" pitchFamily="18" charset="0"/>
              <a:cs typeface="Times New Roman" pitchFamily="18" charset="0"/>
            </a:endParaRPr>
          </a:p>
        </p:txBody>
      </p:sp>
      <p:sp>
        <p:nvSpPr>
          <p:cNvPr id="24580" name="AutoShape 4"/>
          <p:cNvSpPr>
            <a:spLocks noChangeArrowheads="1"/>
          </p:cNvSpPr>
          <p:nvPr/>
        </p:nvSpPr>
        <p:spPr bwMode="auto">
          <a:xfrm>
            <a:off x="179388" y="1341438"/>
            <a:ext cx="2447925" cy="2667000"/>
          </a:xfrm>
          <a:prstGeom prst="roundRect">
            <a:avLst>
              <a:gd name="adj" fmla="val 16667"/>
            </a:avLst>
          </a:prstGeom>
          <a:noFill/>
          <a:ln w="38100">
            <a:solidFill>
              <a:srgbClr val="969696"/>
            </a:solidFill>
            <a:round/>
            <a:headEnd/>
            <a:tailEnd/>
          </a:ln>
          <a:extLst>
            <a:ext uri="{909E8E84-426E-40DD-AFC4-6F175D3DCCD1}">
              <a14:hiddenFill xmlns:a14="http://schemas.microsoft.com/office/drawing/2010/main">
                <a:solidFill>
                  <a:srgbClr val="FFFFFF"/>
                </a:solidFill>
              </a14:hiddenFill>
            </a:ext>
          </a:extLst>
        </p:spPr>
        <p:txBody>
          <a:bodyPr wrap="none" lIns="91429" tIns="45715" rIns="91429" bIns="45715" anchor="ctr"/>
          <a:lstStyle/>
          <a:p>
            <a:pPr eaLnBrk="0" hangingPunct="0"/>
            <a:endParaRPr lang="bg-BG">
              <a:latin typeface="Times New Roman" pitchFamily="18" charset="0"/>
              <a:cs typeface="Times New Roman" pitchFamily="18" charset="0"/>
            </a:endParaRPr>
          </a:p>
        </p:txBody>
      </p:sp>
      <p:sp>
        <p:nvSpPr>
          <p:cNvPr id="24581" name="Text Box 5"/>
          <p:cNvSpPr txBox="1">
            <a:spLocks noChangeArrowheads="1"/>
          </p:cNvSpPr>
          <p:nvPr/>
        </p:nvSpPr>
        <p:spPr bwMode="auto">
          <a:xfrm>
            <a:off x="323850" y="1341438"/>
            <a:ext cx="232727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sz="1400" b="1" dirty="0">
                <a:latin typeface="Times New Roman" pitchFamily="18" charset="0"/>
                <a:cs typeface="Times New Roman" pitchFamily="18" charset="0"/>
              </a:rPr>
              <a:t>THE EUROPEAN BUSINESS</a:t>
            </a:r>
            <a:r>
              <a:rPr lang="bg-BG" sz="1400" b="1" dirty="0">
                <a:latin typeface="Times New Roman" pitchFamily="18" charset="0"/>
                <a:cs typeface="Times New Roman" pitchFamily="18" charset="0"/>
              </a:rPr>
              <a:t> – </a:t>
            </a:r>
          </a:p>
          <a:p>
            <a:pPr eaLnBrk="1" hangingPunct="1"/>
            <a:r>
              <a:rPr lang="en-US" sz="1400" b="1" dirty="0">
                <a:latin typeface="Times New Roman" pitchFamily="18" charset="0"/>
                <a:cs typeface="Times New Roman" pitchFamily="18" charset="0"/>
              </a:rPr>
              <a:t>GUARANTEE FOR THE PROFESSIONAL APTITUDE OF THE HIGHER EDUCATION GRADUATES AT VARNA FREE UNIVERSITY “CHERNORIZETS HRABAR”</a:t>
            </a:r>
          </a:p>
        </p:txBody>
      </p:sp>
      <p:sp>
        <p:nvSpPr>
          <p:cNvPr id="24582" name="AutoShape 7"/>
          <p:cNvSpPr>
            <a:spLocks noChangeAspect="1" noChangeArrowheads="1" noTextEdit="1"/>
          </p:cNvSpPr>
          <p:nvPr/>
        </p:nvSpPr>
        <p:spPr bwMode="gray">
          <a:xfrm flipH="1">
            <a:off x="5822950" y="1312863"/>
            <a:ext cx="90963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p>
        </p:txBody>
      </p:sp>
      <p:pic>
        <p:nvPicPr>
          <p:cNvPr id="24584" name="Picture 24" descr="logo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7455" y="6031127"/>
            <a:ext cx="1475627" cy="826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AutoShape 29"/>
          <p:cNvSpPr>
            <a:spLocks noChangeAspect="1" noChangeArrowheads="1" noTextEdit="1"/>
          </p:cNvSpPr>
          <p:nvPr/>
        </p:nvSpPr>
        <p:spPr bwMode="gray">
          <a:xfrm flipH="1">
            <a:off x="5867400" y="4149725"/>
            <a:ext cx="90963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p>
        </p:txBody>
      </p:sp>
      <p:sp>
        <p:nvSpPr>
          <p:cNvPr id="24586" name="Text Box 37"/>
          <p:cNvSpPr txBox="1">
            <a:spLocks noChangeArrowheads="1"/>
          </p:cNvSpPr>
          <p:nvPr/>
        </p:nvSpPr>
        <p:spPr bwMode="auto">
          <a:xfrm>
            <a:off x="228600" y="4365625"/>
            <a:ext cx="232727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sz="1400" b="1" dirty="0">
                <a:latin typeface="Times New Roman" pitchFamily="18" charset="0"/>
                <a:cs typeface="Times New Roman" pitchFamily="18" charset="0"/>
              </a:rPr>
              <a:t>EUROPEAN CLUSTER OF KNOWLEDGE AND SCIENTIFIC RESEARCH FOR SUSTAINABLE DEVELOPMENT</a:t>
            </a:r>
          </a:p>
        </p:txBody>
      </p:sp>
      <p:sp>
        <p:nvSpPr>
          <p:cNvPr id="24587" name="Text Box 38"/>
          <p:cNvSpPr txBox="1">
            <a:spLocks noChangeArrowheads="1"/>
          </p:cNvSpPr>
          <p:nvPr/>
        </p:nvSpPr>
        <p:spPr bwMode="auto">
          <a:xfrm>
            <a:off x="6659563" y="4271963"/>
            <a:ext cx="23272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sz="1400" b="1" dirty="0">
                <a:latin typeface="Times New Roman" pitchFamily="18" charset="0"/>
                <a:cs typeface="Times New Roman" pitchFamily="18" charset="0"/>
              </a:rPr>
              <a:t>ACADEMIC</a:t>
            </a:r>
            <a:r>
              <a:rPr lang="ru-RU" sz="1400" b="1" dirty="0">
                <a:latin typeface="Times New Roman" pitchFamily="18" charset="0"/>
                <a:cs typeface="Times New Roman" pitchFamily="18" charset="0"/>
              </a:rPr>
              <a:t> </a:t>
            </a:r>
            <a:r>
              <a:rPr lang="en-US" sz="1400" b="1" dirty="0">
                <a:latin typeface="Times New Roman" pitchFamily="18" charset="0"/>
                <a:cs typeface="Times New Roman" pitchFamily="18" charset="0"/>
              </a:rPr>
              <a:t>ENTREPRENEURSHIP IN </a:t>
            </a:r>
            <a:r>
              <a:rPr lang="ru-RU" sz="1400" b="1" dirty="0">
                <a:latin typeface="Times New Roman" pitchFamily="18" charset="0"/>
                <a:cs typeface="Times New Roman" pitchFamily="18" charset="0"/>
              </a:rPr>
              <a:t> </a:t>
            </a:r>
            <a:r>
              <a:rPr lang="en-US" sz="1400" b="1" dirty="0">
                <a:latin typeface="Times New Roman" pitchFamily="18" charset="0"/>
                <a:cs typeface="Times New Roman" pitchFamily="18" charset="0"/>
              </a:rPr>
              <a:t>TOURISM</a:t>
            </a:r>
          </a:p>
        </p:txBody>
      </p:sp>
      <p:sp>
        <p:nvSpPr>
          <p:cNvPr id="24588" name="Text Box 40"/>
          <p:cNvSpPr txBox="1">
            <a:spLocks noChangeArrowheads="1"/>
          </p:cNvSpPr>
          <p:nvPr/>
        </p:nvSpPr>
        <p:spPr bwMode="auto">
          <a:xfrm>
            <a:off x="6643688" y="6200775"/>
            <a:ext cx="2327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sz="1400" b="1" dirty="0">
                <a:latin typeface="Times New Roman" pitchFamily="18" charset="0"/>
                <a:cs typeface="Times New Roman" pitchFamily="18" charset="0"/>
              </a:rPr>
              <a:t>STREAMED EDUCATION</a:t>
            </a:r>
          </a:p>
        </p:txBody>
      </p:sp>
      <p:sp>
        <p:nvSpPr>
          <p:cNvPr id="24589" name="Freeform 42"/>
          <p:cNvSpPr>
            <a:spLocks/>
          </p:cNvSpPr>
          <p:nvPr/>
        </p:nvSpPr>
        <p:spPr bwMode="gray">
          <a:xfrm flipH="1">
            <a:off x="5715000" y="1071563"/>
            <a:ext cx="903288" cy="1241425"/>
          </a:xfrm>
          <a:custGeom>
            <a:avLst/>
            <a:gdLst>
              <a:gd name="T0" fmla="*/ 2147483647 w 580"/>
              <a:gd name="T1" fmla="*/ 0 h 798"/>
              <a:gd name="T2" fmla="*/ 2147483647 w 580"/>
              <a:gd name="T3" fmla="*/ 2147483647 h 798"/>
              <a:gd name="T4" fmla="*/ 2147483647 w 580"/>
              <a:gd name="T5" fmla="*/ 2147483647 h 798"/>
              <a:gd name="T6" fmla="*/ 2147483647 w 580"/>
              <a:gd name="T7" fmla="*/ 2147483647 h 798"/>
              <a:gd name="T8" fmla="*/ 2147483647 w 580"/>
              <a:gd name="T9" fmla="*/ 2147483647 h 798"/>
              <a:gd name="T10" fmla="*/ 2147483647 w 580"/>
              <a:gd name="T11" fmla="*/ 2147483647 h 798"/>
              <a:gd name="T12" fmla="*/ 2147483647 w 580"/>
              <a:gd name="T13" fmla="*/ 2147483647 h 798"/>
              <a:gd name="T14" fmla="*/ 2147483647 w 580"/>
              <a:gd name="T15" fmla="*/ 2147483647 h 798"/>
              <a:gd name="T16" fmla="*/ 2147483647 w 580"/>
              <a:gd name="T17" fmla="*/ 2147483647 h 798"/>
              <a:gd name="T18" fmla="*/ 2147483647 w 580"/>
              <a:gd name="T19" fmla="*/ 2147483647 h 798"/>
              <a:gd name="T20" fmla="*/ 2147483647 w 580"/>
              <a:gd name="T21" fmla="*/ 2147483647 h 798"/>
              <a:gd name="T22" fmla="*/ 2147483647 w 580"/>
              <a:gd name="T23" fmla="*/ 2147483647 h 798"/>
              <a:gd name="T24" fmla="*/ 0 w 580"/>
              <a:gd name="T25" fmla="*/ 2147483647 h 798"/>
              <a:gd name="T26" fmla="*/ 2147483647 w 580"/>
              <a:gd name="T27" fmla="*/ 2147483647 h 798"/>
              <a:gd name="T28" fmla="*/ 2147483647 w 580"/>
              <a:gd name="T29" fmla="*/ 2147483647 h 798"/>
              <a:gd name="T30" fmla="*/ 2147483647 w 580"/>
              <a:gd name="T31" fmla="*/ 2147483647 h 798"/>
              <a:gd name="T32" fmla="*/ 2147483647 w 580"/>
              <a:gd name="T33" fmla="*/ 2147483647 h 798"/>
              <a:gd name="T34" fmla="*/ 2147483647 w 580"/>
              <a:gd name="T35" fmla="*/ 2147483647 h 798"/>
              <a:gd name="T36" fmla="*/ 2147483647 w 580"/>
              <a:gd name="T37" fmla="*/ 2147483647 h 798"/>
              <a:gd name="T38" fmla="*/ 2147483647 w 580"/>
              <a:gd name="T39" fmla="*/ 2147483647 h 798"/>
              <a:gd name="T40" fmla="*/ 2147483647 w 580"/>
              <a:gd name="T41" fmla="*/ 2147483647 h 798"/>
              <a:gd name="T42" fmla="*/ 2147483647 w 580"/>
              <a:gd name="T43" fmla="*/ 2147483647 h 798"/>
              <a:gd name="T44" fmla="*/ 2147483647 w 580"/>
              <a:gd name="T45" fmla="*/ 2147483647 h 798"/>
              <a:gd name="T46" fmla="*/ 2147483647 w 580"/>
              <a:gd name="T47" fmla="*/ 2147483647 h 798"/>
              <a:gd name="T48" fmla="*/ 2147483647 w 580"/>
              <a:gd name="T49" fmla="*/ 2147483647 h 798"/>
              <a:gd name="T50" fmla="*/ 2147483647 w 580"/>
              <a:gd name="T51" fmla="*/ 2147483647 h 798"/>
              <a:gd name="T52" fmla="*/ 2147483647 w 580"/>
              <a:gd name="T53" fmla="*/ 0 h 798"/>
              <a:gd name="T54" fmla="*/ 2147483647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3DC5C5"/>
              </a:gs>
              <a:gs pos="100000">
                <a:srgbClr val="C1EDED"/>
              </a:gs>
            </a:gsLst>
            <a:lin ang="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bg-BG"/>
          </a:p>
        </p:txBody>
      </p:sp>
      <p:sp>
        <p:nvSpPr>
          <p:cNvPr id="24590" name="Freeform 43"/>
          <p:cNvSpPr>
            <a:spLocks/>
          </p:cNvSpPr>
          <p:nvPr/>
        </p:nvSpPr>
        <p:spPr bwMode="gray">
          <a:xfrm flipH="1">
            <a:off x="5724525" y="4779963"/>
            <a:ext cx="903288" cy="1241425"/>
          </a:xfrm>
          <a:custGeom>
            <a:avLst/>
            <a:gdLst>
              <a:gd name="T0" fmla="*/ 2147483647 w 580"/>
              <a:gd name="T1" fmla="*/ 0 h 798"/>
              <a:gd name="T2" fmla="*/ 2147483647 w 580"/>
              <a:gd name="T3" fmla="*/ 2147483647 h 798"/>
              <a:gd name="T4" fmla="*/ 2147483647 w 580"/>
              <a:gd name="T5" fmla="*/ 2147483647 h 798"/>
              <a:gd name="T6" fmla="*/ 2147483647 w 580"/>
              <a:gd name="T7" fmla="*/ 2147483647 h 798"/>
              <a:gd name="T8" fmla="*/ 2147483647 w 580"/>
              <a:gd name="T9" fmla="*/ 2147483647 h 798"/>
              <a:gd name="T10" fmla="*/ 2147483647 w 580"/>
              <a:gd name="T11" fmla="*/ 2147483647 h 798"/>
              <a:gd name="T12" fmla="*/ 2147483647 w 580"/>
              <a:gd name="T13" fmla="*/ 2147483647 h 798"/>
              <a:gd name="T14" fmla="*/ 2147483647 w 580"/>
              <a:gd name="T15" fmla="*/ 2147483647 h 798"/>
              <a:gd name="T16" fmla="*/ 2147483647 w 580"/>
              <a:gd name="T17" fmla="*/ 2147483647 h 798"/>
              <a:gd name="T18" fmla="*/ 2147483647 w 580"/>
              <a:gd name="T19" fmla="*/ 2147483647 h 798"/>
              <a:gd name="T20" fmla="*/ 2147483647 w 580"/>
              <a:gd name="T21" fmla="*/ 2147483647 h 798"/>
              <a:gd name="T22" fmla="*/ 2147483647 w 580"/>
              <a:gd name="T23" fmla="*/ 2147483647 h 798"/>
              <a:gd name="T24" fmla="*/ 0 w 580"/>
              <a:gd name="T25" fmla="*/ 2147483647 h 798"/>
              <a:gd name="T26" fmla="*/ 2147483647 w 580"/>
              <a:gd name="T27" fmla="*/ 2147483647 h 798"/>
              <a:gd name="T28" fmla="*/ 2147483647 w 580"/>
              <a:gd name="T29" fmla="*/ 2147483647 h 798"/>
              <a:gd name="T30" fmla="*/ 2147483647 w 580"/>
              <a:gd name="T31" fmla="*/ 2147483647 h 798"/>
              <a:gd name="T32" fmla="*/ 2147483647 w 580"/>
              <a:gd name="T33" fmla="*/ 2147483647 h 798"/>
              <a:gd name="T34" fmla="*/ 2147483647 w 580"/>
              <a:gd name="T35" fmla="*/ 2147483647 h 798"/>
              <a:gd name="T36" fmla="*/ 2147483647 w 580"/>
              <a:gd name="T37" fmla="*/ 2147483647 h 798"/>
              <a:gd name="T38" fmla="*/ 2147483647 w 580"/>
              <a:gd name="T39" fmla="*/ 2147483647 h 798"/>
              <a:gd name="T40" fmla="*/ 2147483647 w 580"/>
              <a:gd name="T41" fmla="*/ 2147483647 h 798"/>
              <a:gd name="T42" fmla="*/ 2147483647 w 580"/>
              <a:gd name="T43" fmla="*/ 2147483647 h 798"/>
              <a:gd name="T44" fmla="*/ 2147483647 w 580"/>
              <a:gd name="T45" fmla="*/ 2147483647 h 798"/>
              <a:gd name="T46" fmla="*/ 2147483647 w 580"/>
              <a:gd name="T47" fmla="*/ 2147483647 h 798"/>
              <a:gd name="T48" fmla="*/ 2147483647 w 580"/>
              <a:gd name="T49" fmla="*/ 2147483647 h 798"/>
              <a:gd name="T50" fmla="*/ 2147483647 w 580"/>
              <a:gd name="T51" fmla="*/ 2147483647 h 798"/>
              <a:gd name="T52" fmla="*/ 2147483647 w 580"/>
              <a:gd name="T53" fmla="*/ 0 h 798"/>
              <a:gd name="T54" fmla="*/ 2147483647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3DC5C5"/>
              </a:gs>
              <a:gs pos="100000">
                <a:srgbClr val="C1EDED"/>
              </a:gs>
            </a:gsLst>
            <a:lin ang="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bg-BG"/>
          </a:p>
        </p:txBody>
      </p:sp>
      <p:sp>
        <p:nvSpPr>
          <p:cNvPr id="24591" name="Freeform 46"/>
          <p:cNvSpPr>
            <a:spLocks/>
          </p:cNvSpPr>
          <p:nvPr/>
        </p:nvSpPr>
        <p:spPr bwMode="gray">
          <a:xfrm>
            <a:off x="2470944" y="1081087"/>
            <a:ext cx="792162" cy="1241425"/>
          </a:xfrm>
          <a:custGeom>
            <a:avLst/>
            <a:gdLst>
              <a:gd name="T0" fmla="*/ 2147483647 w 580"/>
              <a:gd name="T1" fmla="*/ 0 h 798"/>
              <a:gd name="T2" fmla="*/ 2147483647 w 580"/>
              <a:gd name="T3" fmla="*/ 2147483647 h 798"/>
              <a:gd name="T4" fmla="*/ 2147483647 w 580"/>
              <a:gd name="T5" fmla="*/ 2147483647 h 798"/>
              <a:gd name="T6" fmla="*/ 2147483647 w 580"/>
              <a:gd name="T7" fmla="*/ 2147483647 h 798"/>
              <a:gd name="T8" fmla="*/ 2147483647 w 580"/>
              <a:gd name="T9" fmla="*/ 2147483647 h 798"/>
              <a:gd name="T10" fmla="*/ 2147483647 w 580"/>
              <a:gd name="T11" fmla="*/ 2147483647 h 798"/>
              <a:gd name="T12" fmla="*/ 2147483647 w 580"/>
              <a:gd name="T13" fmla="*/ 2147483647 h 798"/>
              <a:gd name="T14" fmla="*/ 2147483647 w 580"/>
              <a:gd name="T15" fmla="*/ 2147483647 h 798"/>
              <a:gd name="T16" fmla="*/ 2147483647 w 580"/>
              <a:gd name="T17" fmla="*/ 2147483647 h 798"/>
              <a:gd name="T18" fmla="*/ 2147483647 w 580"/>
              <a:gd name="T19" fmla="*/ 2147483647 h 798"/>
              <a:gd name="T20" fmla="*/ 2147483647 w 580"/>
              <a:gd name="T21" fmla="*/ 2147483647 h 798"/>
              <a:gd name="T22" fmla="*/ 2147483647 w 580"/>
              <a:gd name="T23" fmla="*/ 2147483647 h 798"/>
              <a:gd name="T24" fmla="*/ 0 w 580"/>
              <a:gd name="T25" fmla="*/ 2147483647 h 798"/>
              <a:gd name="T26" fmla="*/ 2147483647 w 580"/>
              <a:gd name="T27" fmla="*/ 2147483647 h 798"/>
              <a:gd name="T28" fmla="*/ 2147483647 w 580"/>
              <a:gd name="T29" fmla="*/ 2147483647 h 798"/>
              <a:gd name="T30" fmla="*/ 2147483647 w 580"/>
              <a:gd name="T31" fmla="*/ 2147483647 h 798"/>
              <a:gd name="T32" fmla="*/ 2147483647 w 580"/>
              <a:gd name="T33" fmla="*/ 2147483647 h 798"/>
              <a:gd name="T34" fmla="*/ 2147483647 w 580"/>
              <a:gd name="T35" fmla="*/ 2147483647 h 798"/>
              <a:gd name="T36" fmla="*/ 2147483647 w 580"/>
              <a:gd name="T37" fmla="*/ 2147483647 h 798"/>
              <a:gd name="T38" fmla="*/ 2147483647 w 580"/>
              <a:gd name="T39" fmla="*/ 2147483647 h 798"/>
              <a:gd name="T40" fmla="*/ 2147483647 w 580"/>
              <a:gd name="T41" fmla="*/ 2147483647 h 798"/>
              <a:gd name="T42" fmla="*/ 2147483647 w 580"/>
              <a:gd name="T43" fmla="*/ 2147483647 h 798"/>
              <a:gd name="T44" fmla="*/ 2147483647 w 580"/>
              <a:gd name="T45" fmla="*/ 2147483647 h 798"/>
              <a:gd name="T46" fmla="*/ 2147483647 w 580"/>
              <a:gd name="T47" fmla="*/ 2147483647 h 798"/>
              <a:gd name="T48" fmla="*/ 2147483647 w 580"/>
              <a:gd name="T49" fmla="*/ 2147483647 h 798"/>
              <a:gd name="T50" fmla="*/ 2147483647 w 580"/>
              <a:gd name="T51" fmla="*/ 2147483647 h 798"/>
              <a:gd name="T52" fmla="*/ 2147483647 w 580"/>
              <a:gd name="T53" fmla="*/ 0 h 798"/>
              <a:gd name="T54" fmla="*/ 2147483647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3DC5C5"/>
              </a:gs>
              <a:gs pos="100000">
                <a:srgbClr val="C1EDED"/>
              </a:gs>
            </a:gsLst>
            <a:lin ang="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bg-BG"/>
          </a:p>
        </p:txBody>
      </p:sp>
      <p:sp>
        <p:nvSpPr>
          <p:cNvPr id="24592" name="Freeform 47"/>
          <p:cNvSpPr>
            <a:spLocks/>
          </p:cNvSpPr>
          <p:nvPr/>
        </p:nvSpPr>
        <p:spPr bwMode="gray">
          <a:xfrm>
            <a:off x="2484438" y="4924425"/>
            <a:ext cx="792162" cy="1241425"/>
          </a:xfrm>
          <a:custGeom>
            <a:avLst/>
            <a:gdLst>
              <a:gd name="T0" fmla="*/ 2147483647 w 580"/>
              <a:gd name="T1" fmla="*/ 0 h 798"/>
              <a:gd name="T2" fmla="*/ 2147483647 w 580"/>
              <a:gd name="T3" fmla="*/ 2147483647 h 798"/>
              <a:gd name="T4" fmla="*/ 2147483647 w 580"/>
              <a:gd name="T5" fmla="*/ 2147483647 h 798"/>
              <a:gd name="T6" fmla="*/ 2147483647 w 580"/>
              <a:gd name="T7" fmla="*/ 2147483647 h 798"/>
              <a:gd name="T8" fmla="*/ 2147483647 w 580"/>
              <a:gd name="T9" fmla="*/ 2147483647 h 798"/>
              <a:gd name="T10" fmla="*/ 2147483647 w 580"/>
              <a:gd name="T11" fmla="*/ 2147483647 h 798"/>
              <a:gd name="T12" fmla="*/ 2147483647 w 580"/>
              <a:gd name="T13" fmla="*/ 2147483647 h 798"/>
              <a:gd name="T14" fmla="*/ 2147483647 w 580"/>
              <a:gd name="T15" fmla="*/ 2147483647 h 798"/>
              <a:gd name="T16" fmla="*/ 2147483647 w 580"/>
              <a:gd name="T17" fmla="*/ 2147483647 h 798"/>
              <a:gd name="T18" fmla="*/ 2147483647 w 580"/>
              <a:gd name="T19" fmla="*/ 2147483647 h 798"/>
              <a:gd name="T20" fmla="*/ 2147483647 w 580"/>
              <a:gd name="T21" fmla="*/ 2147483647 h 798"/>
              <a:gd name="T22" fmla="*/ 2147483647 w 580"/>
              <a:gd name="T23" fmla="*/ 2147483647 h 798"/>
              <a:gd name="T24" fmla="*/ 0 w 580"/>
              <a:gd name="T25" fmla="*/ 2147483647 h 798"/>
              <a:gd name="T26" fmla="*/ 2147483647 w 580"/>
              <a:gd name="T27" fmla="*/ 2147483647 h 798"/>
              <a:gd name="T28" fmla="*/ 2147483647 w 580"/>
              <a:gd name="T29" fmla="*/ 2147483647 h 798"/>
              <a:gd name="T30" fmla="*/ 2147483647 w 580"/>
              <a:gd name="T31" fmla="*/ 2147483647 h 798"/>
              <a:gd name="T32" fmla="*/ 2147483647 w 580"/>
              <a:gd name="T33" fmla="*/ 2147483647 h 798"/>
              <a:gd name="T34" fmla="*/ 2147483647 w 580"/>
              <a:gd name="T35" fmla="*/ 2147483647 h 798"/>
              <a:gd name="T36" fmla="*/ 2147483647 w 580"/>
              <a:gd name="T37" fmla="*/ 2147483647 h 798"/>
              <a:gd name="T38" fmla="*/ 2147483647 w 580"/>
              <a:gd name="T39" fmla="*/ 2147483647 h 798"/>
              <a:gd name="T40" fmla="*/ 2147483647 w 580"/>
              <a:gd name="T41" fmla="*/ 2147483647 h 798"/>
              <a:gd name="T42" fmla="*/ 2147483647 w 580"/>
              <a:gd name="T43" fmla="*/ 2147483647 h 798"/>
              <a:gd name="T44" fmla="*/ 2147483647 w 580"/>
              <a:gd name="T45" fmla="*/ 2147483647 h 798"/>
              <a:gd name="T46" fmla="*/ 2147483647 w 580"/>
              <a:gd name="T47" fmla="*/ 2147483647 h 798"/>
              <a:gd name="T48" fmla="*/ 2147483647 w 580"/>
              <a:gd name="T49" fmla="*/ 2147483647 h 798"/>
              <a:gd name="T50" fmla="*/ 2147483647 w 580"/>
              <a:gd name="T51" fmla="*/ 2147483647 h 798"/>
              <a:gd name="T52" fmla="*/ 2147483647 w 580"/>
              <a:gd name="T53" fmla="*/ 0 h 798"/>
              <a:gd name="T54" fmla="*/ 2147483647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3DC5C5"/>
              </a:gs>
              <a:gs pos="100000">
                <a:srgbClr val="C1EDED"/>
              </a:gs>
            </a:gsLst>
            <a:lin ang="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bg-BG"/>
          </a:p>
        </p:txBody>
      </p:sp>
      <p:sp>
        <p:nvSpPr>
          <p:cNvPr id="24593" name="Freeform 48"/>
          <p:cNvSpPr>
            <a:spLocks/>
          </p:cNvSpPr>
          <p:nvPr/>
        </p:nvSpPr>
        <p:spPr bwMode="gray">
          <a:xfrm flipH="1">
            <a:off x="2339975" y="3716338"/>
            <a:ext cx="504825" cy="809625"/>
          </a:xfrm>
          <a:custGeom>
            <a:avLst/>
            <a:gdLst>
              <a:gd name="T0" fmla="*/ 2147483647 w 580"/>
              <a:gd name="T1" fmla="*/ 0 h 798"/>
              <a:gd name="T2" fmla="*/ 2147483647 w 580"/>
              <a:gd name="T3" fmla="*/ 2147483647 h 798"/>
              <a:gd name="T4" fmla="*/ 2147483647 w 580"/>
              <a:gd name="T5" fmla="*/ 2147483647 h 798"/>
              <a:gd name="T6" fmla="*/ 2147483647 w 580"/>
              <a:gd name="T7" fmla="*/ 2147483647 h 798"/>
              <a:gd name="T8" fmla="*/ 2147483647 w 580"/>
              <a:gd name="T9" fmla="*/ 2147483647 h 798"/>
              <a:gd name="T10" fmla="*/ 2147483647 w 580"/>
              <a:gd name="T11" fmla="*/ 2147483647 h 798"/>
              <a:gd name="T12" fmla="*/ 2147483647 w 580"/>
              <a:gd name="T13" fmla="*/ 2147483647 h 798"/>
              <a:gd name="T14" fmla="*/ 2147483647 w 580"/>
              <a:gd name="T15" fmla="*/ 2147483647 h 798"/>
              <a:gd name="T16" fmla="*/ 2147483647 w 580"/>
              <a:gd name="T17" fmla="*/ 2147483647 h 798"/>
              <a:gd name="T18" fmla="*/ 2147483647 w 580"/>
              <a:gd name="T19" fmla="*/ 2147483647 h 798"/>
              <a:gd name="T20" fmla="*/ 2147483647 w 580"/>
              <a:gd name="T21" fmla="*/ 2147483647 h 798"/>
              <a:gd name="T22" fmla="*/ 2147483647 w 580"/>
              <a:gd name="T23" fmla="*/ 2147483647 h 798"/>
              <a:gd name="T24" fmla="*/ 0 w 580"/>
              <a:gd name="T25" fmla="*/ 2147483647 h 798"/>
              <a:gd name="T26" fmla="*/ 2147483647 w 580"/>
              <a:gd name="T27" fmla="*/ 2147483647 h 798"/>
              <a:gd name="T28" fmla="*/ 2147483647 w 580"/>
              <a:gd name="T29" fmla="*/ 2147483647 h 798"/>
              <a:gd name="T30" fmla="*/ 2147483647 w 580"/>
              <a:gd name="T31" fmla="*/ 2147483647 h 798"/>
              <a:gd name="T32" fmla="*/ 2147483647 w 580"/>
              <a:gd name="T33" fmla="*/ 2147483647 h 798"/>
              <a:gd name="T34" fmla="*/ 2147483647 w 580"/>
              <a:gd name="T35" fmla="*/ 2147483647 h 798"/>
              <a:gd name="T36" fmla="*/ 2147483647 w 580"/>
              <a:gd name="T37" fmla="*/ 2147483647 h 798"/>
              <a:gd name="T38" fmla="*/ 2147483647 w 580"/>
              <a:gd name="T39" fmla="*/ 2147483647 h 798"/>
              <a:gd name="T40" fmla="*/ 2147483647 w 580"/>
              <a:gd name="T41" fmla="*/ 2147483647 h 798"/>
              <a:gd name="T42" fmla="*/ 2147483647 w 580"/>
              <a:gd name="T43" fmla="*/ 2147483647 h 798"/>
              <a:gd name="T44" fmla="*/ 2147483647 w 580"/>
              <a:gd name="T45" fmla="*/ 2147483647 h 798"/>
              <a:gd name="T46" fmla="*/ 2147483647 w 580"/>
              <a:gd name="T47" fmla="*/ 2147483647 h 798"/>
              <a:gd name="T48" fmla="*/ 2147483647 w 580"/>
              <a:gd name="T49" fmla="*/ 2147483647 h 798"/>
              <a:gd name="T50" fmla="*/ 2147483647 w 580"/>
              <a:gd name="T51" fmla="*/ 2147483647 h 798"/>
              <a:gd name="T52" fmla="*/ 2147483647 w 580"/>
              <a:gd name="T53" fmla="*/ 0 h 798"/>
              <a:gd name="T54" fmla="*/ 2147483647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3DC5C5"/>
              </a:gs>
              <a:gs pos="100000">
                <a:srgbClr val="C1EDED"/>
              </a:gs>
            </a:gsLst>
            <a:lin ang="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bg-BG"/>
          </a:p>
        </p:txBody>
      </p:sp>
      <p:sp>
        <p:nvSpPr>
          <p:cNvPr id="24594" name="Text Box 49"/>
          <p:cNvSpPr txBox="1">
            <a:spLocks noChangeArrowheads="1"/>
          </p:cNvSpPr>
          <p:nvPr/>
        </p:nvSpPr>
        <p:spPr bwMode="auto">
          <a:xfrm>
            <a:off x="504031" y="737836"/>
            <a:ext cx="3671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b="1" dirty="0" smtClean="0">
                <a:latin typeface="Times New Roman" pitchFamily="18" charset="0"/>
                <a:cs typeface="Times New Roman" pitchFamily="18" charset="0"/>
              </a:rPr>
              <a:t>VFU PROJECTS</a:t>
            </a:r>
            <a:endParaRPr lang="en-US" b="1" dirty="0">
              <a:latin typeface="Times New Roman" pitchFamily="18" charset="0"/>
              <a:cs typeface="Times New Roman" pitchFamily="18" charset="0"/>
            </a:endParaRPr>
          </a:p>
        </p:txBody>
      </p:sp>
      <p:sp>
        <p:nvSpPr>
          <p:cNvPr id="24595" name="AutoShape 50"/>
          <p:cNvSpPr>
            <a:spLocks noChangeArrowheads="1"/>
          </p:cNvSpPr>
          <p:nvPr/>
        </p:nvSpPr>
        <p:spPr bwMode="auto">
          <a:xfrm>
            <a:off x="3505762" y="5394325"/>
            <a:ext cx="2203912" cy="547688"/>
          </a:xfrm>
          <a:prstGeom prst="roundRect">
            <a:avLst>
              <a:gd name="adj" fmla="val 16667"/>
            </a:avLst>
          </a:prstGeom>
          <a:noFill/>
          <a:ln w="38100">
            <a:solidFill>
              <a:srgbClr val="969696"/>
            </a:solidFill>
            <a:round/>
            <a:headEnd/>
            <a:tailEnd/>
          </a:ln>
          <a:extLst>
            <a:ext uri="{909E8E84-426E-40DD-AFC4-6F175D3DCCD1}">
              <a14:hiddenFill xmlns:a14="http://schemas.microsoft.com/office/drawing/2010/main">
                <a:solidFill>
                  <a:srgbClr val="FFFFFF"/>
                </a:solidFill>
              </a14:hiddenFill>
            </a:ext>
          </a:extLst>
        </p:spPr>
        <p:txBody>
          <a:bodyPr wrap="none" lIns="91429" tIns="45715" rIns="91429" bIns="45715" anchor="ctr"/>
          <a:lstStyle/>
          <a:p>
            <a:pPr eaLnBrk="0" hangingPunct="0"/>
            <a:endParaRPr lang="bg-BG">
              <a:latin typeface="Times New Roman" pitchFamily="18" charset="0"/>
              <a:cs typeface="Times New Roman" pitchFamily="18" charset="0"/>
            </a:endParaRPr>
          </a:p>
        </p:txBody>
      </p:sp>
      <p:sp>
        <p:nvSpPr>
          <p:cNvPr id="24596" name="Text Box 51"/>
          <p:cNvSpPr txBox="1">
            <a:spLocks noChangeArrowheads="1"/>
          </p:cNvSpPr>
          <p:nvPr/>
        </p:nvSpPr>
        <p:spPr bwMode="auto">
          <a:xfrm>
            <a:off x="3450993" y="5394325"/>
            <a:ext cx="2368550" cy="52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5" rIns="91429" bIns="45715">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algn="ctr" eaLnBrk="1" hangingPunct="1"/>
            <a:r>
              <a:rPr lang="en-US" sz="1400" b="1" dirty="0" smtClean="0">
                <a:latin typeface="Times New Roman" pitchFamily="18" charset="0"/>
                <a:cs typeface="Times New Roman" pitchFamily="18" charset="0"/>
              </a:rPr>
              <a:t>Academy for Leaders - </a:t>
            </a:r>
            <a:endParaRPr lang="bg-BG" sz="1400" b="1" dirty="0">
              <a:latin typeface="Times New Roman" pitchFamily="18" charset="0"/>
              <a:cs typeface="Times New Roman" pitchFamily="18" charset="0"/>
            </a:endParaRPr>
          </a:p>
          <a:p>
            <a:pPr algn="ctr" eaLnBrk="1" hangingPunct="1"/>
            <a:r>
              <a:rPr lang="en-US" sz="1400" b="1" dirty="0">
                <a:latin typeface="Times New Roman" pitchFamily="18" charset="0"/>
                <a:cs typeface="Times New Roman" pitchFamily="18" charset="0"/>
              </a:rPr>
              <a:t>with </a:t>
            </a:r>
            <a:r>
              <a:rPr lang="en-US" sz="1400" b="1" dirty="0" smtClean="0">
                <a:latin typeface="Times New Roman" pitchFamily="18" charset="0"/>
                <a:cs typeface="Times New Roman" pitchFamily="18" charset="0"/>
              </a:rPr>
              <a:t>GRID International</a:t>
            </a:r>
            <a:endParaRPr lang="bg-BG" sz="1400" b="1" dirty="0">
              <a:latin typeface="Times New Roman" pitchFamily="18" charset="0"/>
              <a:cs typeface="Times New Roman" pitchFamily="18" charset="0"/>
            </a:endParaRPr>
          </a:p>
        </p:txBody>
      </p:sp>
      <p:sp>
        <p:nvSpPr>
          <p:cNvPr id="24597" name="Freeform 52"/>
          <p:cNvSpPr>
            <a:spLocks/>
          </p:cNvSpPr>
          <p:nvPr/>
        </p:nvSpPr>
        <p:spPr bwMode="gray">
          <a:xfrm rot="4344446" flipH="1">
            <a:off x="4247356" y="966015"/>
            <a:ext cx="720725" cy="993775"/>
          </a:xfrm>
          <a:custGeom>
            <a:avLst/>
            <a:gdLst>
              <a:gd name="T0" fmla="*/ 2147483647 w 580"/>
              <a:gd name="T1" fmla="*/ 0 h 798"/>
              <a:gd name="T2" fmla="*/ 2147483647 w 580"/>
              <a:gd name="T3" fmla="*/ 2147483647 h 798"/>
              <a:gd name="T4" fmla="*/ 2147483647 w 580"/>
              <a:gd name="T5" fmla="*/ 2147483647 h 798"/>
              <a:gd name="T6" fmla="*/ 2147483647 w 580"/>
              <a:gd name="T7" fmla="*/ 2147483647 h 798"/>
              <a:gd name="T8" fmla="*/ 2147483647 w 580"/>
              <a:gd name="T9" fmla="*/ 2147483647 h 798"/>
              <a:gd name="T10" fmla="*/ 2147483647 w 580"/>
              <a:gd name="T11" fmla="*/ 2147483647 h 798"/>
              <a:gd name="T12" fmla="*/ 2147483647 w 580"/>
              <a:gd name="T13" fmla="*/ 2147483647 h 798"/>
              <a:gd name="T14" fmla="*/ 2147483647 w 580"/>
              <a:gd name="T15" fmla="*/ 2147483647 h 798"/>
              <a:gd name="T16" fmla="*/ 2147483647 w 580"/>
              <a:gd name="T17" fmla="*/ 2147483647 h 798"/>
              <a:gd name="T18" fmla="*/ 2147483647 w 580"/>
              <a:gd name="T19" fmla="*/ 2147483647 h 798"/>
              <a:gd name="T20" fmla="*/ 2147483647 w 580"/>
              <a:gd name="T21" fmla="*/ 2147483647 h 798"/>
              <a:gd name="T22" fmla="*/ 2147483647 w 580"/>
              <a:gd name="T23" fmla="*/ 2147483647 h 798"/>
              <a:gd name="T24" fmla="*/ 0 w 580"/>
              <a:gd name="T25" fmla="*/ 2147483647 h 798"/>
              <a:gd name="T26" fmla="*/ 2147483647 w 580"/>
              <a:gd name="T27" fmla="*/ 2147483647 h 798"/>
              <a:gd name="T28" fmla="*/ 2147483647 w 580"/>
              <a:gd name="T29" fmla="*/ 2147483647 h 798"/>
              <a:gd name="T30" fmla="*/ 2147483647 w 580"/>
              <a:gd name="T31" fmla="*/ 2147483647 h 798"/>
              <a:gd name="T32" fmla="*/ 2147483647 w 580"/>
              <a:gd name="T33" fmla="*/ 2147483647 h 798"/>
              <a:gd name="T34" fmla="*/ 2147483647 w 580"/>
              <a:gd name="T35" fmla="*/ 2147483647 h 798"/>
              <a:gd name="T36" fmla="*/ 2147483647 w 580"/>
              <a:gd name="T37" fmla="*/ 2147483647 h 798"/>
              <a:gd name="T38" fmla="*/ 2147483647 w 580"/>
              <a:gd name="T39" fmla="*/ 2147483647 h 798"/>
              <a:gd name="T40" fmla="*/ 2147483647 w 580"/>
              <a:gd name="T41" fmla="*/ 2147483647 h 798"/>
              <a:gd name="T42" fmla="*/ 2147483647 w 580"/>
              <a:gd name="T43" fmla="*/ 2147483647 h 798"/>
              <a:gd name="T44" fmla="*/ 2147483647 w 580"/>
              <a:gd name="T45" fmla="*/ 2147483647 h 798"/>
              <a:gd name="T46" fmla="*/ 2147483647 w 580"/>
              <a:gd name="T47" fmla="*/ 2147483647 h 798"/>
              <a:gd name="T48" fmla="*/ 2147483647 w 580"/>
              <a:gd name="T49" fmla="*/ 2147483647 h 798"/>
              <a:gd name="T50" fmla="*/ 2147483647 w 580"/>
              <a:gd name="T51" fmla="*/ 2147483647 h 798"/>
              <a:gd name="T52" fmla="*/ 2147483647 w 580"/>
              <a:gd name="T53" fmla="*/ 0 h 798"/>
              <a:gd name="T54" fmla="*/ 2147483647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3DC5C5"/>
              </a:gs>
              <a:gs pos="100000">
                <a:srgbClr val="C1EDED"/>
              </a:gs>
            </a:gsLst>
            <a:lin ang="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bg-BG"/>
          </a:p>
        </p:txBody>
      </p:sp>
      <p:sp>
        <p:nvSpPr>
          <p:cNvPr id="24598" name="AutoShape 39"/>
          <p:cNvSpPr>
            <a:spLocks noChangeArrowheads="1"/>
          </p:cNvSpPr>
          <p:nvPr/>
        </p:nvSpPr>
        <p:spPr bwMode="auto">
          <a:xfrm>
            <a:off x="6516688" y="4143375"/>
            <a:ext cx="2519362" cy="1000125"/>
          </a:xfrm>
          <a:prstGeom prst="roundRect">
            <a:avLst>
              <a:gd name="adj" fmla="val 16667"/>
            </a:avLst>
          </a:prstGeom>
          <a:noFill/>
          <a:ln w="38100">
            <a:solidFill>
              <a:srgbClr val="969696"/>
            </a:solidFill>
            <a:round/>
            <a:headEnd/>
            <a:tailEnd/>
          </a:ln>
          <a:extLst>
            <a:ext uri="{909E8E84-426E-40DD-AFC4-6F175D3DCCD1}">
              <a14:hiddenFill xmlns:a14="http://schemas.microsoft.com/office/drawing/2010/main">
                <a:solidFill>
                  <a:srgbClr val="FFFFFF"/>
                </a:solidFill>
              </a14:hiddenFill>
            </a:ext>
          </a:extLst>
        </p:spPr>
        <p:txBody>
          <a:bodyPr wrap="none" lIns="91429" tIns="45715" rIns="91429" bIns="45715" anchor="ctr"/>
          <a:lstStyle/>
          <a:p>
            <a:pPr eaLnBrk="0" hangingPunct="0"/>
            <a:endParaRPr lang="bg-BG">
              <a:latin typeface="Times New Roman" pitchFamily="18" charset="0"/>
              <a:cs typeface="Times New Roman" pitchFamily="18" charset="0"/>
            </a:endParaRPr>
          </a:p>
        </p:txBody>
      </p:sp>
      <p:sp>
        <p:nvSpPr>
          <p:cNvPr id="24599" name="Text Box 38"/>
          <p:cNvSpPr txBox="1">
            <a:spLocks noChangeArrowheads="1"/>
          </p:cNvSpPr>
          <p:nvPr/>
        </p:nvSpPr>
        <p:spPr bwMode="auto">
          <a:xfrm>
            <a:off x="6659563" y="2786063"/>
            <a:ext cx="2327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sz="1400" b="1" dirty="0">
                <a:latin typeface="Times New Roman" pitchFamily="18" charset="0"/>
                <a:cs typeface="Times New Roman" pitchFamily="18" charset="0"/>
              </a:rPr>
              <a:t>BLACK SEA</a:t>
            </a:r>
          </a:p>
          <a:p>
            <a:pPr eaLnBrk="1" hangingPunct="1"/>
            <a:r>
              <a:rPr lang="en-US" sz="1400" b="1" dirty="0">
                <a:latin typeface="Times New Roman" pitchFamily="18" charset="0"/>
                <a:cs typeface="Times New Roman" pitchFamily="18" charset="0"/>
              </a:rPr>
              <a:t>ACADEMIC NETWORKS</a:t>
            </a:r>
          </a:p>
        </p:txBody>
      </p:sp>
      <p:sp>
        <p:nvSpPr>
          <p:cNvPr id="24600" name="AutoShape 39"/>
          <p:cNvSpPr>
            <a:spLocks noChangeArrowheads="1"/>
          </p:cNvSpPr>
          <p:nvPr/>
        </p:nvSpPr>
        <p:spPr bwMode="auto">
          <a:xfrm>
            <a:off x="6516688" y="2571750"/>
            <a:ext cx="2519362" cy="1000125"/>
          </a:xfrm>
          <a:prstGeom prst="roundRect">
            <a:avLst>
              <a:gd name="adj" fmla="val 16667"/>
            </a:avLst>
          </a:prstGeom>
          <a:noFill/>
          <a:ln w="38100">
            <a:solidFill>
              <a:srgbClr val="969696"/>
            </a:solidFill>
            <a:round/>
            <a:headEnd/>
            <a:tailEnd/>
          </a:ln>
          <a:extLst>
            <a:ext uri="{909E8E84-426E-40DD-AFC4-6F175D3DCCD1}">
              <a14:hiddenFill xmlns:a14="http://schemas.microsoft.com/office/drawing/2010/main">
                <a:solidFill>
                  <a:srgbClr val="FFFFFF"/>
                </a:solidFill>
              </a14:hiddenFill>
            </a:ext>
          </a:extLst>
        </p:spPr>
        <p:txBody>
          <a:bodyPr wrap="none" lIns="91429" tIns="45715" rIns="91429" bIns="45715" anchor="ctr"/>
          <a:lstStyle/>
          <a:p>
            <a:pPr eaLnBrk="0" hangingPunct="0"/>
            <a:endParaRPr lang="bg-BG">
              <a:latin typeface="Times New Roman" pitchFamily="18" charset="0"/>
              <a:cs typeface="Times New Roman" pitchFamily="18" charset="0"/>
            </a:endParaRPr>
          </a:p>
        </p:txBody>
      </p:sp>
      <p:sp>
        <p:nvSpPr>
          <p:cNvPr id="24601" name="Text Box 38"/>
          <p:cNvSpPr txBox="1">
            <a:spLocks noChangeArrowheads="1"/>
          </p:cNvSpPr>
          <p:nvPr/>
        </p:nvSpPr>
        <p:spPr bwMode="auto">
          <a:xfrm>
            <a:off x="6659563" y="1271588"/>
            <a:ext cx="23272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sz="1400" b="1" dirty="0">
                <a:latin typeface="Times New Roman" pitchFamily="18" charset="0"/>
                <a:cs typeface="Times New Roman" pitchFamily="18" charset="0"/>
              </a:rPr>
              <a:t>BLACK SEA</a:t>
            </a:r>
          </a:p>
          <a:p>
            <a:pPr eaLnBrk="1" hangingPunct="1"/>
            <a:r>
              <a:rPr lang="en-US" sz="1400" b="1" dirty="0">
                <a:latin typeface="Times New Roman" pitchFamily="18" charset="0"/>
                <a:cs typeface="Times New Roman" pitchFamily="18" charset="0"/>
              </a:rPr>
              <a:t>ACADEMIC ASSOCIATION</a:t>
            </a:r>
          </a:p>
        </p:txBody>
      </p:sp>
      <p:sp>
        <p:nvSpPr>
          <p:cNvPr id="24602" name="AutoShape 39"/>
          <p:cNvSpPr>
            <a:spLocks noChangeArrowheads="1"/>
          </p:cNvSpPr>
          <p:nvPr/>
        </p:nvSpPr>
        <p:spPr bwMode="auto">
          <a:xfrm>
            <a:off x="6516688" y="1143000"/>
            <a:ext cx="2519362" cy="1000125"/>
          </a:xfrm>
          <a:prstGeom prst="roundRect">
            <a:avLst>
              <a:gd name="adj" fmla="val 16667"/>
            </a:avLst>
          </a:prstGeom>
          <a:noFill/>
          <a:ln w="38100">
            <a:solidFill>
              <a:srgbClr val="969696"/>
            </a:solidFill>
            <a:round/>
            <a:headEnd/>
            <a:tailEnd/>
          </a:ln>
          <a:extLst>
            <a:ext uri="{909E8E84-426E-40DD-AFC4-6F175D3DCCD1}">
              <a14:hiddenFill xmlns:a14="http://schemas.microsoft.com/office/drawing/2010/main">
                <a:solidFill>
                  <a:srgbClr val="FFFFFF"/>
                </a:solidFill>
              </a14:hiddenFill>
            </a:ext>
          </a:extLst>
        </p:spPr>
        <p:txBody>
          <a:bodyPr wrap="none" lIns="91429" tIns="45715" rIns="91429" bIns="45715" anchor="ctr"/>
          <a:lstStyle/>
          <a:p>
            <a:pPr eaLnBrk="0" hangingPunct="0"/>
            <a:endParaRPr lang="bg-BG">
              <a:latin typeface="Times New Roman" pitchFamily="18" charset="0"/>
              <a:cs typeface="Times New Roman" pitchFamily="18" charset="0"/>
            </a:endParaRPr>
          </a:p>
        </p:txBody>
      </p:sp>
      <p:sp>
        <p:nvSpPr>
          <p:cNvPr id="24603" name="Freeform 42"/>
          <p:cNvSpPr>
            <a:spLocks/>
          </p:cNvSpPr>
          <p:nvPr/>
        </p:nvSpPr>
        <p:spPr bwMode="gray">
          <a:xfrm flipH="1">
            <a:off x="5715000" y="1571625"/>
            <a:ext cx="903288" cy="1241425"/>
          </a:xfrm>
          <a:custGeom>
            <a:avLst/>
            <a:gdLst>
              <a:gd name="T0" fmla="*/ 2147483647 w 580"/>
              <a:gd name="T1" fmla="*/ 0 h 798"/>
              <a:gd name="T2" fmla="*/ 2147483647 w 580"/>
              <a:gd name="T3" fmla="*/ 2147483647 h 798"/>
              <a:gd name="T4" fmla="*/ 2147483647 w 580"/>
              <a:gd name="T5" fmla="*/ 2147483647 h 798"/>
              <a:gd name="T6" fmla="*/ 2147483647 w 580"/>
              <a:gd name="T7" fmla="*/ 2147483647 h 798"/>
              <a:gd name="T8" fmla="*/ 2147483647 w 580"/>
              <a:gd name="T9" fmla="*/ 2147483647 h 798"/>
              <a:gd name="T10" fmla="*/ 2147483647 w 580"/>
              <a:gd name="T11" fmla="*/ 2147483647 h 798"/>
              <a:gd name="T12" fmla="*/ 2147483647 w 580"/>
              <a:gd name="T13" fmla="*/ 2147483647 h 798"/>
              <a:gd name="T14" fmla="*/ 2147483647 w 580"/>
              <a:gd name="T15" fmla="*/ 2147483647 h 798"/>
              <a:gd name="T16" fmla="*/ 2147483647 w 580"/>
              <a:gd name="T17" fmla="*/ 2147483647 h 798"/>
              <a:gd name="T18" fmla="*/ 2147483647 w 580"/>
              <a:gd name="T19" fmla="*/ 2147483647 h 798"/>
              <a:gd name="T20" fmla="*/ 2147483647 w 580"/>
              <a:gd name="T21" fmla="*/ 2147483647 h 798"/>
              <a:gd name="T22" fmla="*/ 2147483647 w 580"/>
              <a:gd name="T23" fmla="*/ 2147483647 h 798"/>
              <a:gd name="T24" fmla="*/ 0 w 580"/>
              <a:gd name="T25" fmla="*/ 2147483647 h 798"/>
              <a:gd name="T26" fmla="*/ 2147483647 w 580"/>
              <a:gd name="T27" fmla="*/ 2147483647 h 798"/>
              <a:gd name="T28" fmla="*/ 2147483647 w 580"/>
              <a:gd name="T29" fmla="*/ 2147483647 h 798"/>
              <a:gd name="T30" fmla="*/ 2147483647 w 580"/>
              <a:gd name="T31" fmla="*/ 2147483647 h 798"/>
              <a:gd name="T32" fmla="*/ 2147483647 w 580"/>
              <a:gd name="T33" fmla="*/ 2147483647 h 798"/>
              <a:gd name="T34" fmla="*/ 2147483647 w 580"/>
              <a:gd name="T35" fmla="*/ 2147483647 h 798"/>
              <a:gd name="T36" fmla="*/ 2147483647 w 580"/>
              <a:gd name="T37" fmla="*/ 2147483647 h 798"/>
              <a:gd name="T38" fmla="*/ 2147483647 w 580"/>
              <a:gd name="T39" fmla="*/ 2147483647 h 798"/>
              <a:gd name="T40" fmla="*/ 2147483647 w 580"/>
              <a:gd name="T41" fmla="*/ 2147483647 h 798"/>
              <a:gd name="T42" fmla="*/ 2147483647 w 580"/>
              <a:gd name="T43" fmla="*/ 2147483647 h 798"/>
              <a:gd name="T44" fmla="*/ 2147483647 w 580"/>
              <a:gd name="T45" fmla="*/ 2147483647 h 798"/>
              <a:gd name="T46" fmla="*/ 2147483647 w 580"/>
              <a:gd name="T47" fmla="*/ 2147483647 h 798"/>
              <a:gd name="T48" fmla="*/ 2147483647 w 580"/>
              <a:gd name="T49" fmla="*/ 2147483647 h 798"/>
              <a:gd name="T50" fmla="*/ 2147483647 w 580"/>
              <a:gd name="T51" fmla="*/ 2147483647 h 798"/>
              <a:gd name="T52" fmla="*/ 2147483647 w 580"/>
              <a:gd name="T53" fmla="*/ 0 h 798"/>
              <a:gd name="T54" fmla="*/ 2147483647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3DC5C5"/>
              </a:gs>
              <a:gs pos="100000">
                <a:srgbClr val="C1EDED"/>
              </a:gs>
            </a:gsLst>
            <a:lin ang="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bg-BG"/>
          </a:p>
        </p:txBody>
      </p:sp>
      <p:sp>
        <p:nvSpPr>
          <p:cNvPr id="24604" name="Freeform 42"/>
          <p:cNvSpPr>
            <a:spLocks/>
          </p:cNvSpPr>
          <p:nvPr/>
        </p:nvSpPr>
        <p:spPr bwMode="gray">
          <a:xfrm flipH="1">
            <a:off x="5715000" y="2571750"/>
            <a:ext cx="903288" cy="1241425"/>
          </a:xfrm>
          <a:custGeom>
            <a:avLst/>
            <a:gdLst>
              <a:gd name="T0" fmla="*/ 2147483647 w 580"/>
              <a:gd name="T1" fmla="*/ 0 h 798"/>
              <a:gd name="T2" fmla="*/ 2147483647 w 580"/>
              <a:gd name="T3" fmla="*/ 2147483647 h 798"/>
              <a:gd name="T4" fmla="*/ 2147483647 w 580"/>
              <a:gd name="T5" fmla="*/ 2147483647 h 798"/>
              <a:gd name="T6" fmla="*/ 2147483647 w 580"/>
              <a:gd name="T7" fmla="*/ 2147483647 h 798"/>
              <a:gd name="T8" fmla="*/ 2147483647 w 580"/>
              <a:gd name="T9" fmla="*/ 2147483647 h 798"/>
              <a:gd name="T10" fmla="*/ 2147483647 w 580"/>
              <a:gd name="T11" fmla="*/ 2147483647 h 798"/>
              <a:gd name="T12" fmla="*/ 2147483647 w 580"/>
              <a:gd name="T13" fmla="*/ 2147483647 h 798"/>
              <a:gd name="T14" fmla="*/ 2147483647 w 580"/>
              <a:gd name="T15" fmla="*/ 2147483647 h 798"/>
              <a:gd name="T16" fmla="*/ 2147483647 w 580"/>
              <a:gd name="T17" fmla="*/ 2147483647 h 798"/>
              <a:gd name="T18" fmla="*/ 2147483647 w 580"/>
              <a:gd name="T19" fmla="*/ 2147483647 h 798"/>
              <a:gd name="T20" fmla="*/ 2147483647 w 580"/>
              <a:gd name="T21" fmla="*/ 2147483647 h 798"/>
              <a:gd name="T22" fmla="*/ 2147483647 w 580"/>
              <a:gd name="T23" fmla="*/ 2147483647 h 798"/>
              <a:gd name="T24" fmla="*/ 0 w 580"/>
              <a:gd name="T25" fmla="*/ 2147483647 h 798"/>
              <a:gd name="T26" fmla="*/ 2147483647 w 580"/>
              <a:gd name="T27" fmla="*/ 2147483647 h 798"/>
              <a:gd name="T28" fmla="*/ 2147483647 w 580"/>
              <a:gd name="T29" fmla="*/ 2147483647 h 798"/>
              <a:gd name="T30" fmla="*/ 2147483647 w 580"/>
              <a:gd name="T31" fmla="*/ 2147483647 h 798"/>
              <a:gd name="T32" fmla="*/ 2147483647 w 580"/>
              <a:gd name="T33" fmla="*/ 2147483647 h 798"/>
              <a:gd name="T34" fmla="*/ 2147483647 w 580"/>
              <a:gd name="T35" fmla="*/ 2147483647 h 798"/>
              <a:gd name="T36" fmla="*/ 2147483647 w 580"/>
              <a:gd name="T37" fmla="*/ 2147483647 h 798"/>
              <a:gd name="T38" fmla="*/ 2147483647 w 580"/>
              <a:gd name="T39" fmla="*/ 2147483647 h 798"/>
              <a:gd name="T40" fmla="*/ 2147483647 w 580"/>
              <a:gd name="T41" fmla="*/ 2147483647 h 798"/>
              <a:gd name="T42" fmla="*/ 2147483647 w 580"/>
              <a:gd name="T43" fmla="*/ 2147483647 h 798"/>
              <a:gd name="T44" fmla="*/ 2147483647 w 580"/>
              <a:gd name="T45" fmla="*/ 2147483647 h 798"/>
              <a:gd name="T46" fmla="*/ 2147483647 w 580"/>
              <a:gd name="T47" fmla="*/ 2147483647 h 798"/>
              <a:gd name="T48" fmla="*/ 2147483647 w 580"/>
              <a:gd name="T49" fmla="*/ 2147483647 h 798"/>
              <a:gd name="T50" fmla="*/ 2147483647 w 580"/>
              <a:gd name="T51" fmla="*/ 2147483647 h 798"/>
              <a:gd name="T52" fmla="*/ 2147483647 w 580"/>
              <a:gd name="T53" fmla="*/ 0 h 798"/>
              <a:gd name="T54" fmla="*/ 2147483647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3DC5C5"/>
              </a:gs>
              <a:gs pos="100000">
                <a:srgbClr val="C1EDED"/>
              </a:gs>
            </a:gsLst>
            <a:lin ang="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bg-BG"/>
          </a:p>
        </p:txBody>
      </p:sp>
      <p:sp>
        <p:nvSpPr>
          <p:cNvPr id="32" name="AutoShape 23"/>
          <p:cNvSpPr>
            <a:spLocks noChangeArrowheads="1"/>
          </p:cNvSpPr>
          <p:nvPr/>
        </p:nvSpPr>
        <p:spPr bwMode="auto">
          <a:xfrm>
            <a:off x="3459955" y="4820047"/>
            <a:ext cx="2295525" cy="380206"/>
          </a:xfrm>
          <a:prstGeom prst="roundRect">
            <a:avLst>
              <a:gd name="adj" fmla="val 16667"/>
            </a:avLst>
          </a:prstGeom>
          <a:noFill/>
          <a:ln w="38100">
            <a:solidFill>
              <a:srgbClr val="969696"/>
            </a:solidFill>
            <a:round/>
            <a:headEnd/>
            <a:tailEnd/>
          </a:ln>
          <a:extLst>
            <a:ext uri="{909E8E84-426E-40DD-AFC4-6F175D3DCCD1}">
              <a14:hiddenFill xmlns:a14="http://schemas.microsoft.com/office/drawing/2010/main">
                <a:solidFill>
                  <a:srgbClr val="FFFFFF"/>
                </a:solidFill>
              </a14:hiddenFill>
            </a:ext>
          </a:extLst>
        </p:spPr>
        <p:txBody>
          <a:bodyPr wrap="none" lIns="91429" tIns="45715" rIns="91429" bIns="45715" anchor="ctr"/>
          <a:lstStyle/>
          <a:p>
            <a:pPr algn="ctr" eaLnBrk="0" hangingPunct="0"/>
            <a:r>
              <a:rPr lang="en-US" sz="1400" b="1" dirty="0">
                <a:latin typeface="Times New Roman" pitchFamily="18" charset="0"/>
                <a:cs typeface="Times New Roman" pitchFamily="18" charset="0"/>
              </a:rPr>
              <a:t>Academic Park</a:t>
            </a:r>
            <a:endParaRPr lang="bg-BG" sz="1400" b="1" dirty="0">
              <a:latin typeface="Times New Roman" pitchFamily="18" charset="0"/>
              <a:cs typeface="Times New Roman" pitchFamily="18" charset="0"/>
            </a:endParaRPr>
          </a:p>
          <a:p>
            <a:pPr algn="ctr" eaLnBrk="0" hangingPunct="0"/>
            <a:r>
              <a:rPr lang="bg-BG" sz="1400" b="1" dirty="0">
                <a:latin typeface="Times New Roman" pitchFamily="18" charset="0"/>
                <a:cs typeface="Times New Roman" pitchFamily="18" charset="0"/>
              </a:rPr>
              <a:t>2020</a:t>
            </a:r>
          </a:p>
        </p:txBody>
      </p:sp>
      <p:sp>
        <p:nvSpPr>
          <p:cNvPr id="2" name="AutoShape 23"/>
          <p:cNvSpPr>
            <a:spLocks noChangeArrowheads="1"/>
          </p:cNvSpPr>
          <p:nvPr/>
        </p:nvSpPr>
        <p:spPr bwMode="auto">
          <a:xfrm>
            <a:off x="3386930" y="4008438"/>
            <a:ext cx="2368550" cy="657849"/>
          </a:xfrm>
          <a:prstGeom prst="roundRect">
            <a:avLst>
              <a:gd name="adj" fmla="val 16667"/>
            </a:avLst>
          </a:prstGeom>
          <a:noFill/>
          <a:ln w="38100">
            <a:solidFill>
              <a:srgbClr val="969696"/>
            </a:solidFill>
            <a:round/>
            <a:headEnd/>
            <a:tailEnd/>
          </a:ln>
          <a:extLst>
            <a:ext uri="{909E8E84-426E-40DD-AFC4-6F175D3DCCD1}">
              <a14:hiddenFill xmlns:a14="http://schemas.microsoft.com/office/drawing/2010/main">
                <a:solidFill>
                  <a:srgbClr val="FFFFFF"/>
                </a:solidFill>
              </a14:hiddenFill>
            </a:ext>
          </a:extLst>
        </p:spPr>
        <p:txBody>
          <a:bodyPr wrap="none" lIns="91429" tIns="45715" rIns="91429" bIns="45715" anchor="ctr"/>
          <a:lstStyle/>
          <a:p>
            <a:pPr algn="ctr" eaLnBrk="0" hangingPunct="0"/>
            <a:r>
              <a:rPr lang="en-US" sz="1400" b="1" dirty="0">
                <a:latin typeface="Times New Roman" pitchFamily="18" charset="0"/>
                <a:cs typeface="Times New Roman" pitchFamily="18" charset="0"/>
              </a:rPr>
              <a:t>Experts and </a:t>
            </a:r>
            <a:r>
              <a:rPr lang="en-US" sz="1400" b="1" dirty="0" smtClean="0">
                <a:latin typeface="Times New Roman" pitchFamily="18" charset="0"/>
                <a:cs typeface="Times New Roman" pitchFamily="18" charset="0"/>
              </a:rPr>
              <a:t>Students -</a:t>
            </a:r>
            <a:endParaRPr lang="en-US" sz="1400" b="1" dirty="0">
              <a:latin typeface="Times New Roman" pitchFamily="18" charset="0"/>
              <a:cs typeface="Times New Roman" pitchFamily="18" charset="0"/>
            </a:endParaRPr>
          </a:p>
          <a:p>
            <a:pPr algn="ctr" eaLnBrk="0" hangingPunct="0"/>
            <a:r>
              <a:rPr lang="en-US" sz="1400" b="1" dirty="0">
                <a:latin typeface="Times New Roman" pitchFamily="18" charset="0"/>
                <a:cs typeface="Times New Roman" pitchFamily="18" charset="0"/>
              </a:rPr>
              <a:t>Partnership for </a:t>
            </a:r>
          </a:p>
          <a:p>
            <a:pPr algn="ctr" eaLnBrk="0" hangingPunct="0"/>
            <a:r>
              <a:rPr lang="en-US" sz="1400" b="1" dirty="0">
                <a:latin typeface="Times New Roman" pitchFamily="18" charset="0"/>
                <a:cs typeface="Times New Roman" pitchFamily="18" charset="0"/>
              </a:rPr>
              <a:t>Competitiveness</a:t>
            </a:r>
            <a:endParaRPr lang="bg-BG" sz="1400" b="1" dirty="0">
              <a:latin typeface="Times New Roman" pitchFamily="18" charset="0"/>
              <a:cs typeface="Times New Roman" pitchFamily="18" charset="0"/>
            </a:endParaRPr>
          </a:p>
        </p:txBody>
      </p:sp>
      <p:sp>
        <p:nvSpPr>
          <p:cNvPr id="33" name="AutoShape 23"/>
          <p:cNvSpPr>
            <a:spLocks noChangeArrowheads="1"/>
          </p:cNvSpPr>
          <p:nvPr/>
        </p:nvSpPr>
        <p:spPr bwMode="auto">
          <a:xfrm>
            <a:off x="2844800" y="3186906"/>
            <a:ext cx="3368321" cy="722313"/>
          </a:xfrm>
          <a:prstGeom prst="roundRect">
            <a:avLst>
              <a:gd name="adj" fmla="val 16667"/>
            </a:avLst>
          </a:prstGeom>
          <a:noFill/>
          <a:ln w="38100">
            <a:solidFill>
              <a:srgbClr val="969696"/>
            </a:solidFill>
            <a:round/>
            <a:headEnd/>
            <a:tailEnd/>
          </a:ln>
          <a:extLst>
            <a:ext uri="{909E8E84-426E-40DD-AFC4-6F175D3DCCD1}">
              <a14:hiddenFill xmlns:a14="http://schemas.microsoft.com/office/drawing/2010/main">
                <a:solidFill>
                  <a:srgbClr val="FFFFFF"/>
                </a:solidFill>
              </a14:hiddenFill>
            </a:ext>
          </a:extLst>
        </p:spPr>
        <p:txBody>
          <a:bodyPr wrap="none" lIns="91429" tIns="45715" rIns="91429" bIns="45715" anchor="ctr"/>
          <a:lstStyle/>
          <a:p>
            <a:pPr algn="ctr" eaLnBrk="0" hangingPunct="0"/>
            <a:r>
              <a:rPr lang="en-US" b="1" dirty="0" smtClean="0">
                <a:latin typeface="Times New Roman" pitchFamily="18" charset="0"/>
                <a:cs typeface="Times New Roman" pitchFamily="18" charset="0"/>
              </a:rPr>
              <a:t>International Academy</a:t>
            </a:r>
          </a:p>
          <a:p>
            <a:pPr algn="ctr" eaLnBrk="0" hangingPunct="0"/>
            <a:r>
              <a:rPr lang="en-US" b="1" dirty="0" smtClean="0">
                <a:latin typeface="Times New Roman" pitchFamily="18" charset="0"/>
                <a:cs typeface="Times New Roman" pitchFamily="18" charset="0"/>
              </a:rPr>
              <a:t>“Knowledge and Innovations”</a:t>
            </a:r>
            <a:endParaRPr lang="bg-BG" b="1" dirty="0">
              <a:latin typeface="Times New Roman" pitchFamily="18" charset="0"/>
              <a:cs typeface="Times New Roman" pitchFamily="18" charset="0"/>
            </a:endParaRPr>
          </a:p>
        </p:txBody>
      </p:sp>
      <p:grpSp>
        <p:nvGrpSpPr>
          <p:cNvPr id="34" name="Group 33"/>
          <p:cNvGrpSpPr/>
          <p:nvPr/>
        </p:nvGrpSpPr>
        <p:grpSpPr>
          <a:xfrm>
            <a:off x="3454400" y="13608"/>
            <a:ext cx="5689600" cy="857250"/>
            <a:chOff x="3454400" y="13608"/>
            <a:chExt cx="5689600" cy="857250"/>
          </a:xfrm>
        </p:grpSpPr>
        <p:sp>
          <p:nvSpPr>
            <p:cNvPr id="35" name="Text Box 6"/>
            <p:cNvSpPr txBox="1">
              <a:spLocks noChangeArrowheads="1"/>
            </p:cNvSpPr>
            <p:nvPr/>
          </p:nvSpPr>
          <p:spPr bwMode="auto">
            <a:xfrm>
              <a:off x="3454400" y="44450"/>
              <a:ext cx="5689600" cy="769443"/>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36" name="Picture 7" descr="vfu-logo-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AutoShape 23"/>
          <p:cNvSpPr>
            <a:spLocks noChangeArrowheads="1"/>
          </p:cNvSpPr>
          <p:nvPr/>
        </p:nvSpPr>
        <p:spPr bwMode="auto">
          <a:xfrm>
            <a:off x="2973757" y="2464594"/>
            <a:ext cx="3110405" cy="580046"/>
          </a:xfrm>
          <a:prstGeom prst="roundRect">
            <a:avLst>
              <a:gd name="adj" fmla="val 16667"/>
            </a:avLst>
          </a:prstGeom>
          <a:noFill/>
          <a:ln w="38100">
            <a:solidFill>
              <a:srgbClr val="969696"/>
            </a:solidFill>
            <a:round/>
            <a:headEnd/>
            <a:tailEnd/>
          </a:ln>
          <a:extLst>
            <a:ext uri="{909E8E84-426E-40DD-AFC4-6F175D3DCCD1}">
              <a14:hiddenFill xmlns:a14="http://schemas.microsoft.com/office/drawing/2010/main">
                <a:solidFill>
                  <a:srgbClr val="FFFFFF"/>
                </a:solidFill>
              </a14:hiddenFill>
            </a:ext>
          </a:extLst>
        </p:spPr>
        <p:txBody>
          <a:bodyPr wrap="none" lIns="91429" tIns="45715" rIns="91429" bIns="45715" anchor="ctr"/>
          <a:lstStyle/>
          <a:p>
            <a:pPr algn="ctr" eaLnBrk="0" hangingPunct="0"/>
            <a:r>
              <a:rPr lang="en-US" sz="2000" b="1" dirty="0" smtClean="0">
                <a:latin typeface="Times New Roman" pitchFamily="18" charset="0"/>
                <a:cs typeface="Times New Roman" pitchFamily="18" charset="0"/>
              </a:rPr>
              <a:t>SMART FUTURE</a:t>
            </a:r>
            <a:endParaRPr lang="bg-BG" sz="2000" b="1" dirty="0">
              <a:latin typeface="Times New Roman" pitchFamily="18" charset="0"/>
              <a:cs typeface="Times New Roman" pitchFamily="18" charset="0"/>
            </a:endParaRPr>
          </a:p>
        </p:txBody>
      </p:sp>
      <p:pic>
        <p:nvPicPr>
          <p:cNvPr id="3074" name="Picture 2" descr="C:\Users\TI-D\AppData\Local\Temp\smartv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3365" y="1143000"/>
            <a:ext cx="3191189" cy="1215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704669"/>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up)">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animBg="1"/>
      <p:bldP spid="33" grpId="0" animBg="1"/>
      <p:bldP spid="3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11"/>
          <p:cNvGrpSpPr>
            <a:grpSpLocks/>
          </p:cNvGrpSpPr>
          <p:nvPr/>
        </p:nvGrpSpPr>
        <p:grpSpPr bwMode="auto">
          <a:xfrm>
            <a:off x="0" y="-68240"/>
            <a:ext cx="9144000" cy="946150"/>
            <a:chOff x="0" y="96"/>
            <a:chExt cx="5760" cy="596"/>
          </a:xfrm>
        </p:grpSpPr>
        <p:sp>
          <p:nvSpPr>
            <p:cNvPr id="31" name="Text Box 12"/>
            <p:cNvSpPr txBox="1">
              <a:spLocks noChangeArrowheads="1"/>
            </p:cNvSpPr>
            <p:nvPr/>
          </p:nvSpPr>
          <p:spPr bwMode="auto">
            <a:xfrm>
              <a:off x="0" y="96"/>
              <a:ext cx="5760" cy="596"/>
            </a:xfrm>
            <a:prstGeom prst="rect">
              <a:avLst/>
            </a:prstGeom>
            <a:gradFill rotWithShape="1">
              <a:gsLst>
                <a:gs pos="0">
                  <a:srgbClr val="33CCCC"/>
                </a:gs>
                <a:gs pos="100000">
                  <a:srgbClr val="CCECFF">
                    <a:alpha val="79999"/>
                  </a:srgbClr>
                </a:gs>
              </a:gsLst>
              <a:lin ang="5400000" scaled="1"/>
            </a:gra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spcBef>
                  <a:spcPct val="50000"/>
                </a:spcBef>
              </a:pPr>
              <a:r>
                <a:rPr lang="bg-BG" sz="2800" b="1" dirty="0">
                  <a:solidFill>
                    <a:srgbClr val="006666"/>
                  </a:solidFill>
                  <a:latin typeface="Times New Roman" pitchFamily="18" charset="0"/>
                  <a:cs typeface="Times New Roman" pitchFamily="18" charset="0"/>
                </a:rPr>
                <a:t>   </a:t>
              </a:r>
              <a:r>
                <a:rPr lang="en-US" sz="2800" b="1" dirty="0">
                  <a:solidFill>
                    <a:srgbClr val="006666"/>
                  </a:solidFill>
                  <a:latin typeface="Times New Roman" pitchFamily="18" charset="0"/>
                  <a:cs typeface="Times New Roman" pitchFamily="18" charset="0"/>
                </a:rPr>
                <a:t>VARNA FREE UNIVERSITY</a:t>
              </a:r>
              <a:r>
                <a:rPr lang="bg-BG" sz="2800" b="1" dirty="0">
                  <a:solidFill>
                    <a:srgbClr val="006666"/>
                  </a:solidFill>
                  <a:latin typeface="Times New Roman" pitchFamily="18" charset="0"/>
                  <a:cs typeface="Times New Roman" pitchFamily="18" charset="0"/>
                </a:rPr>
                <a:t>		</a:t>
              </a:r>
              <a:r>
                <a:rPr lang="en-US" sz="2800" b="1" dirty="0">
                  <a:solidFill>
                    <a:srgbClr val="006666"/>
                  </a:solidFill>
                  <a:latin typeface="Times New Roman" pitchFamily="18" charset="0"/>
                  <a:cs typeface="Times New Roman" pitchFamily="18" charset="0"/>
                </a:rPr>
                <a:t>“CHERNORIZETS HRABAR”</a:t>
              </a:r>
              <a:endParaRPr lang="bg-BG" sz="2800" b="1" dirty="0">
                <a:latin typeface="Times New Roman" pitchFamily="18" charset="0"/>
                <a:cs typeface="Times New Roman" pitchFamily="18" charset="0"/>
              </a:endParaRPr>
            </a:p>
          </p:txBody>
        </p:sp>
        <p:pic>
          <p:nvPicPr>
            <p:cNvPr id="32" name="Picture 13" descr="vfu-logo-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6" y="132"/>
              <a:ext cx="408"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Cloud 23"/>
          <p:cNvSpPr/>
          <p:nvPr/>
        </p:nvSpPr>
        <p:spPr bwMode="auto">
          <a:xfrm>
            <a:off x="5447627" y="3235776"/>
            <a:ext cx="3211512" cy="2014538"/>
          </a:xfrm>
          <a:prstGeom prst="cloud">
            <a:avLst/>
          </a:prstGeom>
          <a:gradFill flip="none" rotWithShape="1">
            <a:gsLst>
              <a:gs pos="0">
                <a:srgbClr val="48C7ED">
                  <a:tint val="66000"/>
                  <a:satMod val="160000"/>
                </a:srgbClr>
              </a:gs>
              <a:gs pos="50000">
                <a:srgbClr val="48C7ED">
                  <a:tint val="44500"/>
                  <a:satMod val="160000"/>
                </a:srgbClr>
              </a:gs>
              <a:gs pos="100000">
                <a:srgbClr val="48C7ED">
                  <a:tint val="23500"/>
                  <a:satMod val="160000"/>
                </a:srgbClr>
              </a:gs>
            </a:gsLst>
            <a:path path="circle">
              <a:fillToRect l="100000" t="100000"/>
            </a:path>
            <a:tileRect r="-100000" b="-100000"/>
          </a:gradFill>
          <a:ln w="9525" cap="flat" cmpd="sng" algn="ctr">
            <a:solidFill>
              <a:schemeClr val="bg1"/>
            </a:solidFill>
            <a:prstDash val="solid"/>
            <a:round/>
            <a:headEnd type="none" w="med" len="med"/>
            <a:tailEnd type="none" w="med" len="med"/>
          </a:ln>
          <a:effectLst/>
          <a:extLst/>
        </p:spPr>
        <p:txBody>
          <a:bodyPr/>
          <a:lstStyle/>
          <a:p>
            <a:pPr>
              <a:defRPr/>
            </a:pPr>
            <a:endParaRPr lang="en-US">
              <a:latin typeface="Times New Roman" pitchFamily="18" charset="0"/>
              <a:cs typeface="Times New Roman" pitchFamily="18" charset="0"/>
            </a:endParaRPr>
          </a:p>
        </p:txBody>
      </p:sp>
      <p:sp>
        <p:nvSpPr>
          <p:cNvPr id="28" name="Cloud 27"/>
          <p:cNvSpPr/>
          <p:nvPr/>
        </p:nvSpPr>
        <p:spPr bwMode="auto">
          <a:xfrm>
            <a:off x="5461914" y="4681989"/>
            <a:ext cx="3209925" cy="1612900"/>
          </a:xfrm>
          <a:prstGeom prst="cloud">
            <a:avLst/>
          </a:prstGeom>
          <a:gradFill flip="none" rotWithShape="1">
            <a:gsLst>
              <a:gs pos="0">
                <a:srgbClr val="48C7ED">
                  <a:tint val="66000"/>
                  <a:satMod val="160000"/>
                </a:srgbClr>
              </a:gs>
              <a:gs pos="50000">
                <a:srgbClr val="48C7ED">
                  <a:tint val="44500"/>
                  <a:satMod val="160000"/>
                </a:srgbClr>
              </a:gs>
              <a:gs pos="100000">
                <a:srgbClr val="48C7ED">
                  <a:tint val="23500"/>
                  <a:satMod val="160000"/>
                </a:srgbClr>
              </a:gs>
            </a:gsLst>
            <a:path path="circle">
              <a:fillToRect r="100000" b="100000"/>
            </a:path>
            <a:tileRect l="-100000" t="-100000"/>
          </a:gradFill>
          <a:ln w="9525" cap="flat" cmpd="sng" algn="ctr">
            <a:solidFill>
              <a:schemeClr val="bg1"/>
            </a:solidFill>
            <a:prstDash val="solid"/>
            <a:round/>
            <a:headEnd type="none" w="med" len="med"/>
            <a:tailEnd type="none" w="med" len="med"/>
          </a:ln>
          <a:effectLst/>
          <a:extLst/>
        </p:spPr>
        <p:txBody>
          <a:bodyPr/>
          <a:lstStyle/>
          <a:p>
            <a:pPr>
              <a:defRPr/>
            </a:pPr>
            <a:endParaRPr lang="en-US">
              <a:latin typeface="Times New Roman" pitchFamily="18" charset="0"/>
              <a:cs typeface="Times New Roman" pitchFamily="18" charset="0"/>
            </a:endParaRPr>
          </a:p>
        </p:txBody>
      </p:sp>
      <p:sp>
        <p:nvSpPr>
          <p:cNvPr id="23" name="Cloud 22"/>
          <p:cNvSpPr/>
          <p:nvPr/>
        </p:nvSpPr>
        <p:spPr bwMode="auto">
          <a:xfrm>
            <a:off x="764502" y="4299401"/>
            <a:ext cx="2805112" cy="1760538"/>
          </a:xfrm>
          <a:prstGeom prst="cloud">
            <a:avLst/>
          </a:prstGeom>
          <a:gradFill flip="none" rotWithShape="1">
            <a:gsLst>
              <a:gs pos="0">
                <a:srgbClr val="48C7ED">
                  <a:tint val="66000"/>
                  <a:satMod val="160000"/>
                </a:srgbClr>
              </a:gs>
              <a:gs pos="50000">
                <a:srgbClr val="48C7ED">
                  <a:tint val="44500"/>
                  <a:satMod val="160000"/>
                </a:srgbClr>
              </a:gs>
              <a:gs pos="100000">
                <a:srgbClr val="48C7ED">
                  <a:tint val="23500"/>
                  <a:satMod val="160000"/>
                </a:srgbClr>
              </a:gs>
            </a:gsLst>
            <a:lin ang="10800000" scaled="1"/>
            <a:tileRect/>
          </a:gradFill>
          <a:ln w="9525" cap="flat" cmpd="sng" algn="ctr">
            <a:solidFill>
              <a:schemeClr val="bg1"/>
            </a:solidFill>
            <a:prstDash val="solid"/>
            <a:round/>
            <a:headEnd type="none" w="med" len="med"/>
            <a:tailEnd type="none" w="med" len="med"/>
          </a:ln>
          <a:effectLst/>
          <a:extLst/>
        </p:spPr>
        <p:txBody>
          <a:bodyPr/>
          <a:lstStyle/>
          <a:p>
            <a:pPr>
              <a:defRPr/>
            </a:pPr>
            <a:endParaRPr lang="en-US">
              <a:latin typeface="Times New Roman" pitchFamily="18" charset="0"/>
              <a:cs typeface="Times New Roman" pitchFamily="18" charset="0"/>
            </a:endParaRPr>
          </a:p>
        </p:txBody>
      </p:sp>
      <p:sp>
        <p:nvSpPr>
          <p:cNvPr id="22" name="Cloud 21"/>
          <p:cNvSpPr/>
          <p:nvPr/>
        </p:nvSpPr>
        <p:spPr bwMode="auto">
          <a:xfrm>
            <a:off x="-10198" y="3035751"/>
            <a:ext cx="3209925" cy="2016125"/>
          </a:xfrm>
          <a:prstGeom prst="cloud">
            <a:avLst/>
          </a:prstGeom>
          <a:gradFill flip="none" rotWithShape="1">
            <a:gsLst>
              <a:gs pos="0">
                <a:srgbClr val="48C7ED">
                  <a:tint val="66000"/>
                  <a:satMod val="160000"/>
                </a:srgbClr>
              </a:gs>
              <a:gs pos="50000">
                <a:srgbClr val="48C7ED">
                  <a:tint val="44500"/>
                  <a:satMod val="160000"/>
                </a:srgbClr>
              </a:gs>
              <a:gs pos="100000">
                <a:srgbClr val="48C7ED">
                  <a:tint val="23500"/>
                  <a:satMod val="160000"/>
                </a:srgbClr>
              </a:gs>
            </a:gsLst>
            <a:path path="circle">
              <a:fillToRect l="50000" t="50000" r="50000" b="50000"/>
            </a:path>
            <a:tileRect/>
          </a:gradFill>
          <a:ln w="9525" cap="flat" cmpd="sng" algn="ctr">
            <a:solidFill>
              <a:schemeClr val="bg1"/>
            </a:solidFill>
            <a:prstDash val="solid"/>
            <a:round/>
            <a:headEnd type="none" w="med" len="med"/>
            <a:tailEnd type="none" w="med" len="med"/>
          </a:ln>
          <a:effectLst/>
          <a:extLst/>
        </p:spPr>
        <p:txBody>
          <a:bodyPr/>
          <a:lstStyle/>
          <a:p>
            <a:pPr>
              <a:defRPr/>
            </a:pPr>
            <a:endParaRPr lang="en-US">
              <a:latin typeface="Times New Roman" pitchFamily="18" charset="0"/>
              <a:cs typeface="Times New Roman" pitchFamily="18" charset="0"/>
            </a:endParaRPr>
          </a:p>
        </p:txBody>
      </p:sp>
      <p:sp>
        <p:nvSpPr>
          <p:cNvPr id="21" name="Cloud 20"/>
          <p:cNvSpPr/>
          <p:nvPr/>
        </p:nvSpPr>
        <p:spPr bwMode="auto">
          <a:xfrm>
            <a:off x="5250777" y="1373639"/>
            <a:ext cx="3211512" cy="2016125"/>
          </a:xfrm>
          <a:prstGeom prst="cloud">
            <a:avLst/>
          </a:prstGeom>
          <a:gradFill flip="none" rotWithShape="1">
            <a:gsLst>
              <a:gs pos="0">
                <a:srgbClr val="48C7ED">
                  <a:tint val="66000"/>
                  <a:satMod val="160000"/>
                </a:srgbClr>
              </a:gs>
              <a:gs pos="50000">
                <a:srgbClr val="48C7ED">
                  <a:tint val="44500"/>
                  <a:satMod val="160000"/>
                </a:srgbClr>
              </a:gs>
              <a:gs pos="100000">
                <a:srgbClr val="48C7ED">
                  <a:tint val="23500"/>
                  <a:satMod val="160000"/>
                </a:srgbClr>
              </a:gs>
            </a:gsLst>
            <a:lin ang="8100000" scaled="1"/>
            <a:tileRect/>
          </a:gradFill>
          <a:ln w="9525" cap="flat" cmpd="sng" algn="ctr">
            <a:solidFill>
              <a:schemeClr val="bg1"/>
            </a:solidFill>
            <a:prstDash val="solid"/>
            <a:round/>
            <a:headEnd type="none" w="med" len="med"/>
            <a:tailEnd type="none" w="med" len="med"/>
          </a:ln>
          <a:effectLst/>
          <a:extLst/>
        </p:spPr>
        <p:txBody>
          <a:bodyPr/>
          <a:lstStyle/>
          <a:p>
            <a:pPr>
              <a:defRPr/>
            </a:pPr>
            <a:endParaRPr lang="en-US">
              <a:latin typeface="Times New Roman" pitchFamily="18" charset="0"/>
              <a:cs typeface="Times New Roman" pitchFamily="18" charset="0"/>
            </a:endParaRPr>
          </a:p>
        </p:txBody>
      </p:sp>
      <p:sp>
        <p:nvSpPr>
          <p:cNvPr id="4" name="Cloud 3"/>
          <p:cNvSpPr/>
          <p:nvPr/>
        </p:nvSpPr>
        <p:spPr bwMode="auto">
          <a:xfrm>
            <a:off x="2639339" y="751339"/>
            <a:ext cx="3211513" cy="2016125"/>
          </a:xfrm>
          <a:prstGeom prst="cloud">
            <a:avLst/>
          </a:prstGeom>
          <a:gradFill flip="none" rotWithShape="1">
            <a:gsLst>
              <a:gs pos="0">
                <a:srgbClr val="48C7ED">
                  <a:tint val="66000"/>
                  <a:satMod val="160000"/>
                </a:srgbClr>
              </a:gs>
              <a:gs pos="50000">
                <a:srgbClr val="48C7ED">
                  <a:tint val="44500"/>
                  <a:satMod val="160000"/>
                </a:srgbClr>
              </a:gs>
              <a:gs pos="100000">
                <a:srgbClr val="48C7ED">
                  <a:tint val="23500"/>
                  <a:satMod val="160000"/>
                </a:srgbClr>
              </a:gs>
            </a:gsLst>
            <a:lin ang="5400000" scaled="1"/>
            <a:tileRect/>
          </a:gradFill>
          <a:ln w="9525" cap="flat" cmpd="sng" algn="ctr">
            <a:solidFill>
              <a:schemeClr val="bg1"/>
            </a:solidFill>
            <a:prstDash val="solid"/>
            <a:round/>
            <a:headEnd type="none" w="med" len="med"/>
            <a:tailEnd type="none" w="med" len="med"/>
          </a:ln>
          <a:effectLst/>
          <a:extLst/>
        </p:spPr>
        <p:txBody>
          <a:bodyPr/>
          <a:lstStyle/>
          <a:p>
            <a:pPr>
              <a:defRPr/>
            </a:pPr>
            <a:endParaRPr lang="en-US">
              <a:latin typeface="Times New Roman" pitchFamily="18" charset="0"/>
              <a:cs typeface="Times New Roman" pitchFamily="18" charset="0"/>
            </a:endParaRPr>
          </a:p>
        </p:txBody>
      </p:sp>
      <p:sp>
        <p:nvSpPr>
          <p:cNvPr id="3" name="Cloud 2"/>
          <p:cNvSpPr/>
          <p:nvPr/>
        </p:nvSpPr>
        <p:spPr bwMode="auto">
          <a:xfrm>
            <a:off x="110452" y="1433964"/>
            <a:ext cx="3452812" cy="2022475"/>
          </a:xfrm>
          <a:prstGeom prst="cloud">
            <a:avLst/>
          </a:prstGeom>
          <a:gradFill flip="none" rotWithShape="1">
            <a:gsLst>
              <a:gs pos="0">
                <a:srgbClr val="48C7ED">
                  <a:tint val="66000"/>
                  <a:satMod val="160000"/>
                </a:srgbClr>
              </a:gs>
              <a:gs pos="50000">
                <a:srgbClr val="48C7ED">
                  <a:tint val="44500"/>
                  <a:satMod val="160000"/>
                </a:srgbClr>
              </a:gs>
              <a:gs pos="100000">
                <a:srgbClr val="48C7ED">
                  <a:tint val="23500"/>
                  <a:satMod val="160000"/>
                </a:srgbClr>
              </a:gs>
            </a:gsLst>
            <a:lin ang="2700000" scaled="1"/>
            <a:tileRect/>
          </a:gradFill>
          <a:ln w="9525" cap="flat" cmpd="sng" algn="ctr">
            <a:solidFill>
              <a:schemeClr val="bg1"/>
            </a:solidFill>
            <a:prstDash val="solid"/>
            <a:round/>
            <a:headEnd type="none" w="med" len="med"/>
            <a:tailEnd type="none" w="med" len="med"/>
          </a:ln>
          <a:effectLst/>
          <a:extLst/>
        </p:spPr>
        <p:txBody>
          <a:bodyPr/>
          <a:lstStyle/>
          <a:p>
            <a:pPr>
              <a:defRPr/>
            </a:pPr>
            <a:endParaRPr lang="en-US">
              <a:latin typeface="Times New Roman" pitchFamily="18" charset="0"/>
              <a:cs typeface="Times New Roman" pitchFamily="18" charset="0"/>
            </a:endParaRPr>
          </a:p>
        </p:txBody>
      </p:sp>
      <p:sp>
        <p:nvSpPr>
          <p:cNvPr id="579595" name="Text Box 11"/>
          <p:cNvSpPr txBox="1">
            <a:spLocks noChangeArrowheads="1"/>
          </p:cNvSpPr>
          <p:nvPr/>
        </p:nvSpPr>
        <p:spPr bwMode="gray">
          <a:xfrm>
            <a:off x="466041" y="3646256"/>
            <a:ext cx="2275303"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l" eaLnBrk="1" hangingPunct="1"/>
            <a:r>
              <a:rPr lang="en-US" sz="1800" b="1" u="none" dirty="0">
                <a:latin typeface="Times New Roman" pitchFamily="18" charset="0"/>
                <a:cs typeface="Times New Roman" pitchFamily="18" charset="0"/>
              </a:rPr>
              <a:t>Online Learning;</a:t>
            </a:r>
            <a:br>
              <a:rPr lang="en-US" sz="1800" b="1" u="none" dirty="0">
                <a:latin typeface="Times New Roman" pitchFamily="18" charset="0"/>
                <a:cs typeface="Times New Roman" pitchFamily="18" charset="0"/>
              </a:rPr>
            </a:br>
            <a:endParaRPr lang="en-US" sz="1000" b="1" u="none" dirty="0">
              <a:latin typeface="Times New Roman" pitchFamily="18" charset="0"/>
              <a:cs typeface="Times New Roman" pitchFamily="18" charset="0"/>
            </a:endParaRPr>
          </a:p>
          <a:p>
            <a:pPr algn="l" eaLnBrk="1" hangingPunct="1"/>
            <a:r>
              <a:rPr lang="en-US" sz="1800" b="1" u="none" dirty="0">
                <a:latin typeface="Times New Roman" pitchFamily="18" charset="0"/>
                <a:cs typeface="Times New Roman" pitchFamily="18" charset="0"/>
              </a:rPr>
              <a:t>   Cloud Technologies</a:t>
            </a:r>
          </a:p>
        </p:txBody>
      </p:sp>
      <p:sp>
        <p:nvSpPr>
          <p:cNvPr id="579597" name="Text Box 13"/>
          <p:cNvSpPr txBox="1">
            <a:spLocks noChangeArrowheads="1"/>
          </p:cNvSpPr>
          <p:nvPr/>
        </p:nvSpPr>
        <p:spPr bwMode="gray">
          <a:xfrm>
            <a:off x="3423105" y="4312101"/>
            <a:ext cx="2622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r>
              <a:rPr lang="en-US" sz="1800" b="1" u="none" dirty="0">
                <a:latin typeface="Times New Roman" pitchFamily="18" charset="0"/>
                <a:cs typeface="Times New Roman" pitchFamily="18" charset="0"/>
              </a:rPr>
              <a:t>Internationalization</a:t>
            </a:r>
          </a:p>
          <a:p>
            <a:endParaRPr lang="en-US" sz="1800" b="1" u="none" dirty="0">
              <a:latin typeface="Times New Roman" pitchFamily="18" charset="0"/>
              <a:cs typeface="Times New Roman" pitchFamily="18" charset="0"/>
            </a:endParaRPr>
          </a:p>
        </p:txBody>
      </p:sp>
      <p:sp>
        <p:nvSpPr>
          <p:cNvPr id="579598" name="Text Box 14"/>
          <p:cNvSpPr txBox="1">
            <a:spLocks noChangeArrowheads="1"/>
          </p:cNvSpPr>
          <p:nvPr/>
        </p:nvSpPr>
        <p:spPr bwMode="gray">
          <a:xfrm>
            <a:off x="489854" y="2126114"/>
            <a:ext cx="26940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r>
              <a:rPr lang="en-US" sz="1800" b="1" u="none" dirty="0">
                <a:solidFill>
                  <a:srgbClr val="000000"/>
                </a:solidFill>
                <a:latin typeface="Times New Roman" pitchFamily="18" charset="0"/>
                <a:cs typeface="Times New Roman" pitchFamily="18" charset="0"/>
              </a:rPr>
              <a:t>Research &amp; Development</a:t>
            </a:r>
          </a:p>
          <a:p>
            <a:r>
              <a:rPr lang="en-US" sz="1800" b="1" u="none" dirty="0">
                <a:solidFill>
                  <a:srgbClr val="000000"/>
                </a:solidFill>
                <a:latin typeface="Times New Roman" pitchFamily="18" charset="0"/>
                <a:cs typeface="Times New Roman" pitchFamily="18" charset="0"/>
              </a:rPr>
              <a:t>projects</a:t>
            </a:r>
          </a:p>
        </p:txBody>
      </p:sp>
      <p:sp>
        <p:nvSpPr>
          <p:cNvPr id="579600" name="Text Box 16"/>
          <p:cNvSpPr txBox="1">
            <a:spLocks noChangeArrowheads="1"/>
          </p:cNvSpPr>
          <p:nvPr/>
        </p:nvSpPr>
        <p:spPr bwMode="gray">
          <a:xfrm>
            <a:off x="1350289" y="5094739"/>
            <a:ext cx="1635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l" eaLnBrk="1" hangingPunct="1">
              <a:spcBef>
                <a:spcPct val="50000"/>
              </a:spcBef>
            </a:pPr>
            <a:r>
              <a:rPr lang="en-US" sz="1800" b="1" u="none" dirty="0">
                <a:latin typeface="Times New Roman" pitchFamily="18" charset="0"/>
                <a:cs typeface="Times New Roman" pitchFamily="18" charset="0"/>
              </a:rPr>
              <a:t>Students’</a:t>
            </a:r>
            <a:br>
              <a:rPr lang="en-US" sz="1800" b="1" u="none" dirty="0">
                <a:latin typeface="Times New Roman" pitchFamily="18" charset="0"/>
                <a:cs typeface="Times New Roman" pitchFamily="18" charset="0"/>
              </a:rPr>
            </a:br>
            <a:r>
              <a:rPr lang="en-US" sz="1800" b="1" u="none" dirty="0">
                <a:latin typeface="Times New Roman" pitchFamily="18" charset="0"/>
                <a:cs typeface="Times New Roman" pitchFamily="18" charset="0"/>
              </a:rPr>
              <a:t>  Exchange</a:t>
            </a:r>
            <a:endParaRPr lang="en-US" b="1" u="none" dirty="0">
              <a:solidFill>
                <a:srgbClr val="000000"/>
              </a:solidFill>
              <a:latin typeface="Times New Roman" pitchFamily="18" charset="0"/>
              <a:cs typeface="Times New Roman" pitchFamily="18" charset="0"/>
            </a:endParaRPr>
          </a:p>
        </p:txBody>
      </p:sp>
      <p:sp>
        <p:nvSpPr>
          <p:cNvPr id="579601" name="Text Box 17"/>
          <p:cNvSpPr txBox="1">
            <a:spLocks noChangeArrowheads="1"/>
          </p:cNvSpPr>
          <p:nvPr/>
        </p:nvSpPr>
        <p:spPr bwMode="auto">
          <a:xfrm>
            <a:off x="5706381" y="1972126"/>
            <a:ext cx="33845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hangingPunct="1"/>
            <a:r>
              <a:rPr lang="en-US" sz="1800" b="1" u="none" dirty="0">
                <a:latin typeface="Times New Roman" pitchFamily="18" charset="0"/>
                <a:cs typeface="Times New Roman" pitchFamily="18" charset="0"/>
              </a:rPr>
              <a:t>Seminars, Workshops &amp; Conferences;</a:t>
            </a:r>
          </a:p>
          <a:p>
            <a:pPr eaLnBrk="1" hangingPunct="1"/>
            <a:r>
              <a:rPr lang="en-US" sz="1800" b="1" u="none" dirty="0">
                <a:latin typeface="Times New Roman" pitchFamily="18" charset="0"/>
                <a:cs typeface="Times New Roman" pitchFamily="18" charset="0"/>
              </a:rPr>
              <a:t>Company training</a:t>
            </a:r>
          </a:p>
        </p:txBody>
      </p:sp>
      <p:sp>
        <p:nvSpPr>
          <p:cNvPr id="579603" name="Rectangle 19"/>
          <p:cNvSpPr>
            <a:spLocks noChangeArrowheads="1"/>
          </p:cNvSpPr>
          <p:nvPr/>
        </p:nvSpPr>
        <p:spPr bwMode="auto">
          <a:xfrm>
            <a:off x="3447597" y="1276795"/>
            <a:ext cx="244316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b="1" u="none" dirty="0">
                <a:solidFill>
                  <a:srgbClr val="000000"/>
                </a:solidFill>
                <a:latin typeface="Times New Roman" pitchFamily="18" charset="0"/>
                <a:cs typeface="Times New Roman" pitchFamily="18" charset="0"/>
              </a:rPr>
              <a:t>Joint educational</a:t>
            </a:r>
          </a:p>
          <a:p>
            <a:r>
              <a:rPr lang="en-US" sz="1800" b="1" u="none" dirty="0">
                <a:solidFill>
                  <a:srgbClr val="000000"/>
                </a:solidFill>
                <a:latin typeface="Times New Roman" pitchFamily="18" charset="0"/>
                <a:cs typeface="Times New Roman" pitchFamily="18" charset="0"/>
              </a:rPr>
              <a:t>programs &amp; </a:t>
            </a:r>
          </a:p>
          <a:p>
            <a:r>
              <a:rPr lang="en-US" sz="1800" b="1" u="none" dirty="0">
                <a:solidFill>
                  <a:srgbClr val="000000"/>
                </a:solidFill>
                <a:latin typeface="Times New Roman" pitchFamily="18" charset="0"/>
                <a:cs typeface="Times New Roman" pitchFamily="18" charset="0"/>
              </a:rPr>
              <a:t>Double diplomas </a:t>
            </a:r>
          </a:p>
        </p:txBody>
      </p:sp>
      <p:pic>
        <p:nvPicPr>
          <p:cNvPr id="107535" name="Picture 3" descr="C:\Users\tedy\Downloads\Earth-25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881" y="2197551"/>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Cloud 26"/>
          <p:cNvSpPr/>
          <p:nvPr/>
        </p:nvSpPr>
        <p:spPr bwMode="auto">
          <a:xfrm>
            <a:off x="2761577" y="4732789"/>
            <a:ext cx="3211512" cy="2016125"/>
          </a:xfrm>
          <a:prstGeom prst="cloud">
            <a:avLst/>
          </a:prstGeom>
          <a:gradFill flip="none" rotWithShape="1">
            <a:gsLst>
              <a:gs pos="0">
                <a:srgbClr val="48C7ED">
                  <a:tint val="66000"/>
                  <a:satMod val="160000"/>
                </a:srgbClr>
              </a:gs>
              <a:gs pos="50000">
                <a:srgbClr val="48C7ED">
                  <a:tint val="44500"/>
                  <a:satMod val="160000"/>
                </a:srgbClr>
              </a:gs>
              <a:gs pos="100000">
                <a:srgbClr val="48C7ED">
                  <a:tint val="23500"/>
                  <a:satMod val="160000"/>
                </a:srgbClr>
              </a:gs>
            </a:gsLst>
            <a:path path="circle">
              <a:fillToRect l="100000" b="100000"/>
            </a:path>
            <a:tileRect t="-100000" r="-100000"/>
          </a:gradFill>
          <a:ln w="9525" cap="flat" cmpd="sng" algn="ctr">
            <a:solidFill>
              <a:schemeClr val="bg1"/>
            </a:solidFill>
            <a:prstDash val="solid"/>
            <a:round/>
            <a:headEnd type="none" w="med" len="med"/>
            <a:tailEnd type="none" w="med" len="med"/>
          </a:ln>
          <a:effectLst/>
          <a:extLst/>
        </p:spPr>
        <p:txBody>
          <a:bodyPr/>
          <a:lstStyle/>
          <a:p>
            <a:pPr>
              <a:defRPr/>
            </a:pPr>
            <a:endParaRPr lang="en-US">
              <a:latin typeface="Times New Roman" pitchFamily="18" charset="0"/>
              <a:cs typeface="Times New Roman" pitchFamily="18" charset="0"/>
            </a:endParaRPr>
          </a:p>
        </p:txBody>
      </p:sp>
      <p:sp>
        <p:nvSpPr>
          <p:cNvPr id="107538" name="Rectangle 4"/>
          <p:cNvSpPr>
            <a:spLocks noChangeArrowheads="1"/>
          </p:cNvSpPr>
          <p:nvPr/>
        </p:nvSpPr>
        <p:spPr bwMode="auto">
          <a:xfrm>
            <a:off x="3147339" y="5087680"/>
            <a:ext cx="37861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1800" b="1" u="none" dirty="0">
              <a:latin typeface="Times New Roman" pitchFamily="18" charset="0"/>
              <a:cs typeface="Times New Roman" pitchFamily="18" charset="0"/>
            </a:endParaRPr>
          </a:p>
          <a:p>
            <a:r>
              <a:rPr lang="en-US" sz="1800" b="1" u="none" dirty="0">
                <a:latin typeface="Times New Roman" pitchFamily="18" charset="0"/>
                <a:cs typeface="Times New Roman" pitchFamily="18" charset="0"/>
              </a:rPr>
              <a:t>I</a:t>
            </a:r>
            <a:r>
              <a:rPr lang="bg-BG" sz="1800" b="1" u="none" dirty="0">
                <a:latin typeface="Times New Roman" pitchFamily="18" charset="0"/>
                <a:cs typeface="Times New Roman" pitchFamily="18" charset="0"/>
              </a:rPr>
              <a:t>nternational </a:t>
            </a:r>
            <a:r>
              <a:rPr lang="en-US" sz="1800" b="1" u="none" dirty="0">
                <a:latin typeface="Times New Roman" pitchFamily="18" charset="0"/>
                <a:cs typeface="Times New Roman" pitchFamily="18" charset="0"/>
              </a:rPr>
              <a:t>c</a:t>
            </a:r>
            <a:r>
              <a:rPr lang="bg-BG" sz="1800" b="1" u="none" dirty="0">
                <a:latin typeface="Times New Roman" pitchFamily="18" charset="0"/>
                <a:cs typeface="Times New Roman" pitchFamily="18" charset="0"/>
              </a:rPr>
              <a:t>ontent</a:t>
            </a:r>
            <a:endParaRPr lang="en-US" sz="1800" b="1" dirty="0">
              <a:latin typeface="Times New Roman" pitchFamily="18" charset="0"/>
              <a:cs typeface="Times New Roman" pitchFamily="18" charset="0"/>
            </a:endParaRPr>
          </a:p>
          <a:p>
            <a:r>
              <a:rPr lang="en-US" sz="1800" b="1" u="none" dirty="0">
                <a:latin typeface="Times New Roman" pitchFamily="18" charset="0"/>
                <a:cs typeface="Times New Roman" pitchFamily="18" charset="0"/>
              </a:rPr>
              <a:t>in the </a:t>
            </a:r>
            <a:r>
              <a:rPr lang="bg-BG" sz="1800" b="1" u="none" dirty="0">
                <a:latin typeface="Times New Roman" pitchFamily="18" charset="0"/>
                <a:cs typeface="Times New Roman" pitchFamily="18" charset="0"/>
              </a:rPr>
              <a:t>curriculum </a:t>
            </a:r>
            <a:r>
              <a:rPr lang="en-US" sz="1800" b="1" u="none" dirty="0">
                <a:latin typeface="Times New Roman" pitchFamily="18" charset="0"/>
                <a:cs typeface="Times New Roman" pitchFamily="18" charset="0"/>
              </a:rPr>
              <a:t/>
            </a:r>
            <a:br>
              <a:rPr lang="en-US" sz="1800" b="1" u="none" dirty="0">
                <a:latin typeface="Times New Roman" pitchFamily="18" charset="0"/>
                <a:cs typeface="Times New Roman" pitchFamily="18" charset="0"/>
              </a:rPr>
            </a:br>
            <a:endParaRPr lang="en-US" sz="1800" b="1" dirty="0">
              <a:latin typeface="Times New Roman" pitchFamily="18" charset="0"/>
              <a:cs typeface="Times New Roman" pitchFamily="18" charset="0"/>
            </a:endParaRPr>
          </a:p>
        </p:txBody>
      </p:sp>
      <p:sp>
        <p:nvSpPr>
          <p:cNvPr id="107539" name="Rectangle 5"/>
          <p:cNvSpPr>
            <a:spLocks noChangeArrowheads="1"/>
          </p:cNvSpPr>
          <p:nvPr/>
        </p:nvSpPr>
        <p:spPr bwMode="auto">
          <a:xfrm>
            <a:off x="6103264" y="5250314"/>
            <a:ext cx="1986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u="none" dirty="0">
                <a:latin typeface="Times New Roman" pitchFamily="18" charset="0"/>
                <a:cs typeface="Times New Roman" pitchFamily="18" charset="0"/>
              </a:rPr>
              <a:t>B</a:t>
            </a:r>
            <a:r>
              <a:rPr lang="bg-BG" sz="1800" b="1" u="none" dirty="0">
                <a:latin typeface="Times New Roman" pitchFamily="18" charset="0"/>
                <a:cs typeface="Times New Roman" pitchFamily="18" charset="0"/>
              </a:rPr>
              <a:t>ranch </a:t>
            </a:r>
            <a:r>
              <a:rPr lang="en-US" sz="1800" b="1" u="none" dirty="0">
                <a:latin typeface="Times New Roman" pitchFamily="18" charset="0"/>
                <a:cs typeface="Times New Roman" pitchFamily="18" charset="0"/>
              </a:rPr>
              <a:t>C</a:t>
            </a:r>
            <a:r>
              <a:rPr lang="bg-BG" sz="1800" b="1" u="none" dirty="0">
                <a:latin typeface="Times New Roman" pitchFamily="18" charset="0"/>
                <a:cs typeface="Times New Roman" pitchFamily="18" charset="0"/>
              </a:rPr>
              <a:t>ampuses</a:t>
            </a:r>
            <a:endParaRPr lang="en-US" sz="1800" b="1" dirty="0">
              <a:latin typeface="Times New Roman" pitchFamily="18" charset="0"/>
              <a:cs typeface="Times New Roman" pitchFamily="18" charset="0"/>
            </a:endParaRPr>
          </a:p>
        </p:txBody>
      </p:sp>
      <p:sp>
        <p:nvSpPr>
          <p:cNvPr id="107540" name="Rectangle 6"/>
          <p:cNvSpPr>
            <a:spLocks noChangeArrowheads="1"/>
          </p:cNvSpPr>
          <p:nvPr/>
        </p:nvSpPr>
        <p:spPr bwMode="auto">
          <a:xfrm>
            <a:off x="5534482" y="3971921"/>
            <a:ext cx="30104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bg-BG" dirty="0">
                <a:latin typeface="Times New Roman" pitchFamily="18" charset="0"/>
                <a:cs typeface="Times New Roman" pitchFamily="18" charset="0"/>
              </a:rPr>
              <a:t> </a:t>
            </a:r>
            <a:r>
              <a:rPr lang="en-US" sz="1800" b="1" u="none" dirty="0">
                <a:latin typeface="Times New Roman" pitchFamily="18" charset="0"/>
                <a:cs typeface="Times New Roman" pitchFamily="18" charset="0"/>
              </a:rPr>
              <a:t>C</a:t>
            </a:r>
            <a:r>
              <a:rPr lang="bg-BG" sz="1800" b="1" u="none" dirty="0">
                <a:latin typeface="Times New Roman" pitchFamily="18" charset="0"/>
                <a:cs typeface="Times New Roman" pitchFamily="18" charset="0"/>
              </a:rPr>
              <a:t>ross-</a:t>
            </a:r>
            <a:r>
              <a:rPr lang="en-US" sz="1800" b="1" u="none" dirty="0">
                <a:latin typeface="Times New Roman" pitchFamily="18" charset="0"/>
                <a:cs typeface="Times New Roman" pitchFamily="18" charset="0"/>
              </a:rPr>
              <a:t>B</a:t>
            </a:r>
            <a:r>
              <a:rPr lang="bg-BG" sz="1800" b="1" u="none" dirty="0">
                <a:latin typeface="Times New Roman" pitchFamily="18" charset="0"/>
                <a:cs typeface="Times New Roman" pitchFamily="18" charset="0"/>
              </a:rPr>
              <a:t>order </a:t>
            </a:r>
            <a:r>
              <a:rPr lang="en-US" sz="1800" b="1" u="none" dirty="0">
                <a:latin typeface="Times New Roman" pitchFamily="18" charset="0"/>
                <a:cs typeface="Times New Roman" pitchFamily="18" charset="0"/>
              </a:rPr>
              <a:t>Collaboration</a:t>
            </a:r>
            <a:endParaRPr lang="en-US" sz="1800" b="1" dirty="0">
              <a:latin typeface="Times New Roman" pitchFamily="18" charset="0"/>
              <a:cs typeface="Times New Roman" pitchFamily="18" charset="0"/>
            </a:endParaRPr>
          </a:p>
        </p:txBody>
      </p:sp>
      <p:sp>
        <p:nvSpPr>
          <p:cNvPr id="579602" name="Rectangle 2"/>
          <p:cNvSpPr>
            <a:spLocks noChangeArrowheads="1"/>
          </p:cNvSpPr>
          <p:nvPr/>
        </p:nvSpPr>
        <p:spPr bwMode="auto">
          <a:xfrm>
            <a:off x="5014959" y="6034996"/>
            <a:ext cx="4049486" cy="823003"/>
          </a:xfrm>
          <a:prstGeom prst="rect">
            <a:avLst/>
          </a:prstGeom>
          <a:gradFill rotWithShape="1">
            <a:gsLst>
              <a:gs pos="0">
                <a:srgbClr val="32579B"/>
              </a:gs>
              <a:gs pos="50000">
                <a:srgbClr val="E2EAF7"/>
              </a:gs>
              <a:gs pos="100000">
                <a:srgbClr val="32579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bg-BG" sz="2200" b="1" u="none" dirty="0">
              <a:latin typeface="Times New Roman" pitchFamily="18" charset="0"/>
              <a:cs typeface="Times New Roman" pitchFamily="18" charset="0"/>
            </a:endParaRPr>
          </a:p>
        </p:txBody>
      </p:sp>
      <p:sp>
        <p:nvSpPr>
          <p:cNvPr id="2" name="Rectangle 1"/>
          <p:cNvSpPr/>
          <p:nvPr/>
        </p:nvSpPr>
        <p:spPr>
          <a:xfrm>
            <a:off x="5040434" y="6001883"/>
            <a:ext cx="4024012" cy="923330"/>
          </a:xfrm>
          <a:prstGeom prst="rect">
            <a:avLst/>
          </a:prstGeom>
        </p:spPr>
        <p:txBody>
          <a:bodyPr wrap="square">
            <a:spAutoFit/>
          </a:bodyPr>
          <a:lstStyle/>
          <a:p>
            <a:r>
              <a:rPr lang="en-US" b="1" dirty="0">
                <a:latin typeface="Times New Roman" pitchFamily="18" charset="0"/>
                <a:cs typeface="Times New Roman" pitchFamily="18" charset="0"/>
              </a:rPr>
              <a:t>INTERNATIONALIZATION – </a:t>
            </a:r>
          </a:p>
          <a:p>
            <a:r>
              <a:rPr lang="en-US" b="1" dirty="0">
                <a:latin typeface="Times New Roman" pitchFamily="18" charset="0"/>
                <a:cs typeface="Times New Roman" pitchFamily="18" charset="0"/>
              </a:rPr>
              <a:t>to cope with the global academic environment</a:t>
            </a:r>
            <a:endParaRPr lang="bg-BG" b="1" dirty="0">
              <a:latin typeface="Times New Roman" pitchFamily="18" charset="0"/>
              <a:cs typeface="Times New Roman" pitchFamily="18" charset="0"/>
            </a:endParaRPr>
          </a:p>
        </p:txBody>
      </p:sp>
    </p:spTree>
    <p:extLst>
      <p:ext uri="{BB962C8B-B14F-4D97-AF65-F5344CB8AC3E}">
        <p14:creationId xmlns:p14="http://schemas.microsoft.com/office/powerpoint/2010/main" val="559302795"/>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descr="D:\Snimki\2011\07.06.2011_VSU_Snimki_vuzduh\04.t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7053" y="2371951"/>
            <a:ext cx="2655888" cy="21240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4" descr="D:\Snimki\New folder\UKS-Interior-Panoram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277" y="4551589"/>
            <a:ext cx="3081338" cy="196691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5" descr="D:\Snimki\New folder\IMG_39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0677" y="2238147"/>
            <a:ext cx="3097212" cy="20637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1" name="Picture 7" descr="New ko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2606" y="4496026"/>
            <a:ext cx="2852737" cy="207803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6" name="AutoShape 4"/>
          <p:cNvSpPr>
            <a:spLocks noChangeArrowheads="1"/>
          </p:cNvSpPr>
          <p:nvPr/>
        </p:nvSpPr>
        <p:spPr bwMode="auto">
          <a:xfrm>
            <a:off x="1278154" y="986638"/>
            <a:ext cx="6980464" cy="629514"/>
          </a:xfrm>
          <a:prstGeom prst="roundRect">
            <a:avLst>
              <a:gd name="adj" fmla="val 16667"/>
            </a:avLst>
          </a:prstGeom>
          <a:solidFill>
            <a:srgbClr val="FFFF99">
              <a:alpha val="67058"/>
            </a:srgbClr>
          </a:solidFill>
          <a:ln w="381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9" tIns="45715" rIns="91429" bIns="45715" anchor="ctr"/>
          <a:lstStyle/>
          <a:p>
            <a:pPr eaLnBrk="0" hangingPunct="0"/>
            <a:endParaRPr lang="en-US" sz="1800" u="none">
              <a:latin typeface="Verdana" pitchFamily="34" charset="0"/>
            </a:endParaRPr>
          </a:p>
        </p:txBody>
      </p:sp>
      <p:sp>
        <p:nvSpPr>
          <p:cNvPr id="7" name="AutoShape 5"/>
          <p:cNvSpPr>
            <a:spLocks noChangeArrowheads="1"/>
          </p:cNvSpPr>
          <p:nvPr/>
        </p:nvSpPr>
        <p:spPr bwMode="auto">
          <a:xfrm>
            <a:off x="1278154" y="1301395"/>
            <a:ext cx="6980464" cy="746925"/>
          </a:xfrm>
          <a:prstGeom prst="roundRect">
            <a:avLst>
              <a:gd name="adj" fmla="val 16667"/>
            </a:avLst>
          </a:prstGeom>
          <a:solidFill>
            <a:srgbClr val="CCFFCC">
              <a:alpha val="47842"/>
            </a:srgbClr>
          </a:solidFill>
          <a:ln w="381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9" tIns="45715" rIns="91429" bIns="45715" anchor="ctr"/>
          <a:lstStyle/>
          <a:p>
            <a:pPr eaLnBrk="0" hangingPunct="0"/>
            <a:endParaRPr lang="en-US" sz="1800" u="none">
              <a:latin typeface="Verdana" pitchFamily="34" charset="0"/>
            </a:endParaRPr>
          </a:p>
        </p:txBody>
      </p:sp>
      <p:sp>
        <p:nvSpPr>
          <p:cNvPr id="8" name="WordArt 3"/>
          <p:cNvSpPr>
            <a:spLocks noChangeArrowheads="1" noChangeShapeType="1" noTextEdit="1"/>
          </p:cNvSpPr>
          <p:nvPr/>
        </p:nvSpPr>
        <p:spPr bwMode="auto">
          <a:xfrm>
            <a:off x="2495515" y="1605673"/>
            <a:ext cx="4673373" cy="359465"/>
          </a:xfrm>
          <a:prstGeom prst="rect">
            <a:avLst/>
          </a:prstGeom>
          <a:extLst/>
        </p:spPr>
        <p:txBody>
          <a:bodyPr spcFirstLastPara="1" wrap="none" fromWordArt="1">
            <a:prstTxWarp prst="textArchUp">
              <a:avLst>
                <a:gd name="adj" fmla="val 10800000"/>
              </a:avLst>
            </a:prstTxWarp>
          </a:bodyPr>
          <a:lstStyle/>
          <a:p>
            <a:pPr>
              <a:defRPr/>
            </a:pPr>
            <a:r>
              <a:rPr lang="en-US" sz="1600" b="1" kern="10" dirty="0">
                <a:ln w="9525">
                  <a:solidFill>
                    <a:srgbClr val="000000"/>
                  </a:solidFill>
                  <a:round/>
                  <a:headEnd/>
                  <a:tailEnd/>
                </a:ln>
                <a:solidFill>
                  <a:srgbClr val="000000"/>
                </a:solidFill>
                <a:latin typeface="Times New Roman" pitchFamily="18" charset="0"/>
                <a:cs typeface="Times New Roman" pitchFamily="18" charset="0"/>
              </a:rPr>
              <a:t>VFU CAMPUS</a:t>
            </a:r>
            <a:endParaRPr lang="bg-BG" sz="1600" b="1" kern="10" dirty="0">
              <a:ln w="9525">
                <a:solidFill>
                  <a:srgbClr val="000000"/>
                </a:solidFill>
                <a:round/>
                <a:headEnd/>
                <a:tailEnd/>
              </a:ln>
              <a:solidFill>
                <a:srgbClr val="000000"/>
              </a:solidFill>
              <a:latin typeface="Times New Roman" pitchFamily="18" charset="0"/>
              <a:cs typeface="Times New Roman" pitchFamily="18" charset="0"/>
            </a:endParaRPr>
          </a:p>
        </p:txBody>
      </p:sp>
      <p:grpSp>
        <p:nvGrpSpPr>
          <p:cNvPr id="9" name="Group 11"/>
          <p:cNvGrpSpPr>
            <a:grpSpLocks/>
          </p:cNvGrpSpPr>
          <p:nvPr/>
        </p:nvGrpSpPr>
        <p:grpSpPr bwMode="auto">
          <a:xfrm>
            <a:off x="0" y="0"/>
            <a:ext cx="9144000" cy="946150"/>
            <a:chOff x="0" y="96"/>
            <a:chExt cx="5760" cy="596"/>
          </a:xfrm>
        </p:grpSpPr>
        <p:sp>
          <p:nvSpPr>
            <p:cNvPr id="10" name="Text Box 12"/>
            <p:cNvSpPr txBox="1">
              <a:spLocks noChangeArrowheads="1"/>
            </p:cNvSpPr>
            <p:nvPr/>
          </p:nvSpPr>
          <p:spPr bwMode="auto">
            <a:xfrm>
              <a:off x="0" y="96"/>
              <a:ext cx="5760" cy="596"/>
            </a:xfrm>
            <a:prstGeom prst="rect">
              <a:avLst/>
            </a:prstGeom>
            <a:gradFill rotWithShape="1">
              <a:gsLst>
                <a:gs pos="0">
                  <a:srgbClr val="33CCCC"/>
                </a:gs>
                <a:gs pos="100000">
                  <a:srgbClr val="CCECFF">
                    <a:alpha val="79999"/>
                  </a:srgbClr>
                </a:gs>
              </a:gsLst>
              <a:lin ang="5400000" scaled="1"/>
            </a:gra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spcBef>
                  <a:spcPct val="50000"/>
                </a:spcBef>
              </a:pPr>
              <a:r>
                <a:rPr lang="bg-BG" sz="2800" b="1" dirty="0">
                  <a:solidFill>
                    <a:srgbClr val="006666"/>
                  </a:solidFill>
                  <a:latin typeface="Times New Roman" pitchFamily="18" charset="0"/>
                  <a:cs typeface="Times New Roman" pitchFamily="18" charset="0"/>
                </a:rPr>
                <a:t>   </a:t>
              </a:r>
              <a:r>
                <a:rPr lang="en-US" sz="2800" b="1" dirty="0">
                  <a:solidFill>
                    <a:srgbClr val="006666"/>
                  </a:solidFill>
                  <a:latin typeface="Times New Roman" pitchFamily="18" charset="0"/>
                  <a:cs typeface="Times New Roman" pitchFamily="18" charset="0"/>
                </a:rPr>
                <a:t>VARNA FREE UNIVERSITY</a:t>
              </a:r>
              <a:r>
                <a:rPr lang="bg-BG" sz="2800" b="1" dirty="0">
                  <a:solidFill>
                    <a:srgbClr val="006666"/>
                  </a:solidFill>
                  <a:latin typeface="Times New Roman" pitchFamily="18" charset="0"/>
                  <a:cs typeface="Times New Roman" pitchFamily="18" charset="0"/>
                </a:rPr>
                <a:t>		</a:t>
              </a:r>
              <a:r>
                <a:rPr lang="en-US" sz="2800" b="1" dirty="0">
                  <a:solidFill>
                    <a:srgbClr val="006666"/>
                  </a:solidFill>
                  <a:latin typeface="Times New Roman" pitchFamily="18" charset="0"/>
                  <a:cs typeface="Times New Roman" pitchFamily="18" charset="0"/>
                </a:rPr>
                <a:t>“CHERNORIZETS HRABAR”</a:t>
              </a:r>
              <a:endParaRPr lang="bg-BG" sz="2800" b="1" dirty="0">
                <a:latin typeface="Times New Roman" pitchFamily="18" charset="0"/>
                <a:cs typeface="Times New Roman" pitchFamily="18" charset="0"/>
              </a:endParaRPr>
            </a:p>
          </p:txBody>
        </p:sp>
        <p:pic>
          <p:nvPicPr>
            <p:cNvPr id="11" name="Picture 13" descr="vfu-logo-we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6" y="132"/>
              <a:ext cx="408"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06699567"/>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2" descr="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415164"/>
            <a:ext cx="3744912" cy="2736850"/>
          </a:xfrm>
          <a:prstGeom prst="rect">
            <a:avLst/>
          </a:prstGeom>
          <a:noFill/>
          <a:ln w="28575">
            <a:solidFill>
              <a:srgbClr val="008080"/>
            </a:solidFill>
            <a:miter lim="800000"/>
            <a:headEnd/>
            <a:tailEnd/>
          </a:ln>
          <a:extLst>
            <a:ext uri="{909E8E84-426E-40DD-AFC4-6F175D3DCCD1}">
              <a14:hiddenFill xmlns:a14="http://schemas.microsoft.com/office/drawing/2010/main">
                <a:solidFill>
                  <a:srgbClr val="FFFFFF"/>
                </a:solidFill>
              </a14:hiddenFill>
            </a:ext>
          </a:extLst>
        </p:spPr>
      </p:pic>
      <p:pic>
        <p:nvPicPr>
          <p:cNvPr id="386051" name="Picture 3" descr="vfu-bui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1034" y="1300215"/>
            <a:ext cx="4864100" cy="1874837"/>
          </a:xfrm>
          <a:prstGeom prst="rect">
            <a:avLst/>
          </a:prstGeom>
          <a:noFill/>
          <a:ln w="28575">
            <a:solidFill>
              <a:srgbClr val="188C6B"/>
            </a:solidFill>
            <a:miter lim="800000"/>
            <a:headEnd/>
            <a:tailEnd/>
          </a:ln>
          <a:extLst>
            <a:ext uri="{909E8E84-426E-40DD-AFC4-6F175D3DCCD1}">
              <a14:hiddenFill xmlns:a14="http://schemas.microsoft.com/office/drawing/2010/main">
                <a:solidFill>
                  <a:srgbClr val="FFFFFF"/>
                </a:solidFill>
              </a14:hiddenFill>
            </a:ext>
          </a:extLst>
        </p:spPr>
      </p:pic>
      <p:sp>
        <p:nvSpPr>
          <p:cNvPr id="386052" name="Text Box 4"/>
          <p:cNvSpPr txBox="1">
            <a:spLocks noChangeArrowheads="1"/>
          </p:cNvSpPr>
          <p:nvPr/>
        </p:nvSpPr>
        <p:spPr bwMode="auto">
          <a:xfrm>
            <a:off x="323850" y="1341438"/>
            <a:ext cx="33924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ctr" eaLnBrk="1" fontAlgn="base" hangingPunct="1">
              <a:spcBef>
                <a:spcPct val="0"/>
              </a:spcBef>
              <a:spcAft>
                <a:spcPct val="0"/>
              </a:spcAft>
              <a:buFont typeface="Wingdings" pitchFamily="2" charset="2"/>
              <a:buNone/>
            </a:pPr>
            <a:r>
              <a:rPr lang="bg-BG" b="1" u="none" dirty="0" smtClean="0">
                <a:solidFill>
                  <a:srgbClr val="003300"/>
                </a:solidFill>
                <a:latin typeface="Times New Roman" panose="02020603050405020304" pitchFamily="18" charset="0"/>
                <a:cs typeface="Times New Roman" panose="02020603050405020304" pitchFamily="18" charset="0"/>
              </a:rPr>
              <a:t>1991  - </a:t>
            </a:r>
            <a:r>
              <a:rPr lang="en-US" b="1" u="none" dirty="0" smtClean="0">
                <a:solidFill>
                  <a:srgbClr val="003300"/>
                </a:solidFill>
                <a:latin typeface="Times New Roman" panose="02020603050405020304" pitchFamily="18" charset="0"/>
                <a:cs typeface="Times New Roman" panose="02020603050405020304" pitchFamily="18" charset="0"/>
              </a:rPr>
              <a:t>founded by</a:t>
            </a:r>
            <a:endParaRPr lang="bg-BG" b="1" u="none" dirty="0" smtClean="0">
              <a:solidFill>
                <a:srgbClr val="003300"/>
              </a:solidFill>
              <a:latin typeface="Times New Roman" panose="02020603050405020304" pitchFamily="18" charset="0"/>
              <a:cs typeface="Times New Roman" panose="02020603050405020304" pitchFamily="18" charset="0"/>
            </a:endParaRPr>
          </a:p>
          <a:p>
            <a:pPr algn="ctr" eaLnBrk="1" fontAlgn="base" hangingPunct="1">
              <a:spcBef>
                <a:spcPct val="0"/>
              </a:spcBef>
              <a:spcAft>
                <a:spcPct val="0"/>
              </a:spcAft>
              <a:buFont typeface="Wingdings" pitchFamily="2" charset="2"/>
              <a:buNone/>
            </a:pPr>
            <a:r>
              <a:rPr lang="bg-BG" b="1" u="none" dirty="0" smtClean="0">
                <a:solidFill>
                  <a:srgbClr val="003300"/>
                </a:solidFill>
                <a:latin typeface="Times New Roman" panose="02020603050405020304" pitchFamily="18" charset="0"/>
                <a:cs typeface="Times New Roman" panose="02020603050405020304" pitchFamily="18" charset="0"/>
              </a:rPr>
              <a:t>“</a:t>
            </a:r>
            <a:r>
              <a:rPr lang="en-US" b="1" u="none" dirty="0" smtClean="0">
                <a:solidFill>
                  <a:srgbClr val="003300"/>
                </a:solidFill>
                <a:latin typeface="Times New Roman" panose="02020603050405020304" pitchFamily="18" charset="0"/>
                <a:cs typeface="Times New Roman" panose="02020603050405020304" pitchFamily="18" charset="0"/>
              </a:rPr>
              <a:t>Association Varna Free University</a:t>
            </a:r>
            <a:r>
              <a:rPr lang="bg-BG" b="1" u="none" dirty="0" smtClean="0">
                <a:solidFill>
                  <a:srgbClr val="003300"/>
                </a:solidFill>
                <a:latin typeface="Times New Roman" panose="02020603050405020304" pitchFamily="18" charset="0"/>
                <a:cs typeface="Times New Roman" panose="02020603050405020304" pitchFamily="18" charset="0"/>
              </a:rPr>
              <a:t>”</a:t>
            </a:r>
          </a:p>
        </p:txBody>
      </p:sp>
      <p:sp>
        <p:nvSpPr>
          <p:cNvPr id="386053" name="Text Box 5"/>
          <p:cNvSpPr txBox="1">
            <a:spLocks noChangeArrowheads="1"/>
          </p:cNvSpPr>
          <p:nvPr/>
        </p:nvSpPr>
        <p:spPr bwMode="auto">
          <a:xfrm>
            <a:off x="4168256" y="3277771"/>
            <a:ext cx="489954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base" hangingPunct="1">
              <a:spcBef>
                <a:spcPct val="50000"/>
              </a:spcBef>
              <a:spcAft>
                <a:spcPct val="0"/>
              </a:spcAft>
              <a:buFont typeface="Wingdings" pitchFamily="2" charset="2"/>
              <a:buNone/>
            </a:pPr>
            <a:r>
              <a:rPr lang="bg-BG" sz="1700" b="1" u="none" dirty="0" smtClean="0">
                <a:solidFill>
                  <a:srgbClr val="003300"/>
                </a:solidFill>
                <a:latin typeface="Times New Roman" panose="02020603050405020304" pitchFamily="18" charset="0"/>
                <a:cs typeface="Times New Roman" panose="02020603050405020304" pitchFamily="18" charset="0"/>
              </a:rPr>
              <a:t>1995 г. – </a:t>
            </a:r>
            <a:r>
              <a:rPr lang="en-US" sz="1700" b="1" u="none" dirty="0" smtClean="0">
                <a:solidFill>
                  <a:srgbClr val="003300"/>
                </a:solidFill>
                <a:latin typeface="Times New Roman" panose="02020603050405020304" pitchFamily="18" charset="0"/>
                <a:cs typeface="Times New Roman" panose="02020603050405020304" pitchFamily="18" charset="0"/>
              </a:rPr>
              <a:t>given the statute of institution of higher education by the 37</a:t>
            </a:r>
            <a:r>
              <a:rPr lang="en-US" sz="1700" b="1" u="none" baseline="30000" dirty="0" smtClean="0">
                <a:solidFill>
                  <a:srgbClr val="003300"/>
                </a:solidFill>
                <a:latin typeface="Times New Roman" panose="02020603050405020304" pitchFamily="18" charset="0"/>
                <a:cs typeface="Times New Roman" panose="02020603050405020304" pitchFamily="18" charset="0"/>
              </a:rPr>
              <a:t>th</a:t>
            </a:r>
            <a:r>
              <a:rPr lang="en-US" sz="1700" b="1" u="none" dirty="0" smtClean="0">
                <a:solidFill>
                  <a:srgbClr val="003300"/>
                </a:solidFill>
                <a:latin typeface="Times New Roman" panose="02020603050405020304" pitchFamily="18" charset="0"/>
                <a:cs typeface="Times New Roman" panose="02020603050405020304" pitchFamily="18" charset="0"/>
              </a:rPr>
              <a:t> National</a:t>
            </a:r>
            <a:r>
              <a:rPr lang="bg-BG" sz="1700" b="1" u="none" dirty="0" smtClean="0">
                <a:solidFill>
                  <a:srgbClr val="003300"/>
                </a:solidFill>
                <a:latin typeface="Times New Roman" panose="02020603050405020304" pitchFamily="18" charset="0"/>
                <a:cs typeface="Times New Roman" panose="02020603050405020304" pitchFamily="18" charset="0"/>
              </a:rPr>
              <a:t>  </a:t>
            </a:r>
            <a:r>
              <a:rPr lang="en-US" sz="1700" b="1" u="none" dirty="0" smtClean="0">
                <a:solidFill>
                  <a:srgbClr val="003300"/>
                </a:solidFill>
                <a:latin typeface="Times New Roman" panose="02020603050405020304" pitchFamily="18" charset="0"/>
                <a:cs typeface="Times New Roman" panose="02020603050405020304" pitchFamily="18" charset="0"/>
              </a:rPr>
              <a:t>Assembly</a:t>
            </a:r>
            <a:endParaRPr lang="bg-BG" sz="1700" b="1" u="none" dirty="0" smtClean="0">
              <a:solidFill>
                <a:srgbClr val="003300"/>
              </a:solidFill>
              <a:latin typeface="Times New Roman" panose="02020603050405020304" pitchFamily="18" charset="0"/>
              <a:cs typeface="Times New Roman" panose="02020603050405020304" pitchFamily="18" charset="0"/>
            </a:endParaRPr>
          </a:p>
        </p:txBody>
      </p:sp>
      <p:sp>
        <p:nvSpPr>
          <p:cNvPr id="386054" name="Text Box 6"/>
          <p:cNvSpPr txBox="1">
            <a:spLocks noChangeArrowheads="1"/>
          </p:cNvSpPr>
          <p:nvPr/>
        </p:nvSpPr>
        <p:spPr bwMode="auto">
          <a:xfrm>
            <a:off x="152400" y="152400"/>
            <a:ext cx="8839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ctr" eaLnBrk="1" fontAlgn="base" hangingPunct="1">
              <a:spcBef>
                <a:spcPct val="0"/>
              </a:spcBef>
              <a:spcAft>
                <a:spcPct val="0"/>
              </a:spcAft>
              <a:buFont typeface="Wingdings" pitchFamily="2" charset="2"/>
              <a:buNone/>
            </a:pPr>
            <a:r>
              <a:rPr lang="en-US" sz="2800" b="1" u="none" dirty="0" smtClean="0">
                <a:solidFill>
                  <a:srgbClr val="003300"/>
                </a:solidFill>
                <a:latin typeface="Times New Roman" panose="02020603050405020304" pitchFamily="18" charset="0"/>
                <a:cs typeface="Times New Roman" panose="02020603050405020304" pitchFamily="18" charset="0"/>
              </a:rPr>
              <a:t>VARNA FREE UNIVERSITY </a:t>
            </a:r>
          </a:p>
          <a:p>
            <a:pPr algn="ctr" eaLnBrk="1" fontAlgn="base" hangingPunct="1">
              <a:spcBef>
                <a:spcPct val="0"/>
              </a:spcBef>
              <a:spcAft>
                <a:spcPct val="0"/>
              </a:spcAft>
              <a:buFont typeface="Wingdings" pitchFamily="2" charset="2"/>
              <a:buNone/>
            </a:pPr>
            <a:r>
              <a:rPr lang="bg-BG" sz="2800" b="1" u="none" dirty="0" smtClean="0">
                <a:solidFill>
                  <a:srgbClr val="003300"/>
                </a:solidFill>
                <a:latin typeface="Times New Roman" panose="02020603050405020304" pitchFamily="18" charset="0"/>
                <a:cs typeface="Times New Roman" panose="02020603050405020304" pitchFamily="18" charset="0"/>
              </a:rPr>
              <a:t>“</a:t>
            </a:r>
            <a:r>
              <a:rPr lang="en-US" sz="2800" b="1" u="none" dirty="0" smtClean="0">
                <a:solidFill>
                  <a:srgbClr val="003300"/>
                </a:solidFill>
                <a:latin typeface="Times New Roman" panose="02020603050405020304" pitchFamily="18" charset="0"/>
                <a:cs typeface="Times New Roman" panose="02020603050405020304" pitchFamily="18" charset="0"/>
              </a:rPr>
              <a:t>CHERNORIZETS HRABAR</a:t>
            </a:r>
            <a:r>
              <a:rPr lang="bg-BG" sz="2800" b="1" u="none" dirty="0" smtClean="0">
                <a:solidFill>
                  <a:srgbClr val="003300"/>
                </a:solidFill>
                <a:latin typeface="Times New Roman" panose="02020603050405020304" pitchFamily="18" charset="0"/>
                <a:cs typeface="Times New Roman" panose="02020603050405020304" pitchFamily="18" charset="0"/>
              </a:rPr>
              <a:t>” </a:t>
            </a:r>
          </a:p>
        </p:txBody>
      </p:sp>
      <p:sp>
        <p:nvSpPr>
          <p:cNvPr id="9" name="Text Box 5"/>
          <p:cNvSpPr txBox="1">
            <a:spLocks noChangeArrowheads="1"/>
          </p:cNvSpPr>
          <p:nvPr/>
        </p:nvSpPr>
        <p:spPr bwMode="auto">
          <a:xfrm>
            <a:off x="4244455" y="4033868"/>
            <a:ext cx="4747146" cy="294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base" hangingPunct="1">
              <a:spcBef>
                <a:spcPct val="50000"/>
              </a:spcBef>
              <a:spcAft>
                <a:spcPct val="0"/>
              </a:spcAft>
            </a:pPr>
            <a:r>
              <a:rPr lang="en-US" sz="1700" b="1" dirty="0" smtClean="0">
                <a:solidFill>
                  <a:srgbClr val="003300"/>
                </a:solidFill>
                <a:latin typeface="Times New Roman" panose="02020603050405020304" pitchFamily="18" charset="0"/>
                <a:cs typeface="Times New Roman" panose="02020603050405020304" pitchFamily="18" charset="0"/>
              </a:rPr>
              <a:t>National </a:t>
            </a:r>
            <a:r>
              <a:rPr lang="en-US" sz="1700" b="1" dirty="0" err="1" smtClean="0">
                <a:solidFill>
                  <a:srgbClr val="003300"/>
                </a:solidFill>
                <a:latin typeface="Times New Roman" panose="02020603050405020304" pitchFamily="18" charset="0"/>
                <a:cs typeface="Times New Roman" panose="02020603050405020304" pitchFamily="18" charset="0"/>
              </a:rPr>
              <a:t>Acreditation</a:t>
            </a:r>
            <a:r>
              <a:rPr lang="en-US" sz="1700" b="1" dirty="0" smtClean="0">
                <a:solidFill>
                  <a:srgbClr val="003300"/>
                </a:solidFill>
                <a:latin typeface="Times New Roman" panose="02020603050405020304" pitchFamily="18" charset="0"/>
                <a:cs typeface="Times New Roman" panose="02020603050405020304" pitchFamily="18" charset="0"/>
              </a:rPr>
              <a:t>:</a:t>
            </a:r>
            <a:br>
              <a:rPr lang="en-US" sz="1700" b="1" dirty="0" smtClean="0">
                <a:solidFill>
                  <a:srgbClr val="003300"/>
                </a:solidFill>
                <a:latin typeface="Times New Roman" panose="02020603050405020304" pitchFamily="18" charset="0"/>
                <a:cs typeface="Times New Roman" panose="02020603050405020304" pitchFamily="18" charset="0"/>
              </a:rPr>
            </a:br>
            <a:r>
              <a:rPr lang="en-US" sz="1700" b="1" u="none" dirty="0" smtClean="0">
                <a:solidFill>
                  <a:srgbClr val="003300"/>
                </a:solidFill>
                <a:latin typeface="Times New Roman" panose="02020603050405020304" pitchFamily="18" charset="0"/>
                <a:cs typeface="Times New Roman" panose="02020603050405020304" pitchFamily="18" charset="0"/>
              </a:rPr>
              <a:t>2001 – Institutional accreditation with the highest grade</a:t>
            </a:r>
            <a:r>
              <a:rPr lang="bg-BG" sz="1700" b="1" u="none" dirty="0" smtClean="0">
                <a:solidFill>
                  <a:srgbClr val="003300"/>
                </a:solidFill>
                <a:latin typeface="Times New Roman" panose="02020603050405020304" pitchFamily="18" charset="0"/>
                <a:cs typeface="Times New Roman" panose="02020603050405020304" pitchFamily="18" charset="0"/>
              </a:rPr>
              <a:t> </a:t>
            </a:r>
            <a:r>
              <a:rPr lang="en-US" sz="1700" b="1" u="none" dirty="0" smtClean="0">
                <a:solidFill>
                  <a:srgbClr val="003300"/>
                </a:solidFill>
                <a:latin typeface="Times New Roman" panose="02020603050405020304" pitchFamily="18" charset="0"/>
                <a:cs typeface="Times New Roman" panose="02020603050405020304" pitchFamily="18" charset="0"/>
              </a:rPr>
              <a:t> for a period of 6 years</a:t>
            </a:r>
            <a:br>
              <a:rPr lang="en-US" sz="1700" b="1" u="none" dirty="0" smtClean="0">
                <a:solidFill>
                  <a:srgbClr val="003300"/>
                </a:solidFill>
                <a:latin typeface="Times New Roman" panose="02020603050405020304" pitchFamily="18" charset="0"/>
                <a:cs typeface="Times New Roman" panose="02020603050405020304" pitchFamily="18" charset="0"/>
              </a:rPr>
            </a:br>
            <a:r>
              <a:rPr lang="en-US" sz="1700" b="1" u="none" dirty="0" smtClean="0">
                <a:solidFill>
                  <a:srgbClr val="003300"/>
                </a:solidFill>
                <a:latin typeface="Times New Roman" panose="02020603050405020304" pitchFamily="18" charset="0"/>
                <a:cs typeface="Times New Roman" panose="02020603050405020304" pitchFamily="18" charset="0"/>
              </a:rPr>
              <a:t>2006 – Second Institutional accreditation with the highest grade - ‘Very good' for a period of 6 years</a:t>
            </a:r>
          </a:p>
          <a:p>
            <a:pPr eaLnBrk="1" fontAlgn="base" hangingPunct="1">
              <a:spcBef>
                <a:spcPct val="50000"/>
              </a:spcBef>
              <a:spcAft>
                <a:spcPct val="0"/>
              </a:spcAft>
            </a:pPr>
            <a:r>
              <a:rPr lang="en-US" sz="1700" b="1" u="none" dirty="0" smtClean="0">
                <a:solidFill>
                  <a:srgbClr val="660033"/>
                </a:solidFill>
                <a:latin typeface="Times New Roman" panose="02020603050405020304" pitchFamily="18" charset="0"/>
                <a:cs typeface="Times New Roman" panose="02020603050405020304" pitchFamily="18" charset="0"/>
              </a:rPr>
              <a:t>2013 – </a:t>
            </a:r>
            <a:r>
              <a:rPr lang="en-US" sz="1700" b="1" u="none" dirty="0">
                <a:solidFill>
                  <a:srgbClr val="660033"/>
                </a:solidFill>
                <a:latin typeface="Times New Roman" panose="02020603050405020304" pitchFamily="18" charset="0"/>
                <a:cs typeface="Times New Roman" panose="02020603050405020304" pitchFamily="18" charset="0"/>
              </a:rPr>
              <a:t>Third Institutional accreditation with the highest grade - ‘Very good' for a period of 6 years</a:t>
            </a:r>
          </a:p>
          <a:p>
            <a:pPr eaLnBrk="1" fontAlgn="base" hangingPunct="1">
              <a:spcBef>
                <a:spcPct val="50000"/>
              </a:spcBef>
              <a:spcAft>
                <a:spcPct val="0"/>
              </a:spcAft>
            </a:pPr>
            <a:endParaRPr lang="bg-BG" sz="1600" b="1" u="none" dirty="0" smtClean="0">
              <a:solidFill>
                <a:srgbClr val="003300"/>
              </a:solidFill>
              <a:latin typeface="Tahoma" pitchFamily="34" charset="0"/>
            </a:endParaRPr>
          </a:p>
        </p:txBody>
      </p:sp>
    </p:spTree>
    <p:extLst>
      <p:ext uri="{BB962C8B-B14F-4D97-AF65-F5344CB8AC3E}">
        <p14:creationId xmlns:p14="http://schemas.microsoft.com/office/powerpoint/2010/main" val="14658624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386054"/>
                                        </p:tgtEl>
                                        <p:attrNameLst>
                                          <p:attrName>style.visibility</p:attrName>
                                        </p:attrNameLst>
                                      </p:cBhvr>
                                      <p:to>
                                        <p:strVal val="visible"/>
                                      </p:to>
                                    </p:set>
                                    <p:anim calcmode="lin" valueType="num">
                                      <p:cBhvr>
                                        <p:cTn id="7" dur="500" fill="hold"/>
                                        <p:tgtEl>
                                          <p:spTgt spid="386054"/>
                                        </p:tgtEl>
                                        <p:attrNameLst>
                                          <p:attrName>ppt_w</p:attrName>
                                        </p:attrNameLst>
                                      </p:cBhvr>
                                      <p:tavLst>
                                        <p:tav tm="0">
                                          <p:val>
                                            <p:strVal val="#ppt_w*0.05"/>
                                          </p:val>
                                        </p:tav>
                                        <p:tav tm="100000">
                                          <p:val>
                                            <p:strVal val="#ppt_w"/>
                                          </p:val>
                                        </p:tav>
                                      </p:tavLst>
                                    </p:anim>
                                    <p:anim calcmode="lin" valueType="num">
                                      <p:cBhvr>
                                        <p:cTn id="8" dur="500" fill="hold"/>
                                        <p:tgtEl>
                                          <p:spTgt spid="386054"/>
                                        </p:tgtEl>
                                        <p:attrNameLst>
                                          <p:attrName>ppt_h</p:attrName>
                                        </p:attrNameLst>
                                      </p:cBhvr>
                                      <p:tavLst>
                                        <p:tav tm="0">
                                          <p:val>
                                            <p:strVal val="#ppt_h"/>
                                          </p:val>
                                        </p:tav>
                                        <p:tav tm="100000">
                                          <p:val>
                                            <p:strVal val="#ppt_h"/>
                                          </p:val>
                                        </p:tav>
                                      </p:tavLst>
                                    </p:anim>
                                    <p:anim calcmode="lin" valueType="num">
                                      <p:cBhvr>
                                        <p:cTn id="9" dur="500" fill="hold"/>
                                        <p:tgtEl>
                                          <p:spTgt spid="386054"/>
                                        </p:tgtEl>
                                        <p:attrNameLst>
                                          <p:attrName>ppt_x</p:attrName>
                                        </p:attrNameLst>
                                      </p:cBhvr>
                                      <p:tavLst>
                                        <p:tav tm="0">
                                          <p:val>
                                            <p:strVal val="#ppt_x-.2"/>
                                          </p:val>
                                        </p:tav>
                                        <p:tav tm="100000">
                                          <p:val>
                                            <p:strVal val="#ppt_x"/>
                                          </p:val>
                                        </p:tav>
                                      </p:tavLst>
                                    </p:anim>
                                    <p:anim calcmode="lin" valueType="num">
                                      <p:cBhvr>
                                        <p:cTn id="10" dur="500" fill="hold"/>
                                        <p:tgtEl>
                                          <p:spTgt spid="386054"/>
                                        </p:tgtEl>
                                        <p:attrNameLst>
                                          <p:attrName>ppt_y</p:attrName>
                                        </p:attrNameLst>
                                      </p:cBhvr>
                                      <p:tavLst>
                                        <p:tav tm="0">
                                          <p:val>
                                            <p:strVal val="#ppt_y"/>
                                          </p:val>
                                        </p:tav>
                                        <p:tav tm="100000">
                                          <p:val>
                                            <p:strVal val="#ppt_y"/>
                                          </p:val>
                                        </p:tav>
                                      </p:tavLst>
                                    </p:anim>
                                    <p:animEffect transition="in" filter="fade">
                                      <p:cBhvr>
                                        <p:cTn id="11" dur="500"/>
                                        <p:tgtEl>
                                          <p:spTgt spid="386054"/>
                                        </p:tgtEl>
                                      </p:cBhvr>
                                    </p:animEffect>
                                  </p:childTnLst>
                                </p:cTn>
                              </p:par>
                            </p:childTnLst>
                          </p:cTn>
                        </p:par>
                        <p:par>
                          <p:cTn id="12" fill="hold" nodeType="afterGroup">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386052"/>
                                        </p:tgtEl>
                                        <p:attrNameLst>
                                          <p:attrName>style.visibility</p:attrName>
                                        </p:attrNameLst>
                                      </p:cBhvr>
                                      <p:to>
                                        <p:strVal val="visible"/>
                                      </p:to>
                                    </p:set>
                                    <p:animEffect transition="in" filter="wipe(left)">
                                      <p:cBhvr>
                                        <p:cTn id="15" dur="1000"/>
                                        <p:tgtEl>
                                          <p:spTgt spid="386052"/>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86051"/>
                                        </p:tgtEl>
                                        <p:attrNameLst>
                                          <p:attrName>style.visibility</p:attrName>
                                        </p:attrNameLst>
                                      </p:cBhvr>
                                      <p:to>
                                        <p:strVal val="visible"/>
                                      </p:to>
                                    </p:set>
                                    <p:animEffect transition="in" filter="dissolve">
                                      <p:cBhvr>
                                        <p:cTn id="19" dur="1000"/>
                                        <p:tgtEl>
                                          <p:spTgt spid="386051"/>
                                        </p:tgtEl>
                                      </p:cBhvr>
                                    </p:animEffect>
                                  </p:childTnLst>
                                </p:cTn>
                              </p:par>
                            </p:childTnLst>
                          </p:cTn>
                        </p:par>
                        <p:par>
                          <p:cTn id="20" fill="hold" nodeType="afterGroup">
                            <p:stCondLst>
                              <p:cond delay="2500"/>
                            </p:stCondLst>
                            <p:childTnLst>
                              <p:par>
                                <p:cTn id="21" presetID="9" presetClass="entr" presetSubtype="0" fill="hold" nodeType="afterEffect">
                                  <p:stCondLst>
                                    <p:cond delay="0"/>
                                  </p:stCondLst>
                                  <p:childTnLst>
                                    <p:set>
                                      <p:cBhvr>
                                        <p:cTn id="22" dur="1" fill="hold">
                                          <p:stCondLst>
                                            <p:cond delay="0"/>
                                          </p:stCondLst>
                                        </p:cTn>
                                        <p:tgtEl>
                                          <p:spTgt spid="386050"/>
                                        </p:tgtEl>
                                        <p:attrNameLst>
                                          <p:attrName>style.visibility</p:attrName>
                                        </p:attrNameLst>
                                      </p:cBhvr>
                                      <p:to>
                                        <p:strVal val="visible"/>
                                      </p:to>
                                    </p:set>
                                    <p:animEffect transition="in" filter="dissolve">
                                      <p:cBhvr>
                                        <p:cTn id="23" dur="500"/>
                                        <p:tgtEl>
                                          <p:spTgt spid="386050"/>
                                        </p:tgtEl>
                                      </p:cBhvr>
                                    </p:animEffect>
                                  </p:childTnLst>
                                </p:cTn>
                              </p:par>
                            </p:childTnLst>
                          </p:cTn>
                        </p:par>
                        <p:par>
                          <p:cTn id="24" fill="hold" nodeType="afterGroup">
                            <p:stCondLst>
                              <p:cond delay="3000"/>
                            </p:stCondLst>
                            <p:childTnLst>
                              <p:par>
                                <p:cTn id="25" presetID="22" presetClass="entr" presetSubtype="8" fill="hold" grpId="0" nodeType="afterEffect">
                                  <p:stCondLst>
                                    <p:cond delay="0"/>
                                  </p:stCondLst>
                                  <p:iterate type="wd">
                                    <p:tmPct val="10000"/>
                                  </p:iterate>
                                  <p:childTnLst>
                                    <p:set>
                                      <p:cBhvr>
                                        <p:cTn id="26" dur="1" fill="hold">
                                          <p:stCondLst>
                                            <p:cond delay="0"/>
                                          </p:stCondLst>
                                        </p:cTn>
                                        <p:tgtEl>
                                          <p:spTgt spid="386053"/>
                                        </p:tgtEl>
                                        <p:attrNameLst>
                                          <p:attrName>style.visibility</p:attrName>
                                        </p:attrNameLst>
                                      </p:cBhvr>
                                      <p:to>
                                        <p:strVal val="visible"/>
                                      </p:to>
                                    </p:set>
                                    <p:animEffect transition="in" filter="wipe(left)">
                                      <p:cBhvr>
                                        <p:cTn id="27" dur="1000"/>
                                        <p:tgtEl>
                                          <p:spTgt spid="386053"/>
                                        </p:tgtEl>
                                      </p:cBhvr>
                                    </p:animEffect>
                                  </p:childTnLst>
                                </p:cTn>
                              </p:par>
                            </p:childTnLst>
                          </p:cTn>
                        </p:par>
                        <p:par>
                          <p:cTn id="28" fill="hold" nodeType="afterGroup">
                            <p:stCondLst>
                              <p:cond delay="5600"/>
                            </p:stCondLst>
                            <p:childTnLst>
                              <p:par>
                                <p:cTn id="29" presetID="22" presetClass="entr" presetSubtype="8" fill="hold" grpId="0" nodeType="afterEffect">
                                  <p:stCondLst>
                                    <p:cond delay="0"/>
                                  </p:stCondLst>
                                  <p:iterate type="wd">
                                    <p:tmPct val="10000"/>
                                  </p:iterate>
                                  <p:childTnLst>
                                    <p:set>
                                      <p:cBhvr>
                                        <p:cTn id="30" dur="1" fill="hold">
                                          <p:stCondLst>
                                            <p:cond delay="0"/>
                                          </p:stCondLst>
                                        </p:cTn>
                                        <p:tgtEl>
                                          <p:spTgt spid="9"/>
                                        </p:tgtEl>
                                        <p:attrNameLst>
                                          <p:attrName>style.visibility</p:attrName>
                                        </p:attrNameLst>
                                      </p:cBhvr>
                                      <p:to>
                                        <p:strVal val="visible"/>
                                      </p:to>
                                    </p:set>
                                    <p:animEffect transition="in" filter="wipe(left)">
                                      <p:cBhvr>
                                        <p:cTn id="3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2" grpId="0"/>
      <p:bldP spid="386053" grpId="0"/>
      <p:bldP spid="386054"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3154" name="Text Box 2"/>
          <p:cNvSpPr txBox="1">
            <a:spLocks noChangeArrowheads="1"/>
          </p:cNvSpPr>
          <p:nvPr/>
        </p:nvSpPr>
        <p:spPr bwMode="auto">
          <a:xfrm>
            <a:off x="3116263" y="1484313"/>
            <a:ext cx="2016125" cy="1015663"/>
          </a:xfrm>
          <a:prstGeom prst="rect">
            <a:avLst/>
          </a:prstGeom>
          <a:solidFill>
            <a:srgbClr val="48C7E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hangingPunct="1">
              <a:spcBef>
                <a:spcPct val="50000"/>
              </a:spcBef>
              <a:defRPr/>
            </a:pPr>
            <a:r>
              <a:rPr lang="en-US" b="1" u="none" dirty="0" smtClean="0">
                <a:solidFill>
                  <a:schemeClr val="bg1"/>
                </a:solidFill>
                <a:effectLst>
                  <a:outerShdw blurRad="38100" dist="38100" dir="2700000" algn="tl">
                    <a:srgbClr val="000000"/>
                  </a:outerShdw>
                </a:effectLst>
                <a:latin typeface="Times New Roman" pitchFamily="18" charset="0"/>
                <a:cs typeface="Times New Roman" pitchFamily="18" charset="0"/>
              </a:rPr>
              <a:t>Digital</a:t>
            </a:r>
            <a:r>
              <a:rPr lang="bg-BG" b="1" u="none" dirty="0" smtClean="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b="1" u="none" dirty="0" smtClean="0">
                <a:solidFill>
                  <a:schemeClr val="bg1"/>
                </a:solidFill>
                <a:effectLst>
                  <a:outerShdw blurRad="38100" dist="38100" dir="2700000" algn="tl">
                    <a:srgbClr val="000000"/>
                  </a:outerShdw>
                </a:effectLst>
                <a:latin typeface="Times New Roman" pitchFamily="18" charset="0"/>
                <a:cs typeface="Times New Roman" pitchFamily="18" charset="0"/>
              </a:rPr>
              <a:t>Library</a:t>
            </a:r>
            <a:r>
              <a:rPr lang="bg-BG" b="1" u="none" dirty="0" smtClean="0">
                <a:solidFill>
                  <a:schemeClr val="bg1"/>
                </a:solidFill>
                <a:effectLst>
                  <a:outerShdw blurRad="38100" dist="38100" dir="2700000" algn="tl">
                    <a:srgbClr val="000000"/>
                  </a:outerShdw>
                </a:effectLst>
                <a:latin typeface="Times New Roman" pitchFamily="18" charset="0"/>
                <a:cs typeface="Times New Roman" pitchFamily="18" charset="0"/>
              </a:rPr>
              <a:t>-</a:t>
            </a:r>
            <a:r>
              <a:rPr lang="en-US" b="1" u="none" dirty="0" smtClean="0">
                <a:solidFill>
                  <a:schemeClr val="bg1"/>
                </a:solidFill>
                <a:effectLst>
                  <a:outerShdw blurRad="38100" dist="38100" dir="2700000" algn="tl">
                    <a:srgbClr val="000000"/>
                  </a:outerShdw>
                </a:effectLst>
                <a:latin typeface="Times New Roman" pitchFamily="18" charset="0"/>
                <a:cs typeface="Times New Roman" pitchFamily="18" charset="0"/>
              </a:rPr>
              <a:t>Educational </a:t>
            </a:r>
            <a:r>
              <a:rPr lang="bg-BG" b="1" u="none" dirty="0" smtClean="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b="1" u="none" dirty="0" smtClean="0">
                <a:solidFill>
                  <a:schemeClr val="bg1"/>
                </a:solidFill>
                <a:effectLst>
                  <a:outerShdw blurRad="38100" dist="38100" dir="2700000" algn="tl">
                    <a:srgbClr val="000000"/>
                  </a:outerShdw>
                </a:effectLst>
                <a:latin typeface="Times New Roman" pitchFamily="18" charset="0"/>
                <a:cs typeface="Times New Roman" pitchFamily="18" charset="0"/>
              </a:rPr>
              <a:t>Complex</a:t>
            </a:r>
            <a:endParaRPr lang="bg-BG" b="1" u="none" dirty="0" smtClean="0">
              <a:solidFill>
                <a:schemeClr val="bg1"/>
              </a:solidFill>
              <a:effectLst>
                <a:outerShdw blurRad="38100" dist="38100" dir="2700000" algn="tl">
                  <a:srgbClr val="000000"/>
                </a:outerShdw>
              </a:effectLst>
              <a:latin typeface="Times New Roman" pitchFamily="18" charset="0"/>
              <a:cs typeface="Times New Roman" pitchFamily="18" charset="0"/>
            </a:endParaRPr>
          </a:p>
        </p:txBody>
      </p:sp>
      <p:sp>
        <p:nvSpPr>
          <p:cNvPr id="65539" name="Text Box 3"/>
          <p:cNvSpPr txBox="1">
            <a:spLocks noChangeArrowheads="1"/>
          </p:cNvSpPr>
          <p:nvPr/>
        </p:nvSpPr>
        <p:spPr bwMode="auto">
          <a:xfrm>
            <a:off x="755650" y="1196975"/>
            <a:ext cx="2100263" cy="1831975"/>
          </a:xfrm>
          <a:prstGeom prst="rect">
            <a:avLst/>
          </a:prstGeom>
          <a:gradFill>
            <a:gsLst>
              <a:gs pos="100000">
                <a:schemeClr val="accent1">
                  <a:tint val="66000"/>
                  <a:satMod val="160000"/>
                </a:schemeClr>
              </a:gs>
              <a:gs pos="50000">
                <a:schemeClr val="accent1">
                  <a:tint val="44500"/>
                  <a:satMod val="160000"/>
                </a:schemeClr>
              </a:gs>
              <a:gs pos="0">
                <a:schemeClr val="accent1">
                  <a:tint val="23500"/>
                  <a:satMod val="160000"/>
                </a:schemeClr>
              </a:gs>
            </a:gsLst>
            <a:lin ang="5400000" scaled="0"/>
          </a:gradFill>
          <a:ln w="12700" cap="sq">
            <a:noFill/>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hangingPunct="1">
              <a:spcBef>
                <a:spcPct val="50000"/>
              </a:spcBef>
            </a:pPr>
            <a:r>
              <a:rPr lang="en-US" sz="1600" b="1" u="none" dirty="0">
                <a:latin typeface="Times New Roman" pitchFamily="18" charset="0"/>
                <a:cs typeface="Times New Roman" pitchFamily="18" charset="0"/>
              </a:rPr>
              <a:t>ELECTRONIC LIBRARY</a:t>
            </a:r>
            <a:endParaRPr lang="bg-BG" sz="1600" b="1" u="none" dirty="0">
              <a:latin typeface="Times New Roman" pitchFamily="18" charset="0"/>
              <a:cs typeface="Times New Roman" pitchFamily="18" charset="0"/>
            </a:endParaRPr>
          </a:p>
          <a:p>
            <a:pPr eaLnBrk="1" hangingPunct="1">
              <a:spcBef>
                <a:spcPct val="50000"/>
              </a:spcBef>
            </a:pPr>
            <a:endParaRPr lang="bg-BG" sz="1600" u="none" dirty="0">
              <a:latin typeface="Times New Roman" pitchFamily="18" charset="0"/>
              <a:cs typeface="Times New Roman" pitchFamily="18" charset="0"/>
            </a:endParaRPr>
          </a:p>
          <a:p>
            <a:pPr eaLnBrk="1" hangingPunct="1">
              <a:spcBef>
                <a:spcPct val="50000"/>
              </a:spcBef>
            </a:pPr>
            <a:endParaRPr lang="bg-BG" sz="1400" u="none" dirty="0">
              <a:latin typeface="Times New Roman" pitchFamily="18" charset="0"/>
              <a:cs typeface="Times New Roman" pitchFamily="18" charset="0"/>
            </a:endParaRPr>
          </a:p>
          <a:p>
            <a:pPr eaLnBrk="1" hangingPunct="1">
              <a:spcBef>
                <a:spcPct val="50000"/>
              </a:spcBef>
            </a:pPr>
            <a:r>
              <a:rPr lang="en-US" sz="1600" u="none" dirty="0">
                <a:latin typeface="Times New Roman" pitchFamily="18" charset="0"/>
                <a:cs typeface="Times New Roman" pitchFamily="18" charset="0"/>
              </a:rPr>
              <a:t>Data base server with</a:t>
            </a:r>
            <a:r>
              <a:rPr lang="bg-BG" sz="1600" u="none" dirty="0">
                <a:latin typeface="Times New Roman" pitchFamily="18" charset="0"/>
                <a:cs typeface="Times New Roman" pitchFamily="18" charset="0"/>
              </a:rPr>
              <a:t>  </a:t>
            </a:r>
            <a:r>
              <a:rPr lang="en-US" sz="1600" u="none" dirty="0">
                <a:latin typeface="Times New Roman" pitchFamily="18" charset="0"/>
                <a:cs typeface="Times New Roman" pitchFamily="18" charset="0"/>
              </a:rPr>
              <a:t>E-books and manuals</a:t>
            </a:r>
            <a:endParaRPr lang="bg-BG" sz="1600" u="none" dirty="0">
              <a:latin typeface="Times New Roman" pitchFamily="18" charset="0"/>
              <a:cs typeface="Times New Roman" pitchFamily="18" charset="0"/>
            </a:endParaRPr>
          </a:p>
        </p:txBody>
      </p:sp>
      <p:sp>
        <p:nvSpPr>
          <p:cNvPr id="65545" name="Text Box 9"/>
          <p:cNvSpPr txBox="1">
            <a:spLocks noChangeArrowheads="1"/>
          </p:cNvSpPr>
          <p:nvPr/>
        </p:nvSpPr>
        <p:spPr bwMode="auto">
          <a:xfrm>
            <a:off x="304800" y="3338513"/>
            <a:ext cx="1374775" cy="942975"/>
          </a:xfrm>
          <a:prstGeom prst="rect">
            <a:avLst/>
          </a:prstGeom>
          <a:blipFill dpi="0" rotWithShape="1">
            <a:blip r:embed="rId2"/>
            <a:srcRect/>
            <a:stretch>
              <a:fillRect/>
            </a:stretch>
          </a:blipFill>
          <a:ln>
            <a:solidFill>
              <a:schemeClr val="accent1"/>
            </a:solidFill>
          </a:ln>
          <a:effectLst>
            <a:outerShdw dist="17961" dir="2700000" algn="ctr" rotWithShape="0">
              <a:srgbClr val="999999"/>
            </a:outerShdw>
          </a:effectLst>
          <a:extLst/>
        </p:spPr>
        <p:txBody>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hangingPunct="1"/>
            <a:endParaRPr lang="en-US" sz="900" u="none" dirty="0">
              <a:solidFill>
                <a:srgbClr val="CCFFFF"/>
              </a:solidFill>
              <a:latin typeface="Times New Roman" pitchFamily="18" charset="0"/>
              <a:cs typeface="Times New Roman" pitchFamily="18" charset="0"/>
            </a:endParaRPr>
          </a:p>
          <a:p>
            <a:pPr eaLnBrk="1" hangingPunct="1"/>
            <a:endParaRPr lang="bg-BG" sz="900" u="none" dirty="0">
              <a:solidFill>
                <a:srgbClr val="CCFFFF"/>
              </a:solidFill>
              <a:latin typeface="Times New Roman" pitchFamily="18" charset="0"/>
              <a:cs typeface="Times New Roman" pitchFamily="18" charset="0"/>
            </a:endParaRPr>
          </a:p>
          <a:p>
            <a:pPr eaLnBrk="1" hangingPunct="1"/>
            <a:endParaRPr lang="en-US" sz="900" u="none" dirty="0">
              <a:solidFill>
                <a:srgbClr val="CCFFFF"/>
              </a:solidFill>
              <a:latin typeface="Times New Roman" pitchFamily="18" charset="0"/>
              <a:cs typeface="Times New Roman" pitchFamily="18" charset="0"/>
            </a:endParaRPr>
          </a:p>
          <a:p>
            <a:pPr eaLnBrk="1" hangingPunct="1"/>
            <a:endParaRPr lang="en-US" sz="900" u="none" dirty="0">
              <a:solidFill>
                <a:srgbClr val="CCFFFF"/>
              </a:solidFill>
              <a:latin typeface="Times New Roman" pitchFamily="18" charset="0"/>
              <a:cs typeface="Times New Roman" pitchFamily="18" charset="0"/>
            </a:endParaRPr>
          </a:p>
        </p:txBody>
      </p:sp>
      <p:sp>
        <p:nvSpPr>
          <p:cNvPr id="65546" name="Text Box 10"/>
          <p:cNvSpPr txBox="1">
            <a:spLocks noChangeArrowheads="1"/>
          </p:cNvSpPr>
          <p:nvPr/>
        </p:nvSpPr>
        <p:spPr bwMode="auto">
          <a:xfrm>
            <a:off x="304800" y="4351338"/>
            <a:ext cx="1374775" cy="892175"/>
          </a:xfrm>
          <a:prstGeom prst="rect">
            <a:avLst/>
          </a:prstGeom>
          <a:blipFill dpi="0" rotWithShape="1">
            <a:blip r:embed="rId3"/>
            <a:srcRect/>
            <a:stretch>
              <a:fillRect/>
            </a:stretch>
          </a:blipFill>
          <a:ln>
            <a:solidFill>
              <a:schemeClr val="accent1"/>
            </a:solidFill>
          </a:ln>
          <a:effectLst>
            <a:outerShdw dist="17961" dir="2700000" algn="ctr" rotWithShape="0">
              <a:srgbClr val="999999"/>
            </a:outerShdw>
          </a:effectLst>
          <a:extLst/>
        </p:spPr>
        <p:txBody>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hangingPunct="1"/>
            <a:endParaRPr lang="bg-BG" sz="1050" u="none" dirty="0">
              <a:solidFill>
                <a:srgbClr val="CCFFFF"/>
              </a:solidFill>
              <a:latin typeface="Times New Roman" pitchFamily="18" charset="0"/>
              <a:cs typeface="Times New Roman" pitchFamily="18" charset="0"/>
            </a:endParaRPr>
          </a:p>
        </p:txBody>
      </p:sp>
      <p:sp>
        <p:nvSpPr>
          <p:cNvPr id="65547" name="Text Box 11"/>
          <p:cNvSpPr txBox="1">
            <a:spLocks noChangeArrowheads="1"/>
          </p:cNvSpPr>
          <p:nvPr/>
        </p:nvSpPr>
        <p:spPr bwMode="auto">
          <a:xfrm>
            <a:off x="304800" y="5319713"/>
            <a:ext cx="1374775" cy="895350"/>
          </a:xfrm>
          <a:prstGeom prst="rect">
            <a:avLst/>
          </a:prstGeom>
          <a:blipFill dpi="0" rotWithShape="1">
            <a:blip r:embed="rId4"/>
            <a:srcRect/>
            <a:stretch>
              <a:fillRect/>
            </a:stretch>
          </a:blipFill>
          <a:ln>
            <a:solidFill>
              <a:schemeClr val="accent1"/>
            </a:solidFill>
          </a:ln>
          <a:effectLst>
            <a:outerShdw dist="17961" dir="2700000" algn="ctr" rotWithShape="0">
              <a:srgbClr val="999999"/>
            </a:outerShdw>
          </a:effectLst>
          <a:extLst/>
        </p:spPr>
        <p:txBody>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hangingPunct="1">
              <a:lnSpc>
                <a:spcPct val="90000"/>
              </a:lnSpc>
              <a:spcBef>
                <a:spcPct val="35000"/>
              </a:spcBef>
            </a:pPr>
            <a:endParaRPr lang="en-US" sz="900" u="none" dirty="0">
              <a:solidFill>
                <a:srgbClr val="CCFFFF"/>
              </a:solidFill>
              <a:latin typeface="Times New Roman" pitchFamily="18" charset="0"/>
              <a:cs typeface="Times New Roman" pitchFamily="18" charset="0"/>
            </a:endParaRPr>
          </a:p>
          <a:p>
            <a:pPr eaLnBrk="1" hangingPunct="1"/>
            <a:endParaRPr lang="en-US" sz="900" u="none" dirty="0">
              <a:solidFill>
                <a:srgbClr val="CCFFFF"/>
              </a:solidFill>
              <a:latin typeface="Times New Roman" pitchFamily="18" charset="0"/>
              <a:cs typeface="Times New Roman" pitchFamily="18" charset="0"/>
            </a:endParaRPr>
          </a:p>
          <a:p>
            <a:pPr eaLnBrk="1" hangingPunct="1"/>
            <a:endParaRPr lang="en-US" sz="900" u="none" dirty="0">
              <a:solidFill>
                <a:srgbClr val="CCFFFF"/>
              </a:solidFill>
              <a:latin typeface="Times New Roman" pitchFamily="18" charset="0"/>
              <a:cs typeface="Times New Roman" pitchFamily="18" charset="0"/>
            </a:endParaRPr>
          </a:p>
          <a:p>
            <a:pPr eaLnBrk="1" hangingPunct="1"/>
            <a:endParaRPr lang="bg-BG" sz="900" u="none" dirty="0">
              <a:solidFill>
                <a:srgbClr val="CCFFFF"/>
              </a:solidFill>
              <a:latin typeface="Times New Roman" pitchFamily="18" charset="0"/>
              <a:cs typeface="Times New Roman" pitchFamily="18" charset="0"/>
            </a:endParaRPr>
          </a:p>
        </p:txBody>
      </p:sp>
      <p:sp>
        <p:nvSpPr>
          <p:cNvPr id="65548" name="Text Box 12"/>
          <p:cNvSpPr txBox="1">
            <a:spLocks noChangeArrowheads="1"/>
          </p:cNvSpPr>
          <p:nvPr/>
        </p:nvSpPr>
        <p:spPr bwMode="auto">
          <a:xfrm>
            <a:off x="3460750" y="5949950"/>
            <a:ext cx="1374775" cy="857250"/>
          </a:xfrm>
          <a:prstGeom prst="rect">
            <a:avLst/>
          </a:prstGeom>
          <a:blipFill dpi="0" rotWithShape="1">
            <a:blip r:embed="rId5"/>
            <a:srcRect/>
            <a:stretch>
              <a:fillRect/>
            </a:stretch>
          </a:blipFill>
          <a:ln w="12700" cap="sq">
            <a:solidFill>
              <a:srgbClr val="000000"/>
            </a:solidFill>
            <a:miter lim="800000"/>
            <a:headEnd type="none" w="sm" len="sm"/>
            <a:tailEnd type="none" w="sm" len="sm"/>
          </a:ln>
          <a:effectLst>
            <a:outerShdw dist="17961" dir="2700000" algn="ctr" rotWithShape="0">
              <a:srgbClr val="999999"/>
            </a:outerShdw>
          </a:effectLst>
          <a:extLst/>
        </p:spPr>
        <p:txBody>
          <a:bodyPr bIns="46800" anchor="b" anchorCtr="1"/>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hangingPunct="1">
              <a:lnSpc>
                <a:spcPct val="90000"/>
              </a:lnSpc>
              <a:spcBef>
                <a:spcPct val="35000"/>
              </a:spcBef>
            </a:pPr>
            <a:endParaRPr lang="en-US" sz="900" u="none" dirty="0">
              <a:solidFill>
                <a:srgbClr val="CCFFFF"/>
              </a:solidFill>
              <a:latin typeface="Times New Roman" pitchFamily="18" charset="0"/>
              <a:cs typeface="Times New Roman" pitchFamily="18" charset="0"/>
            </a:endParaRPr>
          </a:p>
          <a:p>
            <a:pPr eaLnBrk="1" hangingPunct="1">
              <a:lnSpc>
                <a:spcPct val="90000"/>
              </a:lnSpc>
              <a:spcBef>
                <a:spcPct val="35000"/>
              </a:spcBef>
            </a:pPr>
            <a:endParaRPr lang="bg-BG" sz="900" u="none" dirty="0">
              <a:solidFill>
                <a:srgbClr val="CCFFFF"/>
              </a:solidFill>
              <a:latin typeface="Times New Roman" pitchFamily="18" charset="0"/>
              <a:cs typeface="Times New Roman" pitchFamily="18" charset="0"/>
            </a:endParaRPr>
          </a:p>
          <a:p>
            <a:pPr eaLnBrk="1" hangingPunct="1">
              <a:lnSpc>
                <a:spcPct val="90000"/>
              </a:lnSpc>
              <a:spcBef>
                <a:spcPct val="35000"/>
              </a:spcBef>
            </a:pPr>
            <a:endParaRPr lang="bg-BG" sz="900" u="none" dirty="0">
              <a:solidFill>
                <a:srgbClr val="CCFFFF"/>
              </a:solidFill>
              <a:latin typeface="Times New Roman" pitchFamily="18" charset="0"/>
              <a:cs typeface="Times New Roman" pitchFamily="18" charset="0"/>
            </a:endParaRPr>
          </a:p>
        </p:txBody>
      </p:sp>
      <p:sp>
        <p:nvSpPr>
          <p:cNvPr id="433165" name="Text Box 13"/>
          <p:cNvSpPr txBox="1">
            <a:spLocks noChangeArrowheads="1"/>
          </p:cNvSpPr>
          <p:nvPr/>
        </p:nvSpPr>
        <p:spPr bwMode="auto">
          <a:xfrm>
            <a:off x="4978400" y="5949950"/>
            <a:ext cx="1374775" cy="857250"/>
          </a:xfrm>
          <a:prstGeom prst="rect">
            <a:avLst/>
          </a:prstGeom>
          <a:blipFill dpi="0" rotWithShape="1">
            <a:blip r:embed="rId6" cstate="print"/>
            <a:srcRect/>
            <a:stretch>
              <a:fillRect b="-20278"/>
            </a:stretch>
          </a:blipFill>
          <a:ln>
            <a:solidFill>
              <a:schemeClr val="accent1"/>
            </a:solidFill>
          </a:ln>
          <a:effectLst>
            <a:prstShdw prst="shdw17" dist="17961" dir="2700000">
              <a:srgbClr val="FFFFFF">
                <a:gamma/>
                <a:shade val="60000"/>
                <a:invGamma/>
              </a:srgbClr>
            </a:prstShdw>
          </a:effectLst>
          <a:extLst/>
        </p:spPr>
        <p:txBody>
          <a:bodyPr anchor="b" anchorCtr="1"/>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hangingPunct="1">
              <a:lnSpc>
                <a:spcPct val="90000"/>
              </a:lnSpc>
              <a:spcBef>
                <a:spcPct val="35000"/>
              </a:spcBef>
              <a:defRPr/>
            </a:pPr>
            <a:endParaRPr lang="bg-BG" sz="1050" u="none" dirty="0" smtClean="0">
              <a:solidFill>
                <a:srgbClr val="CCECFF"/>
              </a:solidFill>
              <a:latin typeface="Times New Roman" pitchFamily="18" charset="0"/>
              <a:cs typeface="Times New Roman" pitchFamily="18" charset="0"/>
            </a:endParaRPr>
          </a:p>
        </p:txBody>
      </p:sp>
      <p:sp>
        <p:nvSpPr>
          <p:cNvPr id="65577" name="Text Box 15" descr="White marble"/>
          <p:cNvSpPr txBox="1">
            <a:spLocks noChangeArrowheads="1"/>
          </p:cNvSpPr>
          <p:nvPr/>
        </p:nvSpPr>
        <p:spPr bwMode="auto">
          <a:xfrm>
            <a:off x="7218363" y="5303838"/>
            <a:ext cx="1398587" cy="1438275"/>
          </a:xfrm>
          <a:prstGeom prst="rect">
            <a:avLst/>
          </a:prstGeom>
          <a:gradFill>
            <a:gsLst>
              <a:gs pos="100000">
                <a:schemeClr val="accent1">
                  <a:tint val="66000"/>
                  <a:satMod val="160000"/>
                </a:schemeClr>
              </a:gs>
              <a:gs pos="50000">
                <a:schemeClr val="accent1">
                  <a:tint val="44500"/>
                  <a:satMod val="160000"/>
                </a:schemeClr>
              </a:gs>
              <a:gs pos="0">
                <a:schemeClr val="accent1">
                  <a:tint val="23500"/>
                  <a:satMod val="160000"/>
                </a:schemeClr>
              </a:gs>
            </a:gsLst>
            <a:lin ang="5400000" scaled="0"/>
          </a:gradFill>
          <a:ln w="12700" cap="sq">
            <a:noFill/>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hangingPunct="1">
              <a:spcBef>
                <a:spcPct val="50000"/>
              </a:spcBef>
            </a:pPr>
            <a:r>
              <a:rPr lang="en-US" sz="1600" u="none" dirty="0">
                <a:latin typeface="Times New Roman" pitchFamily="18" charset="0"/>
                <a:cs typeface="Times New Roman" pitchFamily="18" charset="0"/>
              </a:rPr>
              <a:t>Publishing house</a:t>
            </a:r>
            <a:endParaRPr lang="bg-BG" sz="1600" u="none" dirty="0">
              <a:latin typeface="Times New Roman" pitchFamily="18" charset="0"/>
              <a:cs typeface="Times New Roman" pitchFamily="18" charset="0"/>
            </a:endParaRPr>
          </a:p>
        </p:txBody>
      </p:sp>
      <p:sp>
        <p:nvSpPr>
          <p:cNvPr id="65575" name="Text Box 18"/>
          <p:cNvSpPr txBox="1">
            <a:spLocks noChangeArrowheads="1"/>
          </p:cNvSpPr>
          <p:nvPr/>
        </p:nvSpPr>
        <p:spPr bwMode="auto">
          <a:xfrm>
            <a:off x="7218363" y="3713163"/>
            <a:ext cx="1397000" cy="143986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cap="sq">
            <a:noFill/>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hangingPunct="1">
              <a:spcBef>
                <a:spcPct val="50000"/>
              </a:spcBef>
            </a:pPr>
            <a:r>
              <a:rPr lang="en-US" sz="1600" u="none" dirty="0">
                <a:latin typeface="Times New Roman" pitchFamily="18" charset="0"/>
                <a:cs typeface="Times New Roman" pitchFamily="18" charset="0"/>
              </a:rPr>
              <a:t>Presentation Center</a:t>
            </a:r>
            <a:endParaRPr lang="bg-BG" sz="1600" u="none" dirty="0">
              <a:latin typeface="Times New Roman" pitchFamily="18" charset="0"/>
              <a:cs typeface="Times New Roman" pitchFamily="18" charset="0"/>
            </a:endParaRPr>
          </a:p>
        </p:txBody>
      </p:sp>
      <p:cxnSp>
        <p:nvCxnSpPr>
          <p:cNvPr id="65554" name="AutoShape 20"/>
          <p:cNvCxnSpPr>
            <a:cxnSpLocks noChangeShapeType="1"/>
            <a:stCxn id="65539" idx="2"/>
          </p:cNvCxnSpPr>
          <p:nvPr/>
        </p:nvCxnSpPr>
        <p:spPr bwMode="auto">
          <a:xfrm rot="5400000">
            <a:off x="1358900" y="3362325"/>
            <a:ext cx="781050" cy="114300"/>
          </a:xfrm>
          <a:prstGeom prst="bentConnector3">
            <a:avLst>
              <a:gd name="adj1" fmla="val 101014"/>
            </a:avLst>
          </a:prstGeom>
          <a:noFill/>
          <a:ln w="12700" cap="sq">
            <a:solidFill>
              <a:schemeClr val="tx1"/>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65555" name="AutoShape 21"/>
          <p:cNvCxnSpPr>
            <a:cxnSpLocks noChangeShapeType="1"/>
            <a:endCxn id="65546" idx="3"/>
          </p:cNvCxnSpPr>
          <p:nvPr/>
        </p:nvCxnSpPr>
        <p:spPr bwMode="auto">
          <a:xfrm rot="5400000">
            <a:off x="1320800" y="3706813"/>
            <a:ext cx="1449387" cy="731838"/>
          </a:xfrm>
          <a:prstGeom prst="bentConnector2">
            <a:avLst/>
          </a:prstGeom>
          <a:noFill/>
          <a:ln w="12700" cap="sq">
            <a:solidFill>
              <a:schemeClr val="tx1"/>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65556" name="AutoShape 22"/>
          <p:cNvCxnSpPr>
            <a:cxnSpLocks noChangeShapeType="1"/>
          </p:cNvCxnSpPr>
          <p:nvPr/>
        </p:nvCxnSpPr>
        <p:spPr bwMode="auto">
          <a:xfrm flipV="1">
            <a:off x="2339975" y="3357563"/>
            <a:ext cx="84138" cy="2409825"/>
          </a:xfrm>
          <a:prstGeom prst="bentConnector2">
            <a:avLst/>
          </a:prstGeom>
          <a:noFill/>
          <a:ln w="12700" cap="sq">
            <a:solidFill>
              <a:schemeClr val="tx1"/>
            </a:solidFill>
            <a:miter lim="800000"/>
            <a:headEnd type="none" w="sm" len="sm"/>
            <a:tailEnd type="none" w="sm" len="sm"/>
          </a:ln>
          <a:extLst>
            <a:ext uri="{909E8E84-426E-40DD-AFC4-6F175D3DCCD1}">
              <a14:hiddenFill xmlns:a14="http://schemas.microsoft.com/office/drawing/2010/main">
                <a:noFill/>
              </a14:hiddenFill>
            </a:ext>
          </a:extLst>
        </p:spPr>
      </p:cxnSp>
      <p:sp>
        <p:nvSpPr>
          <p:cNvPr id="65557" name="Text Box 23"/>
          <p:cNvSpPr txBox="1">
            <a:spLocks noChangeArrowheads="1"/>
          </p:cNvSpPr>
          <p:nvPr/>
        </p:nvSpPr>
        <p:spPr bwMode="auto">
          <a:xfrm>
            <a:off x="1908175" y="5949950"/>
            <a:ext cx="1374775" cy="857250"/>
          </a:xfrm>
          <a:prstGeom prst="rect">
            <a:avLst/>
          </a:prstGeom>
          <a:blipFill dpi="0" rotWithShape="1">
            <a:blip r:embed="rId7" cstate="print"/>
            <a:srcRect/>
            <a:stretch>
              <a:fillRect/>
            </a:stretch>
          </a:blipFill>
          <a:ln w="12700" cap="sq">
            <a:solidFill>
              <a:srgbClr val="000000"/>
            </a:solidFill>
            <a:miter lim="800000"/>
            <a:headEnd type="none" w="sm" len="sm"/>
            <a:tailEnd type="none" w="sm" len="sm"/>
          </a:ln>
          <a:effectLst>
            <a:outerShdw dist="17961" dir="2700000" algn="ctr" rotWithShape="0">
              <a:srgbClr val="999999"/>
            </a:outerShdw>
          </a:effectLst>
          <a:extLst/>
        </p:spPr>
        <p:txBody>
          <a:bodyPr anchor="b" anchorCtr="1"/>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hangingPunct="1">
              <a:lnSpc>
                <a:spcPct val="90000"/>
              </a:lnSpc>
              <a:spcBef>
                <a:spcPct val="35000"/>
              </a:spcBef>
            </a:pPr>
            <a:endParaRPr lang="bg-BG" sz="1050" u="none" dirty="0">
              <a:solidFill>
                <a:srgbClr val="CCECFF"/>
              </a:solidFill>
              <a:latin typeface="Times New Roman" pitchFamily="18" charset="0"/>
              <a:cs typeface="Times New Roman" pitchFamily="18" charset="0"/>
            </a:endParaRPr>
          </a:p>
        </p:txBody>
      </p:sp>
      <p:cxnSp>
        <p:nvCxnSpPr>
          <p:cNvPr id="65558" name="AutoShape 24"/>
          <p:cNvCxnSpPr>
            <a:cxnSpLocks noChangeShapeType="1"/>
          </p:cNvCxnSpPr>
          <p:nvPr/>
        </p:nvCxnSpPr>
        <p:spPr bwMode="auto">
          <a:xfrm>
            <a:off x="1809750" y="3357563"/>
            <a:ext cx="1679575" cy="393700"/>
          </a:xfrm>
          <a:prstGeom prst="bentConnector2">
            <a:avLst/>
          </a:prstGeom>
          <a:noFill/>
          <a:ln w="12700" cap="sq">
            <a:solidFill>
              <a:schemeClr val="tx1"/>
            </a:solidFill>
            <a:miter lim="800000"/>
            <a:headEnd/>
            <a:tailEnd/>
          </a:ln>
          <a:extLst>
            <a:ext uri="{909E8E84-426E-40DD-AFC4-6F175D3DCCD1}">
              <a14:hiddenFill xmlns:a14="http://schemas.microsoft.com/office/drawing/2010/main">
                <a:noFill/>
              </a14:hiddenFill>
            </a:ext>
          </a:extLst>
        </p:spPr>
      </p:cxnSp>
      <p:cxnSp>
        <p:nvCxnSpPr>
          <p:cNvPr id="65559" name="AutoShape 25"/>
          <p:cNvCxnSpPr>
            <a:cxnSpLocks noChangeShapeType="1"/>
          </p:cNvCxnSpPr>
          <p:nvPr/>
        </p:nvCxnSpPr>
        <p:spPr bwMode="auto">
          <a:xfrm>
            <a:off x="1803400" y="3360738"/>
            <a:ext cx="3835400" cy="434975"/>
          </a:xfrm>
          <a:prstGeom prst="bentConnector2">
            <a:avLst/>
          </a:prstGeom>
          <a:noFill/>
          <a:ln w="12700" cap="sq">
            <a:solidFill>
              <a:schemeClr val="tx1"/>
            </a:solidFill>
            <a:miter lim="800000"/>
            <a:headEnd/>
            <a:tailEnd/>
          </a:ln>
          <a:extLst>
            <a:ext uri="{909E8E84-426E-40DD-AFC4-6F175D3DCCD1}">
              <a14:hiddenFill xmlns:a14="http://schemas.microsoft.com/office/drawing/2010/main">
                <a:noFill/>
              </a14:hiddenFill>
            </a:ext>
          </a:extLst>
        </p:spPr>
      </p:cxnSp>
      <p:cxnSp>
        <p:nvCxnSpPr>
          <p:cNvPr id="65560" name="AutoShape 26"/>
          <p:cNvCxnSpPr>
            <a:cxnSpLocks noChangeShapeType="1"/>
            <a:endCxn id="65575" idx="0"/>
          </p:cNvCxnSpPr>
          <p:nvPr/>
        </p:nvCxnSpPr>
        <p:spPr bwMode="auto">
          <a:xfrm>
            <a:off x="2051050" y="3357563"/>
            <a:ext cx="5865813" cy="355600"/>
          </a:xfrm>
          <a:prstGeom prst="bentConnector2">
            <a:avLst/>
          </a:prstGeom>
          <a:noFill/>
          <a:ln w="12700" cap="sq">
            <a:solidFill>
              <a:schemeClr val="tx1"/>
            </a:solidFill>
            <a:miter lim="800000"/>
            <a:headEnd/>
            <a:tailEnd/>
          </a:ln>
          <a:extLst>
            <a:ext uri="{909E8E84-426E-40DD-AFC4-6F175D3DCCD1}">
              <a14:hiddenFill xmlns:a14="http://schemas.microsoft.com/office/drawing/2010/main">
                <a:noFill/>
              </a14:hiddenFill>
            </a:ext>
          </a:extLst>
        </p:spPr>
      </p:cxnSp>
      <p:cxnSp>
        <p:nvCxnSpPr>
          <p:cNvPr id="65561" name="AutoShape 27"/>
          <p:cNvCxnSpPr>
            <a:cxnSpLocks noChangeShapeType="1"/>
            <a:stCxn id="65575" idx="0"/>
            <a:endCxn id="65577" idx="1"/>
          </p:cNvCxnSpPr>
          <p:nvPr/>
        </p:nvCxnSpPr>
        <p:spPr bwMode="auto">
          <a:xfrm rot="-5400000" flipH="1" flipV="1">
            <a:off x="6412707" y="4518819"/>
            <a:ext cx="2309812" cy="698500"/>
          </a:xfrm>
          <a:prstGeom prst="bentConnector4">
            <a:avLst>
              <a:gd name="adj1" fmla="val -9898"/>
              <a:gd name="adj2" fmla="val 132727"/>
            </a:avLst>
          </a:prstGeom>
          <a:noFill/>
          <a:ln w="12700" cap="sq">
            <a:solidFill>
              <a:schemeClr val="tx1"/>
            </a:solidFill>
            <a:miter lim="800000"/>
            <a:headEnd/>
            <a:tailEnd/>
          </a:ln>
          <a:extLst>
            <a:ext uri="{909E8E84-426E-40DD-AFC4-6F175D3DCCD1}">
              <a14:hiddenFill xmlns:a14="http://schemas.microsoft.com/office/drawing/2010/main">
                <a:noFill/>
              </a14:hiddenFill>
            </a:ext>
          </a:extLst>
        </p:spPr>
      </p:cxnSp>
      <p:cxnSp>
        <p:nvCxnSpPr>
          <p:cNvPr id="65562" name="AutoShape 28"/>
          <p:cNvCxnSpPr>
            <a:cxnSpLocks noChangeShapeType="1"/>
            <a:stCxn id="65547" idx="3"/>
            <a:endCxn id="65557" idx="0"/>
          </p:cNvCxnSpPr>
          <p:nvPr/>
        </p:nvCxnSpPr>
        <p:spPr bwMode="auto">
          <a:xfrm>
            <a:off x="1679575" y="5767388"/>
            <a:ext cx="915988" cy="182562"/>
          </a:xfrm>
          <a:prstGeom prst="bentConnector2">
            <a:avLst/>
          </a:prstGeom>
          <a:noFill/>
          <a:ln w="12700" cap="sq">
            <a:solidFill>
              <a:schemeClr val="tx1"/>
            </a:solidFill>
            <a:miter lim="800000"/>
            <a:headEnd/>
            <a:tailEnd/>
          </a:ln>
          <a:extLst>
            <a:ext uri="{909E8E84-426E-40DD-AFC4-6F175D3DCCD1}">
              <a14:hiddenFill xmlns:a14="http://schemas.microsoft.com/office/drawing/2010/main">
                <a:noFill/>
              </a14:hiddenFill>
            </a:ext>
          </a:extLst>
        </p:spPr>
      </p:cxnSp>
      <p:cxnSp>
        <p:nvCxnSpPr>
          <p:cNvPr id="65563" name="AutoShape 29"/>
          <p:cNvCxnSpPr>
            <a:cxnSpLocks noChangeShapeType="1"/>
            <a:stCxn id="65547" idx="3"/>
            <a:endCxn id="65548" idx="0"/>
          </p:cNvCxnSpPr>
          <p:nvPr/>
        </p:nvCxnSpPr>
        <p:spPr bwMode="auto">
          <a:xfrm>
            <a:off x="1679575" y="5767388"/>
            <a:ext cx="2468563" cy="182562"/>
          </a:xfrm>
          <a:prstGeom prst="bentConnector2">
            <a:avLst/>
          </a:prstGeom>
          <a:noFill/>
          <a:ln w="12700" cap="sq">
            <a:solidFill>
              <a:schemeClr val="tx1"/>
            </a:solidFill>
            <a:miter lim="800000"/>
            <a:headEnd/>
            <a:tailEnd/>
          </a:ln>
          <a:extLst>
            <a:ext uri="{909E8E84-426E-40DD-AFC4-6F175D3DCCD1}">
              <a14:hiddenFill xmlns:a14="http://schemas.microsoft.com/office/drawing/2010/main">
                <a:noFill/>
              </a14:hiddenFill>
            </a:ext>
          </a:extLst>
        </p:spPr>
      </p:cxnSp>
      <p:cxnSp>
        <p:nvCxnSpPr>
          <p:cNvPr id="65564" name="AutoShape 30"/>
          <p:cNvCxnSpPr>
            <a:cxnSpLocks noChangeShapeType="1"/>
            <a:stCxn id="65547" idx="3"/>
          </p:cNvCxnSpPr>
          <p:nvPr/>
        </p:nvCxnSpPr>
        <p:spPr bwMode="auto">
          <a:xfrm>
            <a:off x="1679575" y="5767388"/>
            <a:ext cx="3986213" cy="182562"/>
          </a:xfrm>
          <a:prstGeom prst="bentConnector2">
            <a:avLst/>
          </a:prstGeom>
          <a:noFill/>
          <a:ln w="12700" cap="sq">
            <a:solidFill>
              <a:schemeClr val="tx1"/>
            </a:solidFill>
            <a:miter lim="800000"/>
            <a:headEnd/>
            <a:tailEnd/>
          </a:ln>
          <a:extLst>
            <a:ext uri="{909E8E84-426E-40DD-AFC4-6F175D3DCCD1}">
              <a14:hiddenFill xmlns:a14="http://schemas.microsoft.com/office/drawing/2010/main">
                <a:noFill/>
              </a14:hiddenFill>
            </a:ext>
          </a:extLst>
        </p:spPr>
      </p:cxnSp>
      <p:cxnSp>
        <p:nvCxnSpPr>
          <p:cNvPr id="65565" name="AutoShape 31"/>
          <p:cNvCxnSpPr>
            <a:cxnSpLocks noChangeShapeType="1"/>
            <a:stCxn id="65547" idx="3"/>
            <a:endCxn id="65577" idx="1"/>
          </p:cNvCxnSpPr>
          <p:nvPr/>
        </p:nvCxnSpPr>
        <p:spPr bwMode="auto">
          <a:xfrm>
            <a:off x="1679575" y="5767388"/>
            <a:ext cx="5538788" cy="255587"/>
          </a:xfrm>
          <a:prstGeom prst="bentConnector3">
            <a:avLst>
              <a:gd name="adj1" fmla="val 86765"/>
            </a:avLst>
          </a:prstGeom>
          <a:noFill/>
          <a:ln w="12700" cap="sq">
            <a:solidFill>
              <a:schemeClr val="tx1"/>
            </a:solidFill>
            <a:miter lim="800000"/>
            <a:headEnd/>
            <a:tailEnd/>
          </a:ln>
          <a:extLst>
            <a:ext uri="{909E8E84-426E-40DD-AFC4-6F175D3DCCD1}">
              <a14:hiddenFill xmlns:a14="http://schemas.microsoft.com/office/drawing/2010/main">
                <a:noFill/>
              </a14:hiddenFill>
            </a:ext>
          </a:extLst>
        </p:spPr>
      </p:cxnSp>
      <p:sp>
        <p:nvSpPr>
          <p:cNvPr id="65568" name="Text Box 34"/>
          <p:cNvSpPr txBox="1">
            <a:spLocks noChangeArrowheads="1"/>
          </p:cNvSpPr>
          <p:nvPr/>
        </p:nvSpPr>
        <p:spPr bwMode="auto">
          <a:xfrm>
            <a:off x="4800600" y="5167313"/>
            <a:ext cx="1676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hangingPunct="1">
              <a:spcBef>
                <a:spcPct val="50000"/>
              </a:spcBef>
            </a:pPr>
            <a:r>
              <a:rPr lang="en-US" sz="1200" u="none" dirty="0">
                <a:latin typeface="Times New Roman" pitchFamily="18" charset="0"/>
                <a:cs typeface="Times New Roman" pitchFamily="18" charset="0"/>
              </a:rPr>
              <a:t>The “Maxima” hall</a:t>
            </a:r>
            <a:endParaRPr lang="bg-BG" sz="1200" u="none" dirty="0">
              <a:latin typeface="Times New Roman" pitchFamily="18" charset="0"/>
              <a:cs typeface="Times New Roman" pitchFamily="18" charset="0"/>
            </a:endParaRPr>
          </a:p>
        </p:txBody>
      </p:sp>
      <p:sp>
        <p:nvSpPr>
          <p:cNvPr id="65569" name="Text Box 35"/>
          <p:cNvSpPr txBox="1">
            <a:spLocks noChangeArrowheads="1"/>
          </p:cNvSpPr>
          <p:nvPr/>
        </p:nvSpPr>
        <p:spPr bwMode="auto">
          <a:xfrm>
            <a:off x="2667000" y="5151438"/>
            <a:ext cx="1752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hangingPunct="1"/>
            <a:r>
              <a:rPr lang="en-US" sz="1200" u="none" dirty="0">
                <a:latin typeface="Times New Roman" pitchFamily="18" charset="0"/>
                <a:cs typeface="Times New Roman" pitchFamily="18" charset="0"/>
              </a:rPr>
              <a:t>Specialized reading-room</a:t>
            </a:r>
            <a:r>
              <a:rPr lang="bg-BG" sz="1200" u="none" dirty="0">
                <a:latin typeface="Times New Roman" pitchFamily="18" charset="0"/>
                <a:cs typeface="Times New Roman" pitchFamily="18" charset="0"/>
              </a:rPr>
              <a:t> </a:t>
            </a:r>
          </a:p>
        </p:txBody>
      </p:sp>
      <p:sp>
        <p:nvSpPr>
          <p:cNvPr id="65570" name="Line 36"/>
          <p:cNvSpPr>
            <a:spLocks noChangeShapeType="1"/>
          </p:cNvSpPr>
          <p:nvPr/>
        </p:nvSpPr>
        <p:spPr bwMode="auto">
          <a:xfrm>
            <a:off x="4191000" y="2671763"/>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latin typeface="Times New Roman" pitchFamily="18" charset="0"/>
              <a:cs typeface="Times New Roman" pitchFamily="18" charset="0"/>
            </a:endParaRPr>
          </a:p>
        </p:txBody>
      </p:sp>
      <p:sp>
        <p:nvSpPr>
          <p:cNvPr id="65571" name="Line 37"/>
          <p:cNvSpPr>
            <a:spLocks noChangeShapeType="1"/>
          </p:cNvSpPr>
          <p:nvPr/>
        </p:nvSpPr>
        <p:spPr bwMode="auto">
          <a:xfrm>
            <a:off x="5105400" y="2043113"/>
            <a:ext cx="228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latin typeface="Times New Roman" pitchFamily="18" charset="0"/>
              <a:cs typeface="Times New Roman" pitchFamily="18" charset="0"/>
            </a:endParaRPr>
          </a:p>
        </p:txBody>
      </p:sp>
      <p:sp>
        <p:nvSpPr>
          <p:cNvPr id="65572" name="Line 38"/>
          <p:cNvSpPr>
            <a:spLocks noChangeShapeType="1"/>
          </p:cNvSpPr>
          <p:nvPr/>
        </p:nvSpPr>
        <p:spPr bwMode="auto">
          <a:xfrm flipH="1">
            <a:off x="2843213" y="2044700"/>
            <a:ext cx="304800" cy="15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latin typeface="Times New Roman" pitchFamily="18" charset="0"/>
              <a:cs typeface="Times New Roman" pitchFamily="18" charset="0"/>
            </a:endParaRPr>
          </a:p>
        </p:txBody>
      </p:sp>
      <p:sp>
        <p:nvSpPr>
          <p:cNvPr id="65573" name="Text Box 39"/>
          <p:cNvSpPr txBox="1">
            <a:spLocks noChangeArrowheads="1"/>
          </p:cNvSpPr>
          <p:nvPr/>
        </p:nvSpPr>
        <p:spPr bwMode="auto">
          <a:xfrm>
            <a:off x="2806108" y="896713"/>
            <a:ext cx="3921586" cy="40011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l" eaLnBrk="1" hangingPunct="1"/>
            <a:r>
              <a:rPr lang="en-US" b="1" u="none" dirty="0" smtClean="0">
                <a:latin typeface="Times New Roman" pitchFamily="18" charset="0"/>
                <a:cs typeface="Times New Roman" pitchFamily="18" charset="0"/>
              </a:rPr>
              <a:t>INSTITUTE OF TECHNOLOGY</a:t>
            </a:r>
            <a:endParaRPr lang="bg-BG" b="1" u="none" dirty="0">
              <a:latin typeface="Times New Roman" pitchFamily="18" charset="0"/>
              <a:cs typeface="Times New Roman" pitchFamily="18" charset="0"/>
            </a:endParaRPr>
          </a:p>
        </p:txBody>
      </p:sp>
      <p:pic>
        <p:nvPicPr>
          <p:cNvPr id="65574" name="Picture 40" descr="logo-T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388" y="0"/>
            <a:ext cx="968375" cy="7651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7234" y="1746595"/>
            <a:ext cx="582158" cy="753381"/>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88280" y="1749919"/>
            <a:ext cx="582158" cy="753381"/>
          </a:xfrm>
          <a:prstGeom prst="rect">
            <a:avLst/>
          </a:prstGeom>
        </p:spPr>
      </p:pic>
      <p:pic>
        <p:nvPicPr>
          <p:cNvPr id="43" name="Picture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46626" y="1746595"/>
            <a:ext cx="582158" cy="753381"/>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58742" y="5835055"/>
            <a:ext cx="1164885" cy="873664"/>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04176" y="4296002"/>
            <a:ext cx="1044987" cy="78374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66901" y="3752850"/>
            <a:ext cx="1774058" cy="1410930"/>
          </a:xfrm>
          <a:prstGeom prst="rect">
            <a:avLst/>
          </a:prstGeom>
          <a:ln>
            <a:solidFill>
              <a:schemeClr val="accent1"/>
            </a:solidFill>
          </a:ln>
        </p:spPr>
      </p:pic>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74669" y="3752851"/>
            <a:ext cx="1826214" cy="1410929"/>
          </a:xfrm>
          <a:prstGeom prst="rect">
            <a:avLst/>
          </a:prstGeom>
          <a:ln>
            <a:solidFill>
              <a:schemeClr val="accent1"/>
            </a:solidFill>
          </a:ln>
        </p:spPr>
      </p:pic>
      <p:pic>
        <p:nvPicPr>
          <p:cNvPr id="49" name="Content Placeholder 2"/>
          <p:cNvPicPr>
            <a:picLocks noGrp="1" noChangeAspect="1"/>
          </p:cNvPicPr>
          <p:nvPr/>
        </p:nvPicPr>
        <p:blipFill>
          <a:blip r:embed="rId14">
            <a:extLst>
              <a:ext uri="{28A0092B-C50C-407E-A947-70E740481C1C}">
                <a14:useLocalDpi xmlns:a14="http://schemas.microsoft.com/office/drawing/2010/main" val="0"/>
              </a:ext>
            </a:extLst>
          </a:blip>
          <a:srcRect l="31165" t="28580" r="114" b="21060"/>
          <a:stretch>
            <a:fillRect/>
          </a:stretch>
        </p:blipFill>
        <p:spPr>
          <a:xfrm>
            <a:off x="5389874" y="1324646"/>
            <a:ext cx="3570408" cy="1445849"/>
          </a:xfrm>
          <a:prstGeom prst="rect">
            <a:avLst/>
          </a:prstGeom>
          <a:ln w="28575">
            <a:solidFill>
              <a:schemeClr val="accent1"/>
            </a:solidFill>
            <a:miter lim="800000"/>
            <a:headEnd/>
            <a:tailEnd/>
          </a:ln>
        </p:spPr>
      </p:pic>
      <p:sp>
        <p:nvSpPr>
          <p:cNvPr id="8" name="Rectangle 7"/>
          <p:cNvSpPr/>
          <p:nvPr/>
        </p:nvSpPr>
        <p:spPr>
          <a:xfrm>
            <a:off x="302288" y="3971499"/>
            <a:ext cx="1403635" cy="307880"/>
          </a:xfrm>
          <a:prstGeom prst="rect">
            <a:avLst/>
          </a:prstGeom>
          <a:solidFill>
            <a:srgbClr val="000000">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Times New Roman" pitchFamily="18" charset="0"/>
              <a:cs typeface="Times New Roman" pitchFamily="18" charset="0"/>
            </a:endParaRPr>
          </a:p>
        </p:txBody>
      </p:sp>
      <p:sp>
        <p:nvSpPr>
          <p:cNvPr id="9" name="Rectangle 8"/>
          <p:cNvSpPr/>
          <p:nvPr/>
        </p:nvSpPr>
        <p:spPr>
          <a:xfrm>
            <a:off x="304800" y="3929702"/>
            <a:ext cx="1387475" cy="553998"/>
          </a:xfrm>
          <a:prstGeom prst="rect">
            <a:avLst/>
          </a:prstGeom>
        </p:spPr>
        <p:txBody>
          <a:bodyPr wrap="square">
            <a:spAutoFit/>
          </a:bodyPr>
          <a:lstStyle/>
          <a:p>
            <a:r>
              <a:rPr lang="en-US" sz="1000" dirty="0">
                <a:solidFill>
                  <a:schemeClr val="bg1"/>
                </a:solidFill>
                <a:latin typeface="Times New Roman" pitchFamily="18" charset="0"/>
                <a:cs typeface="Times New Roman" pitchFamily="18" charset="0"/>
              </a:rPr>
              <a:t>Electronic reading-room</a:t>
            </a:r>
          </a:p>
          <a:p>
            <a:pPr algn="ctr"/>
            <a:endParaRPr lang="en-US" sz="1000" dirty="0">
              <a:solidFill>
                <a:schemeClr val="bg1"/>
              </a:solidFill>
              <a:latin typeface="Times New Roman" pitchFamily="18" charset="0"/>
              <a:cs typeface="Times New Roman" pitchFamily="18" charset="0"/>
            </a:endParaRPr>
          </a:p>
        </p:txBody>
      </p:sp>
      <p:sp>
        <p:nvSpPr>
          <p:cNvPr id="55" name="Rectangle 54"/>
          <p:cNvSpPr/>
          <p:nvPr/>
        </p:nvSpPr>
        <p:spPr>
          <a:xfrm>
            <a:off x="290369" y="4925802"/>
            <a:ext cx="1403635" cy="307880"/>
          </a:xfrm>
          <a:prstGeom prst="rect">
            <a:avLst/>
          </a:prstGeom>
          <a:solidFill>
            <a:srgbClr val="000000">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Times New Roman" pitchFamily="18" charset="0"/>
              <a:cs typeface="Times New Roman" pitchFamily="18" charset="0"/>
            </a:endParaRPr>
          </a:p>
        </p:txBody>
      </p:sp>
      <p:sp>
        <p:nvSpPr>
          <p:cNvPr id="56" name="Rectangle 55"/>
          <p:cNvSpPr/>
          <p:nvPr/>
        </p:nvSpPr>
        <p:spPr>
          <a:xfrm>
            <a:off x="291663" y="5907183"/>
            <a:ext cx="1403635" cy="307880"/>
          </a:xfrm>
          <a:prstGeom prst="rect">
            <a:avLst/>
          </a:prstGeom>
          <a:solidFill>
            <a:srgbClr val="000000">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Times New Roman" pitchFamily="18" charset="0"/>
              <a:cs typeface="Times New Roman" pitchFamily="18" charset="0"/>
            </a:endParaRPr>
          </a:p>
        </p:txBody>
      </p:sp>
      <p:sp>
        <p:nvSpPr>
          <p:cNvPr id="10" name="Rectangle 9"/>
          <p:cNvSpPr/>
          <p:nvPr/>
        </p:nvSpPr>
        <p:spPr>
          <a:xfrm>
            <a:off x="304800" y="4262880"/>
            <a:ext cx="1374774" cy="1015663"/>
          </a:xfrm>
          <a:prstGeom prst="rect">
            <a:avLst/>
          </a:prstGeom>
        </p:spPr>
        <p:txBody>
          <a:bodyPr wrap="square">
            <a:spAutoFit/>
          </a:bodyPr>
          <a:lstStyle/>
          <a:p>
            <a:endParaRPr lang="en-US" sz="1000" dirty="0">
              <a:solidFill>
                <a:srgbClr val="CCFFFF"/>
              </a:solidFill>
              <a:latin typeface="Times New Roman" pitchFamily="18" charset="0"/>
              <a:cs typeface="Times New Roman" pitchFamily="18" charset="0"/>
            </a:endParaRPr>
          </a:p>
          <a:p>
            <a:endParaRPr lang="en-US" sz="1000" dirty="0">
              <a:solidFill>
                <a:srgbClr val="CCFFFF"/>
              </a:solidFill>
              <a:latin typeface="Times New Roman" pitchFamily="18" charset="0"/>
              <a:cs typeface="Times New Roman" pitchFamily="18" charset="0"/>
            </a:endParaRPr>
          </a:p>
          <a:p>
            <a:endParaRPr lang="en-US" sz="1000" dirty="0">
              <a:solidFill>
                <a:srgbClr val="CCFFFF"/>
              </a:solidFill>
              <a:latin typeface="Times New Roman" pitchFamily="18" charset="0"/>
              <a:cs typeface="Times New Roman" pitchFamily="18" charset="0"/>
            </a:endParaRPr>
          </a:p>
          <a:p>
            <a:endParaRPr lang="bg-BG" sz="1000" dirty="0">
              <a:solidFill>
                <a:srgbClr val="CCFFFF"/>
              </a:solidFill>
              <a:latin typeface="Times New Roman" pitchFamily="18" charset="0"/>
              <a:cs typeface="Times New Roman" pitchFamily="18" charset="0"/>
            </a:endParaRPr>
          </a:p>
          <a:p>
            <a:r>
              <a:rPr lang="en-US" sz="1000" dirty="0">
                <a:solidFill>
                  <a:srgbClr val="CCFFFF"/>
                </a:solidFill>
                <a:latin typeface="Times New Roman" pitchFamily="18" charset="0"/>
                <a:cs typeface="Times New Roman" pitchFamily="18" charset="0"/>
              </a:rPr>
              <a:t>Electronic reading- room</a:t>
            </a:r>
            <a:endParaRPr lang="bg-BG" sz="1000" dirty="0">
              <a:solidFill>
                <a:srgbClr val="CCFFFF"/>
              </a:solidFill>
              <a:latin typeface="Times New Roman" pitchFamily="18" charset="0"/>
              <a:cs typeface="Times New Roman" pitchFamily="18" charset="0"/>
            </a:endParaRPr>
          </a:p>
        </p:txBody>
      </p:sp>
      <p:sp>
        <p:nvSpPr>
          <p:cNvPr id="11" name="Rectangle 10"/>
          <p:cNvSpPr/>
          <p:nvPr/>
        </p:nvSpPr>
        <p:spPr>
          <a:xfrm>
            <a:off x="350099" y="5824661"/>
            <a:ext cx="1252907" cy="400110"/>
          </a:xfrm>
          <a:prstGeom prst="rect">
            <a:avLst/>
          </a:prstGeom>
        </p:spPr>
        <p:txBody>
          <a:bodyPr wrap="square">
            <a:spAutoFit/>
          </a:bodyPr>
          <a:lstStyle/>
          <a:p>
            <a:r>
              <a:rPr lang="en-US" sz="1000" dirty="0">
                <a:solidFill>
                  <a:srgbClr val="CCFFFF"/>
                </a:solidFill>
                <a:latin typeface="Times New Roman" pitchFamily="18" charset="0"/>
                <a:cs typeface="Times New Roman" pitchFamily="18" charset="0"/>
              </a:rPr>
              <a:t>Electronic reading- room</a:t>
            </a:r>
            <a:endParaRPr lang="bg-BG" sz="1000" dirty="0">
              <a:solidFill>
                <a:srgbClr val="CCFFFF"/>
              </a:solidFill>
              <a:latin typeface="Times New Roman" pitchFamily="18" charset="0"/>
              <a:cs typeface="Times New Roman" pitchFamily="18" charset="0"/>
            </a:endParaRPr>
          </a:p>
        </p:txBody>
      </p:sp>
      <p:grpSp>
        <p:nvGrpSpPr>
          <p:cNvPr id="61" name="Group 60"/>
          <p:cNvGrpSpPr/>
          <p:nvPr/>
        </p:nvGrpSpPr>
        <p:grpSpPr>
          <a:xfrm>
            <a:off x="3454400" y="56101"/>
            <a:ext cx="5689600" cy="857250"/>
            <a:chOff x="3454400" y="13608"/>
            <a:chExt cx="5689600" cy="857250"/>
          </a:xfrm>
        </p:grpSpPr>
        <p:sp>
          <p:nvSpPr>
            <p:cNvPr id="62" name="Text Box 6"/>
            <p:cNvSpPr txBox="1">
              <a:spLocks noChangeArrowheads="1"/>
            </p:cNvSpPr>
            <p:nvPr/>
          </p:nvSpPr>
          <p:spPr bwMode="auto">
            <a:xfrm>
              <a:off x="3454400" y="44450"/>
              <a:ext cx="5689600" cy="769443"/>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63" name="Picture 7" descr="vfu-logo-web"/>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 name="Rectangle 49"/>
          <p:cNvSpPr/>
          <p:nvPr/>
        </p:nvSpPr>
        <p:spPr>
          <a:xfrm>
            <a:off x="1907393" y="6499320"/>
            <a:ext cx="1403635" cy="307880"/>
          </a:xfrm>
          <a:prstGeom prst="rect">
            <a:avLst/>
          </a:prstGeom>
          <a:solidFill>
            <a:srgbClr val="000000">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Times New Roman" pitchFamily="18" charset="0"/>
              <a:cs typeface="Times New Roman" pitchFamily="18" charset="0"/>
            </a:endParaRPr>
          </a:p>
        </p:txBody>
      </p:sp>
      <p:sp>
        <p:nvSpPr>
          <p:cNvPr id="12" name="Rectangle 11"/>
          <p:cNvSpPr/>
          <p:nvPr/>
        </p:nvSpPr>
        <p:spPr>
          <a:xfrm>
            <a:off x="1981677" y="6537844"/>
            <a:ext cx="1130438" cy="230832"/>
          </a:xfrm>
          <a:prstGeom prst="rect">
            <a:avLst/>
          </a:prstGeom>
        </p:spPr>
        <p:txBody>
          <a:bodyPr wrap="none">
            <a:spAutoFit/>
          </a:bodyPr>
          <a:lstStyle/>
          <a:p>
            <a:pPr>
              <a:lnSpc>
                <a:spcPct val="90000"/>
              </a:lnSpc>
              <a:spcBef>
                <a:spcPct val="35000"/>
              </a:spcBef>
            </a:pPr>
            <a:r>
              <a:rPr lang="en-US" sz="1000" dirty="0">
                <a:solidFill>
                  <a:schemeClr val="bg1"/>
                </a:solidFill>
                <a:latin typeface="Times New Roman" pitchFamily="18" charset="0"/>
                <a:cs typeface="Times New Roman" pitchFamily="18" charset="0"/>
              </a:rPr>
              <a:t>Specialized rooms</a:t>
            </a:r>
            <a:endParaRPr lang="bg-BG" sz="1000" dirty="0">
              <a:solidFill>
                <a:schemeClr val="bg1"/>
              </a:solidFill>
              <a:latin typeface="Times New Roman" pitchFamily="18" charset="0"/>
              <a:cs typeface="Times New Roman" pitchFamily="18" charset="0"/>
            </a:endParaRPr>
          </a:p>
        </p:txBody>
      </p:sp>
      <p:sp>
        <p:nvSpPr>
          <p:cNvPr id="52" name="Rectangle 51"/>
          <p:cNvSpPr/>
          <p:nvPr/>
        </p:nvSpPr>
        <p:spPr>
          <a:xfrm>
            <a:off x="3454400" y="6513745"/>
            <a:ext cx="1403635" cy="307880"/>
          </a:xfrm>
          <a:prstGeom prst="rect">
            <a:avLst/>
          </a:prstGeom>
          <a:solidFill>
            <a:srgbClr val="000000">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Times New Roman" pitchFamily="18" charset="0"/>
              <a:cs typeface="Times New Roman" pitchFamily="18" charset="0"/>
            </a:endParaRPr>
          </a:p>
        </p:txBody>
      </p:sp>
      <p:sp>
        <p:nvSpPr>
          <p:cNvPr id="53" name="Rectangle 52"/>
          <p:cNvSpPr/>
          <p:nvPr/>
        </p:nvSpPr>
        <p:spPr>
          <a:xfrm>
            <a:off x="4983956" y="6513745"/>
            <a:ext cx="1403635" cy="307880"/>
          </a:xfrm>
          <a:prstGeom prst="rect">
            <a:avLst/>
          </a:prstGeom>
          <a:solidFill>
            <a:srgbClr val="000000">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Times New Roman" pitchFamily="18" charset="0"/>
              <a:cs typeface="Times New Roman" pitchFamily="18" charset="0"/>
            </a:endParaRPr>
          </a:p>
        </p:txBody>
      </p:sp>
      <p:sp>
        <p:nvSpPr>
          <p:cNvPr id="14" name="Rectangle 13"/>
          <p:cNvSpPr/>
          <p:nvPr/>
        </p:nvSpPr>
        <p:spPr>
          <a:xfrm>
            <a:off x="3502356" y="6513745"/>
            <a:ext cx="779381" cy="230832"/>
          </a:xfrm>
          <a:prstGeom prst="rect">
            <a:avLst/>
          </a:prstGeom>
        </p:spPr>
        <p:txBody>
          <a:bodyPr wrap="none">
            <a:spAutoFit/>
          </a:bodyPr>
          <a:lstStyle/>
          <a:p>
            <a:pPr>
              <a:lnSpc>
                <a:spcPct val="90000"/>
              </a:lnSpc>
            </a:pPr>
            <a:r>
              <a:rPr lang="en-US" sz="1000" dirty="0">
                <a:solidFill>
                  <a:srgbClr val="CCFFFF"/>
                </a:solidFill>
                <a:latin typeface="Times New Roman" pitchFamily="18" charset="0"/>
                <a:cs typeface="Times New Roman" pitchFamily="18" charset="0"/>
              </a:rPr>
              <a:t>Court room</a:t>
            </a:r>
            <a:endParaRPr lang="bg-BG" sz="1000" dirty="0">
              <a:solidFill>
                <a:srgbClr val="CCFFFF"/>
              </a:solidFill>
              <a:latin typeface="Times New Roman" pitchFamily="18" charset="0"/>
              <a:cs typeface="Times New Roman" pitchFamily="18" charset="0"/>
            </a:endParaRPr>
          </a:p>
        </p:txBody>
      </p:sp>
      <p:sp>
        <p:nvSpPr>
          <p:cNvPr id="15" name="Rectangle 14"/>
          <p:cNvSpPr/>
          <p:nvPr/>
        </p:nvSpPr>
        <p:spPr>
          <a:xfrm>
            <a:off x="5023512" y="6436853"/>
            <a:ext cx="1112805" cy="423193"/>
          </a:xfrm>
          <a:prstGeom prst="rect">
            <a:avLst/>
          </a:prstGeom>
        </p:spPr>
        <p:txBody>
          <a:bodyPr wrap="none">
            <a:spAutoFit/>
          </a:bodyPr>
          <a:lstStyle/>
          <a:p>
            <a:pPr>
              <a:lnSpc>
                <a:spcPct val="90000"/>
              </a:lnSpc>
              <a:spcBef>
                <a:spcPct val="35000"/>
              </a:spcBef>
              <a:defRPr/>
            </a:pPr>
            <a:r>
              <a:rPr lang="en-US" sz="1000" dirty="0">
                <a:solidFill>
                  <a:srgbClr val="CCECFF"/>
                </a:solidFill>
                <a:latin typeface="Times New Roman" pitchFamily="18" charset="0"/>
                <a:cs typeface="Times New Roman" pitchFamily="18" charset="0"/>
              </a:rPr>
              <a:t>Foreign language </a:t>
            </a:r>
            <a:endParaRPr lang="en-US" sz="1000" dirty="0" smtClean="0">
              <a:solidFill>
                <a:srgbClr val="CCECFF"/>
              </a:solidFill>
              <a:latin typeface="Times New Roman" pitchFamily="18" charset="0"/>
              <a:cs typeface="Times New Roman" pitchFamily="18" charset="0"/>
            </a:endParaRPr>
          </a:p>
          <a:p>
            <a:pPr>
              <a:lnSpc>
                <a:spcPct val="90000"/>
              </a:lnSpc>
              <a:spcBef>
                <a:spcPct val="35000"/>
              </a:spcBef>
              <a:defRPr/>
            </a:pPr>
            <a:r>
              <a:rPr lang="en-US" sz="1000" dirty="0" smtClean="0">
                <a:solidFill>
                  <a:srgbClr val="CCECFF"/>
                </a:solidFill>
                <a:latin typeface="Times New Roman" pitchFamily="18" charset="0"/>
                <a:cs typeface="Times New Roman" pitchFamily="18" charset="0"/>
              </a:rPr>
              <a:t>teaching </a:t>
            </a:r>
            <a:r>
              <a:rPr lang="en-US" sz="1000" dirty="0">
                <a:solidFill>
                  <a:srgbClr val="CCECFF"/>
                </a:solidFill>
                <a:latin typeface="Times New Roman" pitchFamily="18" charset="0"/>
                <a:cs typeface="Times New Roman" pitchFamily="18" charset="0"/>
              </a:rPr>
              <a:t>lab</a:t>
            </a:r>
            <a:endParaRPr lang="bg-BG" sz="1000" dirty="0">
              <a:solidFill>
                <a:srgbClr val="CCECFF"/>
              </a:solidFill>
              <a:latin typeface="Times New Roman" pitchFamily="18" charset="0"/>
              <a:cs typeface="Times New Roman" pitchFamily="18" charset="0"/>
            </a:endParaRPr>
          </a:p>
        </p:txBody>
      </p:sp>
    </p:spTree>
    <p:extLst>
      <p:ext uri="{BB962C8B-B14F-4D97-AF65-F5344CB8AC3E}">
        <p14:creationId xmlns:p14="http://schemas.microsoft.com/office/powerpoint/2010/main" val="1750358651"/>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6" name="Picture 6" descr="IMG_01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484313"/>
            <a:ext cx="3168650" cy="2109787"/>
          </a:xfrm>
          <a:prstGeom prst="rect">
            <a:avLst/>
          </a:prstGeom>
          <a:solidFill>
            <a:srgbClr val="FFFFFF">
              <a:shade val="85000"/>
            </a:srgbClr>
          </a:solidFill>
          <a:ln w="190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pic>
      <p:pic>
        <p:nvPicPr>
          <p:cNvPr id="578567" name="Picture 7" descr="IMG_01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3432" y="3837699"/>
            <a:ext cx="3168650" cy="2109787"/>
          </a:xfrm>
          <a:prstGeom prst="rect">
            <a:avLst/>
          </a:prstGeom>
          <a:solidFill>
            <a:srgbClr val="FFFFFF">
              <a:shade val="85000"/>
            </a:srgbClr>
          </a:solidFill>
          <a:ln w="190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pic>
      <p:pic>
        <p:nvPicPr>
          <p:cNvPr id="578569" name="Picture 9" descr="IMG_01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4149725"/>
            <a:ext cx="3167062" cy="2109788"/>
          </a:xfrm>
          <a:prstGeom prst="rect">
            <a:avLst/>
          </a:prstGeom>
          <a:solidFill>
            <a:srgbClr val="FFFFFF">
              <a:shade val="85000"/>
            </a:srgbClr>
          </a:solidFill>
          <a:ln w="190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pic>
      <p:sp>
        <p:nvSpPr>
          <p:cNvPr id="578570" name="Rectangle 10"/>
          <p:cNvSpPr>
            <a:spLocks noChangeArrowheads="1"/>
          </p:cNvSpPr>
          <p:nvPr/>
        </p:nvSpPr>
        <p:spPr bwMode="auto">
          <a:xfrm>
            <a:off x="395288" y="115888"/>
            <a:ext cx="292111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ct val="50000"/>
              </a:spcBef>
            </a:pPr>
            <a:r>
              <a:rPr lang="en-US" b="1" u="none" dirty="0">
                <a:latin typeface="Times New Roman" pitchFamily="18" charset="0"/>
                <a:cs typeface="Times New Roman" pitchFamily="18" charset="0"/>
              </a:rPr>
              <a:t>University</a:t>
            </a:r>
            <a:r>
              <a:rPr lang="bg-BG" b="1" u="none" dirty="0">
                <a:latin typeface="Times New Roman" pitchFamily="18" charset="0"/>
                <a:cs typeface="Times New Roman" pitchFamily="18" charset="0"/>
              </a:rPr>
              <a:t> </a:t>
            </a:r>
            <a:r>
              <a:rPr lang="en-US" b="1" u="none" dirty="0">
                <a:latin typeface="Times New Roman" pitchFamily="18" charset="0"/>
                <a:cs typeface="Times New Roman" pitchFamily="18" charset="0"/>
              </a:rPr>
              <a:t>Medical - Psychological Complex</a:t>
            </a:r>
            <a:endParaRPr lang="bg-BG" b="1" u="none" dirty="0">
              <a:latin typeface="Times New Roman" pitchFamily="18" charset="0"/>
              <a:cs typeface="Times New Roman" pitchFamily="18" charset="0"/>
            </a:endParaRPr>
          </a:p>
        </p:txBody>
      </p:sp>
      <p:sp>
        <p:nvSpPr>
          <p:cNvPr id="578571" name="Rectangle 11"/>
          <p:cNvSpPr>
            <a:spLocks noChangeArrowheads="1"/>
          </p:cNvSpPr>
          <p:nvPr/>
        </p:nvSpPr>
        <p:spPr bwMode="auto">
          <a:xfrm>
            <a:off x="4356100" y="1649827"/>
            <a:ext cx="464343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l">
              <a:lnSpc>
                <a:spcPct val="80000"/>
              </a:lnSpc>
              <a:spcBef>
                <a:spcPct val="20000"/>
              </a:spcBef>
              <a:buFont typeface="Arial" pitchFamily="34" charset="0"/>
              <a:buChar char="•"/>
            </a:pPr>
            <a:r>
              <a:rPr lang="en-US" sz="1800" b="1" u="none" dirty="0">
                <a:latin typeface="Times New Roman" pitchFamily="18" charset="0"/>
                <a:cs typeface="Times New Roman" pitchFamily="18" charset="0"/>
              </a:rPr>
              <a:t>Office for physiological tests</a:t>
            </a:r>
            <a:r>
              <a:rPr lang="bg-BG" sz="1800" b="1" u="none" dirty="0">
                <a:latin typeface="Times New Roman" pitchFamily="18" charset="0"/>
                <a:cs typeface="Times New Roman" pitchFamily="18" charset="0"/>
              </a:rPr>
              <a:t> </a:t>
            </a:r>
          </a:p>
          <a:p>
            <a:pPr marL="609600" indent="-609600" algn="l">
              <a:lnSpc>
                <a:spcPct val="80000"/>
              </a:lnSpc>
              <a:spcBef>
                <a:spcPct val="20000"/>
              </a:spcBef>
              <a:buFont typeface="Arial" pitchFamily="34" charset="0"/>
              <a:buChar char="•"/>
            </a:pPr>
            <a:r>
              <a:rPr lang="en-US" sz="1800" b="1" u="none" dirty="0">
                <a:latin typeface="Times New Roman" pitchFamily="18" charset="0"/>
                <a:cs typeface="Times New Roman" pitchFamily="18" charset="0"/>
              </a:rPr>
              <a:t>Interactive hall for developing the communicative skills and video training</a:t>
            </a:r>
            <a:endParaRPr lang="bg-BG" sz="1800" b="1" u="none" dirty="0">
              <a:latin typeface="Times New Roman" pitchFamily="18" charset="0"/>
              <a:cs typeface="Times New Roman" pitchFamily="18" charset="0"/>
            </a:endParaRPr>
          </a:p>
          <a:p>
            <a:pPr marL="609600" indent="-609600" algn="l">
              <a:lnSpc>
                <a:spcPct val="80000"/>
              </a:lnSpc>
              <a:spcBef>
                <a:spcPct val="20000"/>
              </a:spcBef>
              <a:buFont typeface="Arial" pitchFamily="34" charset="0"/>
              <a:buChar char="•"/>
            </a:pPr>
            <a:r>
              <a:rPr lang="en-US" sz="1800" b="1" u="none" dirty="0">
                <a:latin typeface="Times New Roman" pitchFamily="18" charset="0"/>
                <a:cs typeface="Times New Roman" pitchFamily="18" charset="0"/>
              </a:rPr>
              <a:t>Office for psychological consulting</a:t>
            </a:r>
            <a:r>
              <a:rPr lang="bg-BG" sz="1800" b="1" u="none" dirty="0">
                <a:latin typeface="Times New Roman" pitchFamily="18" charset="0"/>
                <a:cs typeface="Times New Roman" pitchFamily="18" charset="0"/>
              </a:rPr>
              <a:t> </a:t>
            </a:r>
            <a:r>
              <a:rPr lang="en-US" sz="1800" b="1" u="none" dirty="0">
                <a:latin typeface="Times New Roman" pitchFamily="18" charset="0"/>
                <a:cs typeface="Times New Roman" pitchFamily="18" charset="0"/>
              </a:rPr>
              <a:t>and psychotherapy</a:t>
            </a:r>
            <a:endParaRPr lang="bg-BG" sz="1800" b="1" u="none" dirty="0">
              <a:latin typeface="Times New Roman" pitchFamily="18" charset="0"/>
              <a:cs typeface="Times New Roman" pitchFamily="18" charset="0"/>
            </a:endParaRPr>
          </a:p>
        </p:txBody>
      </p:sp>
      <p:grpSp>
        <p:nvGrpSpPr>
          <p:cNvPr id="7" name="Group 6"/>
          <p:cNvGrpSpPr/>
          <p:nvPr/>
        </p:nvGrpSpPr>
        <p:grpSpPr>
          <a:xfrm>
            <a:off x="3454400" y="13608"/>
            <a:ext cx="5689600" cy="857250"/>
            <a:chOff x="3454400" y="13608"/>
            <a:chExt cx="5689600" cy="857250"/>
          </a:xfrm>
        </p:grpSpPr>
        <p:sp>
          <p:nvSpPr>
            <p:cNvPr id="8" name="Text Box 6"/>
            <p:cNvSpPr txBox="1">
              <a:spLocks noChangeArrowheads="1"/>
            </p:cNvSpPr>
            <p:nvPr/>
          </p:nvSpPr>
          <p:spPr bwMode="auto">
            <a:xfrm>
              <a:off x="3454400" y="44450"/>
              <a:ext cx="5689600" cy="769443"/>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9" name="Picture 7" descr="vfu-logo-we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27167498"/>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78570"/>
                                        </p:tgtEl>
                                        <p:attrNameLst>
                                          <p:attrName>style.visibility</p:attrName>
                                        </p:attrNameLst>
                                      </p:cBhvr>
                                      <p:to>
                                        <p:strVal val="visible"/>
                                      </p:to>
                                    </p:set>
                                    <p:animEffect transition="in" filter="blinds(horizontal)">
                                      <p:cBhvr>
                                        <p:cTn id="7" dur="500"/>
                                        <p:tgtEl>
                                          <p:spTgt spid="578570"/>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78571">
                                            <p:txEl>
                                              <p:pRg st="0" end="0"/>
                                            </p:txEl>
                                          </p:spTgt>
                                        </p:tgtEl>
                                        <p:attrNameLst>
                                          <p:attrName>style.visibility</p:attrName>
                                        </p:attrNameLst>
                                      </p:cBhvr>
                                      <p:to>
                                        <p:strVal val="visible"/>
                                      </p:to>
                                    </p:set>
                                    <p:anim calcmode="lin" valueType="num">
                                      <p:cBhvr additive="base">
                                        <p:cTn id="11" dur="500" fill="hold"/>
                                        <p:tgtEl>
                                          <p:spTgt spid="57857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78571">
                                            <p:txEl>
                                              <p:pRg st="0" end="0"/>
                                            </p:txEl>
                                          </p:spTgt>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578571">
                                            <p:txEl>
                                              <p:pRg st="1" end="1"/>
                                            </p:txEl>
                                          </p:spTgt>
                                        </p:tgtEl>
                                        <p:attrNameLst>
                                          <p:attrName>style.visibility</p:attrName>
                                        </p:attrNameLst>
                                      </p:cBhvr>
                                      <p:to>
                                        <p:strVal val="visible"/>
                                      </p:to>
                                    </p:set>
                                    <p:anim calcmode="lin" valueType="num">
                                      <p:cBhvr additive="base">
                                        <p:cTn id="16" dur="500" fill="hold"/>
                                        <p:tgtEl>
                                          <p:spTgt spid="578571">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78571">
                                            <p:txEl>
                                              <p:pRg st="1" end="1"/>
                                            </p:txEl>
                                          </p:spTgt>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578571">
                                            <p:txEl>
                                              <p:pRg st="2" end="2"/>
                                            </p:txEl>
                                          </p:spTgt>
                                        </p:tgtEl>
                                        <p:attrNameLst>
                                          <p:attrName>style.visibility</p:attrName>
                                        </p:attrNameLst>
                                      </p:cBhvr>
                                      <p:to>
                                        <p:strVal val="visible"/>
                                      </p:to>
                                    </p:set>
                                    <p:anim calcmode="lin" valueType="num">
                                      <p:cBhvr additive="base">
                                        <p:cTn id="21" dur="500" fill="hold"/>
                                        <p:tgtEl>
                                          <p:spTgt spid="578571">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78571">
                                            <p:txEl>
                                              <p:pRg st="2" end="2"/>
                                            </p:txEl>
                                          </p:spTgt>
                                        </p:tgtEl>
                                        <p:attrNameLst>
                                          <p:attrName>ppt_y</p:attrName>
                                        </p:attrNameLst>
                                      </p:cBhvr>
                                      <p:tavLst>
                                        <p:tav tm="0">
                                          <p:val>
                                            <p:strVal val="1+#ppt_h/2"/>
                                          </p:val>
                                        </p:tav>
                                        <p:tav tm="100000">
                                          <p:val>
                                            <p:strVal val="#ppt_y"/>
                                          </p:val>
                                        </p:tav>
                                      </p:tavLst>
                                    </p:anim>
                                  </p:childTnLst>
                                </p:cTn>
                              </p:par>
                            </p:childTnLst>
                          </p:cTn>
                        </p:par>
                        <p:par>
                          <p:cTn id="23" fill="hold" nodeType="afterGroup">
                            <p:stCondLst>
                              <p:cond delay="2000"/>
                            </p:stCondLst>
                            <p:childTnLst>
                              <p:par>
                                <p:cTn id="24" presetID="4" presetClass="entr" presetSubtype="16" fill="hold" nodeType="afterEffect">
                                  <p:stCondLst>
                                    <p:cond delay="0"/>
                                  </p:stCondLst>
                                  <p:childTnLst>
                                    <p:set>
                                      <p:cBhvr>
                                        <p:cTn id="25" dur="1" fill="hold">
                                          <p:stCondLst>
                                            <p:cond delay="0"/>
                                          </p:stCondLst>
                                        </p:cTn>
                                        <p:tgtEl>
                                          <p:spTgt spid="578566"/>
                                        </p:tgtEl>
                                        <p:attrNameLst>
                                          <p:attrName>style.visibility</p:attrName>
                                        </p:attrNameLst>
                                      </p:cBhvr>
                                      <p:to>
                                        <p:strVal val="visible"/>
                                      </p:to>
                                    </p:set>
                                    <p:animEffect transition="in" filter="box(in)">
                                      <p:cBhvr>
                                        <p:cTn id="26" dur="500"/>
                                        <p:tgtEl>
                                          <p:spTgt spid="578566"/>
                                        </p:tgtEl>
                                      </p:cBhvr>
                                    </p:animEffect>
                                  </p:childTnLst>
                                </p:cTn>
                              </p:par>
                            </p:childTnLst>
                          </p:cTn>
                        </p:par>
                        <p:par>
                          <p:cTn id="27" fill="hold" nodeType="afterGroup">
                            <p:stCondLst>
                              <p:cond delay="2500"/>
                            </p:stCondLst>
                            <p:childTnLst>
                              <p:par>
                                <p:cTn id="28" presetID="4" presetClass="entr" presetSubtype="16" fill="hold" nodeType="afterEffect">
                                  <p:stCondLst>
                                    <p:cond delay="0"/>
                                  </p:stCondLst>
                                  <p:childTnLst>
                                    <p:set>
                                      <p:cBhvr>
                                        <p:cTn id="29" dur="1" fill="hold">
                                          <p:stCondLst>
                                            <p:cond delay="0"/>
                                          </p:stCondLst>
                                        </p:cTn>
                                        <p:tgtEl>
                                          <p:spTgt spid="578567"/>
                                        </p:tgtEl>
                                        <p:attrNameLst>
                                          <p:attrName>style.visibility</p:attrName>
                                        </p:attrNameLst>
                                      </p:cBhvr>
                                      <p:to>
                                        <p:strVal val="visible"/>
                                      </p:to>
                                    </p:set>
                                    <p:animEffect transition="in" filter="box(in)">
                                      <p:cBhvr>
                                        <p:cTn id="30" dur="500"/>
                                        <p:tgtEl>
                                          <p:spTgt spid="578567"/>
                                        </p:tgtEl>
                                      </p:cBhvr>
                                    </p:animEffect>
                                  </p:childTnLst>
                                </p:cTn>
                              </p:par>
                            </p:childTnLst>
                          </p:cTn>
                        </p:par>
                        <p:par>
                          <p:cTn id="31" fill="hold" nodeType="afterGroup">
                            <p:stCondLst>
                              <p:cond delay="3000"/>
                            </p:stCondLst>
                            <p:childTnLst>
                              <p:par>
                                <p:cTn id="32" presetID="4" presetClass="entr" presetSubtype="16" fill="hold" nodeType="afterEffect">
                                  <p:stCondLst>
                                    <p:cond delay="0"/>
                                  </p:stCondLst>
                                  <p:childTnLst>
                                    <p:set>
                                      <p:cBhvr>
                                        <p:cTn id="33" dur="1" fill="hold">
                                          <p:stCondLst>
                                            <p:cond delay="0"/>
                                          </p:stCondLst>
                                        </p:cTn>
                                        <p:tgtEl>
                                          <p:spTgt spid="578569"/>
                                        </p:tgtEl>
                                        <p:attrNameLst>
                                          <p:attrName>style.visibility</p:attrName>
                                        </p:attrNameLst>
                                      </p:cBhvr>
                                      <p:to>
                                        <p:strVal val="visible"/>
                                      </p:to>
                                    </p:set>
                                    <p:animEffect transition="in" filter="box(in)">
                                      <p:cBhvr>
                                        <p:cTn id="34" dur="500"/>
                                        <p:tgtEl>
                                          <p:spTgt spid="578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70" grpId="0"/>
      <p:bldP spid="57857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454400" y="13608"/>
            <a:ext cx="5689600" cy="857250"/>
            <a:chOff x="3454400" y="13608"/>
            <a:chExt cx="5689600" cy="857250"/>
          </a:xfrm>
        </p:grpSpPr>
        <p:sp>
          <p:nvSpPr>
            <p:cNvPr id="14" name="Text Box 6"/>
            <p:cNvSpPr txBox="1">
              <a:spLocks noChangeArrowheads="1"/>
            </p:cNvSpPr>
            <p:nvPr/>
          </p:nvSpPr>
          <p:spPr bwMode="auto">
            <a:xfrm>
              <a:off x="3454400" y="44450"/>
              <a:ext cx="5689600" cy="769443"/>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15" name="Picture 7" descr="vfu-logo-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4178" name="Text Box 2"/>
          <p:cNvSpPr txBox="1">
            <a:spLocks noChangeArrowheads="1"/>
          </p:cNvSpPr>
          <p:nvPr/>
        </p:nvSpPr>
        <p:spPr bwMode="auto">
          <a:xfrm>
            <a:off x="165100" y="4695825"/>
            <a:ext cx="2159000" cy="1979613"/>
          </a:xfrm>
          <a:prstGeom prst="rect">
            <a:avLst/>
          </a:prstGeom>
          <a:gradFill rotWithShape="1">
            <a:gsLst>
              <a:gs pos="0">
                <a:schemeClr val="hlink">
                  <a:alpha val="60001"/>
                </a:schemeClr>
              </a:gs>
              <a:gs pos="100000">
                <a:schemeClr val="hlink">
                  <a:gamma/>
                  <a:tint val="96863"/>
                  <a:invGamma/>
                  <a:alpha val="60001"/>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lIns="90000" tIns="46800" rIns="90000" bIns="46800"/>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hangingPunct="1">
              <a:spcBef>
                <a:spcPct val="50000"/>
              </a:spcBef>
              <a:defRPr/>
            </a:pPr>
            <a:endParaRPr lang="en-US" sz="1400" b="1" u="none" dirty="0" smtClean="0">
              <a:solidFill>
                <a:srgbClr val="CCECFF"/>
              </a:solidFill>
              <a:effectLst>
                <a:outerShdw blurRad="38100" dist="38100" dir="2700000" algn="tl">
                  <a:srgbClr val="000000"/>
                </a:outerShdw>
              </a:effectLst>
              <a:latin typeface="Times New Roman" pitchFamily="18" charset="0"/>
              <a:cs typeface="Times New Roman" pitchFamily="18" charset="0"/>
            </a:endParaRPr>
          </a:p>
          <a:p>
            <a:pPr eaLnBrk="1" hangingPunct="1">
              <a:spcBef>
                <a:spcPct val="50000"/>
              </a:spcBef>
              <a:defRPr/>
            </a:pPr>
            <a:endParaRPr lang="en-US" sz="1400" b="1" u="none" dirty="0" smtClean="0">
              <a:solidFill>
                <a:srgbClr val="CCECFF"/>
              </a:solidFill>
              <a:effectLst>
                <a:outerShdw blurRad="38100" dist="38100" dir="2700000" algn="tl">
                  <a:srgbClr val="000000"/>
                </a:outerShdw>
              </a:effectLst>
              <a:latin typeface="Times New Roman" pitchFamily="18" charset="0"/>
              <a:cs typeface="Times New Roman" pitchFamily="18" charset="0"/>
            </a:endParaRPr>
          </a:p>
          <a:p>
            <a:pPr eaLnBrk="1" hangingPunct="1">
              <a:spcBef>
                <a:spcPct val="50000"/>
              </a:spcBef>
              <a:defRPr/>
            </a:pPr>
            <a:endParaRPr lang="en-US" sz="1400" b="1" u="none" dirty="0" smtClean="0">
              <a:solidFill>
                <a:srgbClr val="CCECFF"/>
              </a:solidFill>
              <a:effectLst>
                <a:outerShdw blurRad="38100" dist="38100" dir="2700000" algn="tl">
                  <a:srgbClr val="000000"/>
                </a:outerShdw>
              </a:effectLst>
              <a:latin typeface="Times New Roman" pitchFamily="18" charset="0"/>
              <a:cs typeface="Times New Roman" pitchFamily="18" charset="0"/>
            </a:endParaRPr>
          </a:p>
          <a:p>
            <a:pPr eaLnBrk="1" hangingPunct="1">
              <a:spcBef>
                <a:spcPct val="50000"/>
              </a:spcBef>
              <a:defRPr/>
            </a:pPr>
            <a:endParaRPr lang="en-US" sz="1400" b="1" u="none" dirty="0" smtClean="0">
              <a:solidFill>
                <a:srgbClr val="CCECFF"/>
              </a:solidFill>
              <a:effectLst>
                <a:outerShdw blurRad="38100" dist="38100" dir="2700000" algn="tl">
                  <a:srgbClr val="000000"/>
                </a:outerShdw>
              </a:effectLst>
              <a:latin typeface="Times New Roman" pitchFamily="18" charset="0"/>
              <a:cs typeface="Times New Roman" pitchFamily="18" charset="0"/>
            </a:endParaRPr>
          </a:p>
          <a:p>
            <a:pPr algn="r" eaLnBrk="1" hangingPunct="1">
              <a:spcBef>
                <a:spcPct val="50000"/>
              </a:spcBef>
              <a:defRPr/>
            </a:pPr>
            <a:r>
              <a:rPr lang="en-US" sz="1400" b="1" u="none" dirty="0" smtClean="0">
                <a:solidFill>
                  <a:srgbClr val="CCECFF"/>
                </a:solidFill>
                <a:latin typeface="Times New Roman" pitchFamily="18" charset="0"/>
                <a:cs typeface="Times New Roman" pitchFamily="18" charset="0"/>
              </a:rPr>
              <a:t>Student </a:t>
            </a:r>
            <a:r>
              <a:rPr lang="bg-BG" sz="1400" b="1" u="none" dirty="0" smtClean="0">
                <a:solidFill>
                  <a:srgbClr val="CCECFF"/>
                </a:solidFill>
                <a:latin typeface="Times New Roman" pitchFamily="18" charset="0"/>
                <a:cs typeface="Times New Roman" pitchFamily="18" charset="0"/>
              </a:rPr>
              <a:t> </a:t>
            </a:r>
            <a:r>
              <a:rPr lang="en-US" sz="1400" b="1" u="none" dirty="0" smtClean="0">
                <a:solidFill>
                  <a:schemeClr val="tx2">
                    <a:lumMod val="20000"/>
                    <a:lumOff val="80000"/>
                  </a:schemeClr>
                </a:solidFill>
                <a:latin typeface="Times New Roman" pitchFamily="18" charset="0"/>
                <a:cs typeface="Times New Roman" pitchFamily="18" charset="0"/>
              </a:rPr>
              <a:t>Business</a:t>
            </a:r>
            <a:r>
              <a:rPr lang="bg-BG" sz="1400" b="1" u="none" dirty="0" smtClean="0">
                <a:solidFill>
                  <a:srgbClr val="CCECFF"/>
                </a:solidFill>
                <a:latin typeface="Times New Roman" pitchFamily="18" charset="0"/>
                <a:cs typeface="Times New Roman" pitchFamily="18" charset="0"/>
              </a:rPr>
              <a:t> </a:t>
            </a:r>
            <a:r>
              <a:rPr lang="en-US" sz="1400" b="1" u="none" dirty="0" smtClean="0">
                <a:solidFill>
                  <a:srgbClr val="CCECFF"/>
                </a:solidFill>
                <a:latin typeface="Times New Roman" pitchFamily="18" charset="0"/>
                <a:cs typeface="Times New Roman" pitchFamily="18" charset="0"/>
              </a:rPr>
              <a:t>Incubator</a:t>
            </a:r>
          </a:p>
        </p:txBody>
      </p:sp>
      <p:sp>
        <p:nvSpPr>
          <p:cNvPr id="434179" name="Text Box 3"/>
          <p:cNvSpPr txBox="1">
            <a:spLocks noChangeArrowheads="1"/>
          </p:cNvSpPr>
          <p:nvPr/>
        </p:nvSpPr>
        <p:spPr bwMode="auto">
          <a:xfrm>
            <a:off x="180975" y="1250950"/>
            <a:ext cx="2159000" cy="1435100"/>
          </a:xfrm>
          <a:prstGeom prst="rect">
            <a:avLst/>
          </a:prstGeom>
          <a:gradFill rotWithShape="1">
            <a:gsLst>
              <a:gs pos="0">
                <a:schemeClr val="hlink">
                  <a:alpha val="60001"/>
                </a:schemeClr>
              </a:gs>
              <a:gs pos="100000">
                <a:schemeClr val="hlink">
                  <a:gamma/>
                  <a:tint val="96863"/>
                  <a:invGamma/>
                  <a:alpha val="60001"/>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lIns="90000" tIns="46800" rIns="90000" bIns="46800"/>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l" eaLnBrk="1" hangingPunct="1">
              <a:spcBef>
                <a:spcPct val="50000"/>
              </a:spcBef>
              <a:defRPr/>
            </a:pPr>
            <a:endParaRPr lang="en-US" sz="1400" b="1" u="none" dirty="0" smtClean="0">
              <a:solidFill>
                <a:srgbClr val="CCECFF"/>
              </a:solidFill>
              <a:effectLst>
                <a:outerShdw blurRad="38100" dist="38100" dir="2700000" algn="tl">
                  <a:srgbClr val="000000"/>
                </a:outerShdw>
              </a:effectLst>
              <a:latin typeface="Times New Roman" pitchFamily="18" charset="0"/>
              <a:cs typeface="Times New Roman" pitchFamily="18" charset="0"/>
            </a:endParaRPr>
          </a:p>
          <a:p>
            <a:pPr algn="l" eaLnBrk="1" hangingPunct="1">
              <a:spcBef>
                <a:spcPct val="50000"/>
              </a:spcBef>
              <a:defRPr/>
            </a:pPr>
            <a:endParaRPr lang="en-US" sz="1400" b="1" u="none" dirty="0" smtClean="0">
              <a:solidFill>
                <a:srgbClr val="CCECFF"/>
              </a:solidFill>
              <a:effectLst>
                <a:outerShdw blurRad="38100" dist="38100" dir="2700000" algn="tl">
                  <a:srgbClr val="000000"/>
                </a:outerShdw>
              </a:effectLst>
              <a:latin typeface="Times New Roman" pitchFamily="18" charset="0"/>
              <a:cs typeface="Times New Roman" pitchFamily="18" charset="0"/>
            </a:endParaRPr>
          </a:p>
          <a:p>
            <a:pPr algn="l" eaLnBrk="1" hangingPunct="1">
              <a:spcBef>
                <a:spcPct val="50000"/>
              </a:spcBef>
              <a:defRPr/>
            </a:pPr>
            <a:endParaRPr lang="en-US" sz="1400" b="1" u="none" dirty="0" smtClean="0">
              <a:solidFill>
                <a:srgbClr val="CCECFF"/>
              </a:solidFill>
              <a:effectLst>
                <a:outerShdw blurRad="38100" dist="38100" dir="2700000" algn="tl">
                  <a:srgbClr val="000000"/>
                </a:outerShdw>
              </a:effectLst>
              <a:latin typeface="Times New Roman" pitchFamily="18" charset="0"/>
              <a:cs typeface="Times New Roman" pitchFamily="18" charset="0"/>
            </a:endParaRPr>
          </a:p>
          <a:p>
            <a:pPr algn="l" eaLnBrk="1" hangingPunct="1">
              <a:spcBef>
                <a:spcPct val="50000"/>
              </a:spcBef>
              <a:defRPr/>
            </a:pPr>
            <a:endParaRPr lang="en-US" sz="1400" b="1" u="none" dirty="0" smtClean="0">
              <a:solidFill>
                <a:srgbClr val="CCECFF"/>
              </a:solidFill>
              <a:effectLst>
                <a:outerShdw blurRad="38100" dist="38100" dir="2700000" algn="tl">
                  <a:srgbClr val="000000"/>
                </a:outerShdw>
              </a:effectLst>
              <a:latin typeface="Times New Roman" pitchFamily="18" charset="0"/>
              <a:cs typeface="Times New Roman" pitchFamily="18" charset="0"/>
            </a:endParaRPr>
          </a:p>
        </p:txBody>
      </p:sp>
      <p:sp>
        <p:nvSpPr>
          <p:cNvPr id="434180" name="Text Box 4"/>
          <p:cNvSpPr txBox="1">
            <a:spLocks noChangeArrowheads="1"/>
          </p:cNvSpPr>
          <p:nvPr/>
        </p:nvSpPr>
        <p:spPr bwMode="auto">
          <a:xfrm>
            <a:off x="2339975" y="2708275"/>
            <a:ext cx="2159000" cy="1979613"/>
          </a:xfrm>
          <a:prstGeom prst="rect">
            <a:avLst/>
          </a:prstGeom>
          <a:solidFill>
            <a:schemeClr val="hlink">
              <a:alpha val="60001"/>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lIns="90000" tIns="46800" rIns="90000" bIns="46800"/>
          <a:lstStyle/>
          <a:p>
            <a:pPr>
              <a:defRPr/>
            </a:pPr>
            <a:r>
              <a:rPr lang="en-US" sz="1400" b="1" u="none" dirty="0" err="1" smtClean="0">
                <a:solidFill>
                  <a:srgbClr val="CCECFF"/>
                </a:solidFill>
                <a:latin typeface="Times New Roman" pitchFamily="18" charset="0"/>
                <a:cs typeface="Times New Roman" pitchFamily="18" charset="0"/>
              </a:rPr>
              <a:t>Euroqualification</a:t>
            </a:r>
            <a:r>
              <a:rPr lang="en-US" sz="1400" b="1" u="none" dirty="0" smtClean="0">
                <a:solidFill>
                  <a:srgbClr val="CCECFF"/>
                </a:solidFill>
                <a:latin typeface="Times New Roman" pitchFamily="18" charset="0"/>
                <a:cs typeface="Times New Roman" pitchFamily="18" charset="0"/>
              </a:rPr>
              <a:t> </a:t>
            </a:r>
            <a:r>
              <a:rPr lang="en-US" sz="1400" b="1" u="none" dirty="0">
                <a:solidFill>
                  <a:srgbClr val="CCECFF"/>
                </a:solidFill>
                <a:latin typeface="Times New Roman" pitchFamily="18" charset="0"/>
                <a:cs typeface="Times New Roman" pitchFamily="18" charset="0"/>
              </a:rPr>
              <a:t>Center</a:t>
            </a:r>
          </a:p>
        </p:txBody>
      </p:sp>
      <p:pic>
        <p:nvPicPr>
          <p:cNvPr id="434181" name="Picture 5" descr="AUT_0598"/>
          <p:cNvPicPr>
            <a:picLocks noGrp="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659563" y="4689475"/>
            <a:ext cx="2024723" cy="1979613"/>
          </a:xfrm>
          <a:noFill/>
          <a:ln w="12700">
            <a:solidFill>
              <a:schemeClr val="hlink"/>
            </a:solidFill>
            <a:miter lim="800000"/>
            <a:headEnd/>
            <a:tailEnd/>
          </a:ln>
        </p:spPr>
      </p:pic>
      <p:pic>
        <p:nvPicPr>
          <p:cNvPr id="67590" name="Picture 6" descr="logoCE"/>
          <p:cNvPicPr>
            <a:picLocks noGrp="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674788" y="616127"/>
            <a:ext cx="4009498" cy="1873250"/>
          </a:xfrm>
          <a:effectLst>
            <a:outerShdw dist="35921" dir="2700000" algn="ctr" rotWithShape="0">
              <a:schemeClr val="tx2"/>
            </a:outerShdw>
          </a:effectLst>
        </p:spPr>
      </p:pic>
      <p:pic>
        <p:nvPicPr>
          <p:cNvPr id="434183" name="Picture 7" descr="IMG_6154-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975" y="4695825"/>
            <a:ext cx="2159000" cy="1979613"/>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434186" name="Picture 10" descr="AUT_054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2708275"/>
            <a:ext cx="2159000" cy="1979613"/>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434187" name="Text Box 11"/>
          <p:cNvSpPr txBox="1">
            <a:spLocks noChangeArrowheads="1"/>
          </p:cNvSpPr>
          <p:nvPr/>
        </p:nvSpPr>
        <p:spPr bwMode="auto">
          <a:xfrm>
            <a:off x="4500563" y="4689475"/>
            <a:ext cx="2159000" cy="1979613"/>
          </a:xfrm>
          <a:prstGeom prst="rect">
            <a:avLst/>
          </a:prstGeom>
          <a:solidFill>
            <a:schemeClr val="hlink">
              <a:alpha val="60001"/>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lIns="90000" tIns="46800" rIns="90000" bIns="46800"/>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hangingPunct="1">
              <a:defRPr/>
            </a:pPr>
            <a:r>
              <a:rPr lang="en-US" sz="1400" b="1" u="none" dirty="0" smtClean="0">
                <a:solidFill>
                  <a:srgbClr val="CCECFF"/>
                </a:solidFill>
                <a:latin typeface="Times New Roman" pitchFamily="18" charset="0"/>
                <a:cs typeface="Times New Roman" pitchFamily="18" charset="0"/>
              </a:rPr>
              <a:t>The conference room</a:t>
            </a:r>
            <a:endParaRPr lang="bg-BG" sz="1400" b="1" u="none" dirty="0" smtClean="0">
              <a:solidFill>
                <a:srgbClr val="CCECFF"/>
              </a:solidFill>
              <a:latin typeface="Times New Roman" pitchFamily="18" charset="0"/>
              <a:cs typeface="Times New Roman" pitchFamily="18" charset="0"/>
            </a:endParaRPr>
          </a:p>
          <a:p>
            <a:pPr eaLnBrk="1" hangingPunct="1">
              <a:defRPr/>
            </a:pPr>
            <a:r>
              <a:rPr lang="en-US" sz="1400" b="1" u="none" dirty="0" smtClean="0">
                <a:solidFill>
                  <a:srgbClr val="CCECFF"/>
                </a:solidFill>
                <a:latin typeface="Times New Roman" pitchFamily="18" charset="0"/>
                <a:cs typeface="Times New Roman" pitchFamily="18" charset="0"/>
              </a:rPr>
              <a:t>of the </a:t>
            </a:r>
            <a:r>
              <a:rPr lang="en-US" sz="1400" b="1" u="none" dirty="0" err="1" smtClean="0">
                <a:solidFill>
                  <a:srgbClr val="CCECFF"/>
                </a:solidFill>
                <a:latin typeface="Times New Roman" pitchFamily="18" charset="0"/>
                <a:cs typeface="Times New Roman" pitchFamily="18" charset="0"/>
              </a:rPr>
              <a:t>Euroqualification</a:t>
            </a:r>
            <a:r>
              <a:rPr lang="en-US" sz="1400" b="1" u="none" dirty="0" smtClean="0">
                <a:solidFill>
                  <a:srgbClr val="CCECFF"/>
                </a:solidFill>
                <a:latin typeface="Times New Roman" pitchFamily="18" charset="0"/>
                <a:cs typeface="Times New Roman" pitchFamily="18" charset="0"/>
              </a:rPr>
              <a:t> Center</a:t>
            </a:r>
          </a:p>
        </p:txBody>
      </p:sp>
      <p:sp>
        <p:nvSpPr>
          <p:cNvPr id="434188" name="Text Box 12"/>
          <p:cNvSpPr txBox="1">
            <a:spLocks noChangeArrowheads="1"/>
          </p:cNvSpPr>
          <p:nvPr/>
        </p:nvSpPr>
        <p:spPr bwMode="auto">
          <a:xfrm>
            <a:off x="6659563" y="2952712"/>
            <a:ext cx="2024723" cy="1716126"/>
          </a:xfrm>
          <a:prstGeom prst="rect">
            <a:avLst/>
          </a:prstGeom>
          <a:gradFill rotWithShape="1">
            <a:gsLst>
              <a:gs pos="0">
                <a:schemeClr val="hlink">
                  <a:alpha val="60001"/>
                </a:schemeClr>
              </a:gs>
              <a:gs pos="100000">
                <a:schemeClr val="hlink">
                  <a:gamma/>
                  <a:tint val="96863"/>
                  <a:invGamma/>
                  <a:alpha val="60001"/>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lIns="90000" tIns="46800" rIns="90000" bIns="46800"/>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r" eaLnBrk="1" hangingPunct="1">
              <a:spcBef>
                <a:spcPct val="50000"/>
              </a:spcBef>
              <a:defRPr/>
            </a:pPr>
            <a:endParaRPr lang="en-US" sz="1400" b="1" u="none" dirty="0" smtClean="0">
              <a:solidFill>
                <a:srgbClr val="CCECFF"/>
              </a:solidFill>
              <a:effectLst>
                <a:outerShdw blurRad="38100" dist="38100" dir="2700000" algn="tl">
                  <a:srgbClr val="000000"/>
                </a:outerShdw>
              </a:effectLst>
              <a:latin typeface="Times New Roman" pitchFamily="18" charset="0"/>
              <a:cs typeface="Times New Roman" pitchFamily="18" charset="0"/>
            </a:endParaRPr>
          </a:p>
          <a:p>
            <a:pPr algn="r" eaLnBrk="1" hangingPunct="1">
              <a:spcBef>
                <a:spcPct val="50000"/>
              </a:spcBef>
              <a:defRPr/>
            </a:pPr>
            <a:endParaRPr lang="en-US" sz="1400" b="1" u="none" dirty="0" smtClean="0">
              <a:solidFill>
                <a:srgbClr val="CCECFF"/>
              </a:solidFill>
              <a:effectLst>
                <a:outerShdw blurRad="38100" dist="38100" dir="2700000" algn="tl">
                  <a:srgbClr val="000000"/>
                </a:outerShdw>
              </a:effectLst>
              <a:latin typeface="Times New Roman" pitchFamily="18" charset="0"/>
              <a:cs typeface="Times New Roman" pitchFamily="18" charset="0"/>
            </a:endParaRPr>
          </a:p>
          <a:p>
            <a:pPr algn="r" eaLnBrk="1" hangingPunct="1">
              <a:spcBef>
                <a:spcPct val="50000"/>
              </a:spcBef>
              <a:defRPr/>
            </a:pPr>
            <a:endParaRPr lang="en-US" sz="1400" b="1" u="none" dirty="0" smtClean="0">
              <a:solidFill>
                <a:srgbClr val="CCECFF"/>
              </a:solidFill>
              <a:effectLst>
                <a:outerShdw blurRad="38100" dist="38100" dir="2700000" algn="tl">
                  <a:srgbClr val="000000"/>
                </a:outerShdw>
              </a:effectLst>
              <a:latin typeface="Times New Roman" pitchFamily="18" charset="0"/>
              <a:cs typeface="Times New Roman" pitchFamily="18" charset="0"/>
            </a:endParaRPr>
          </a:p>
          <a:p>
            <a:pPr algn="r" eaLnBrk="1" hangingPunct="1">
              <a:spcBef>
                <a:spcPct val="50000"/>
              </a:spcBef>
              <a:defRPr/>
            </a:pPr>
            <a:endParaRPr lang="en-US" sz="1400" b="1" u="none" dirty="0" smtClean="0">
              <a:solidFill>
                <a:srgbClr val="CCECFF"/>
              </a:solidFill>
              <a:effectLst>
                <a:outerShdw blurRad="38100" dist="38100" dir="2700000" algn="tl">
                  <a:srgbClr val="000000"/>
                </a:outerShdw>
              </a:effectLst>
              <a:latin typeface="Times New Roman" pitchFamily="18" charset="0"/>
              <a:cs typeface="Times New Roman" pitchFamily="18" charset="0"/>
            </a:endParaRPr>
          </a:p>
        </p:txBody>
      </p:sp>
      <p:pic>
        <p:nvPicPr>
          <p:cNvPr id="2050" name="Picture 2" descr="https://encrypted-tbn3.gstatic.com/images?q=tbn:ANd9GcSWjFm3OIRN9bjW5fHRkcd8Xuqi6E8lsgeer4ZQXctBlufJR5VpQ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8117" y="2952712"/>
            <a:ext cx="2689933"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39975" y="1250950"/>
            <a:ext cx="2095500"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80975" y="1966157"/>
            <a:ext cx="1806135" cy="523220"/>
          </a:xfrm>
          <a:prstGeom prst="rect">
            <a:avLst/>
          </a:prstGeom>
          <a:noFill/>
        </p:spPr>
        <p:txBody>
          <a:bodyPr wrap="none" rtlCol="0">
            <a:spAutoFit/>
          </a:bodyPr>
          <a:lstStyle/>
          <a:p>
            <a:r>
              <a:rPr lang="en-US" sz="1400" b="1" dirty="0">
                <a:solidFill>
                  <a:schemeClr val="tx2">
                    <a:lumMod val="20000"/>
                    <a:lumOff val="80000"/>
                  </a:schemeClr>
                </a:solidFill>
                <a:latin typeface="Times New Roman" pitchFamily="18" charset="0"/>
                <a:cs typeface="Times New Roman" pitchFamily="18" charset="0"/>
              </a:rPr>
              <a:t>Training Accounting </a:t>
            </a:r>
            <a:endParaRPr lang="en-US" sz="1400" b="1" dirty="0" smtClean="0">
              <a:solidFill>
                <a:schemeClr val="tx2">
                  <a:lumMod val="20000"/>
                  <a:lumOff val="80000"/>
                </a:schemeClr>
              </a:solidFill>
              <a:latin typeface="Times New Roman" pitchFamily="18" charset="0"/>
              <a:cs typeface="Times New Roman" pitchFamily="18" charset="0"/>
            </a:endParaRPr>
          </a:p>
          <a:p>
            <a:pPr algn="ctr"/>
            <a:r>
              <a:rPr lang="en-US" sz="1400" b="1" dirty="0" smtClean="0">
                <a:solidFill>
                  <a:schemeClr val="tx2">
                    <a:lumMod val="20000"/>
                    <a:lumOff val="80000"/>
                  </a:schemeClr>
                </a:solidFill>
                <a:latin typeface="Times New Roman" pitchFamily="18" charset="0"/>
                <a:cs typeface="Times New Roman" pitchFamily="18" charset="0"/>
              </a:rPr>
              <a:t>Office</a:t>
            </a:r>
            <a:endParaRPr lang="en-US" sz="1400" b="1" dirty="0">
              <a:solidFill>
                <a:schemeClr val="tx2">
                  <a:lumMod val="20000"/>
                  <a:lumOff val="80000"/>
                </a:schemeClr>
              </a:solidFill>
              <a:latin typeface="Times New Roman" pitchFamily="18" charset="0"/>
              <a:cs typeface="Times New Roman" pitchFamily="18" charset="0"/>
            </a:endParaRPr>
          </a:p>
        </p:txBody>
      </p:sp>
      <p:sp>
        <p:nvSpPr>
          <p:cNvPr id="3" name="TextBox 2"/>
          <p:cNvSpPr txBox="1"/>
          <p:nvPr/>
        </p:nvSpPr>
        <p:spPr>
          <a:xfrm>
            <a:off x="6818050" y="3675123"/>
            <a:ext cx="1734770" cy="738664"/>
          </a:xfrm>
          <a:prstGeom prst="rect">
            <a:avLst/>
          </a:prstGeom>
          <a:noFill/>
        </p:spPr>
        <p:txBody>
          <a:bodyPr wrap="none" rtlCol="0">
            <a:spAutoFit/>
          </a:bodyPr>
          <a:lstStyle/>
          <a:p>
            <a:r>
              <a:rPr lang="en-US" sz="1400" b="1" dirty="0">
                <a:solidFill>
                  <a:schemeClr val="tx2">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Foreign Language </a:t>
            </a:r>
            <a:endParaRPr lang="en-US" sz="1400" b="1" dirty="0" smtClean="0">
              <a:solidFill>
                <a:schemeClr val="tx2">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r>
              <a:rPr lang="en-US" sz="1400" b="1" dirty="0" smtClean="0">
                <a:solidFill>
                  <a:schemeClr val="tx2">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Teaching </a:t>
            </a:r>
            <a:r>
              <a:rPr lang="en-US" sz="1400" b="1" dirty="0">
                <a:solidFill>
                  <a:schemeClr val="tx2">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and </a:t>
            </a:r>
            <a:endParaRPr lang="en-US" sz="1400" b="1" dirty="0" smtClean="0">
              <a:solidFill>
                <a:schemeClr val="tx2">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r>
              <a:rPr lang="en-US" sz="1400" b="1" dirty="0" smtClean="0">
                <a:solidFill>
                  <a:schemeClr val="tx2">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Certification </a:t>
            </a:r>
            <a:r>
              <a:rPr lang="en-US" sz="1400" b="1" dirty="0">
                <a:solidFill>
                  <a:schemeClr val="tx2">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Center</a:t>
            </a:r>
          </a:p>
        </p:txBody>
      </p:sp>
      <p:sp>
        <p:nvSpPr>
          <p:cNvPr id="18" name="Rectangle 17"/>
          <p:cNvSpPr/>
          <p:nvPr/>
        </p:nvSpPr>
        <p:spPr>
          <a:xfrm>
            <a:off x="5298142" y="2252587"/>
            <a:ext cx="3386144" cy="700126"/>
          </a:xfrm>
          <a:custGeom>
            <a:avLst/>
            <a:gdLst>
              <a:gd name="connsiteX0" fmla="*/ 0 w 3466826"/>
              <a:gd name="connsiteY0" fmla="*/ 0 h 700126"/>
              <a:gd name="connsiteX1" fmla="*/ 3466826 w 3466826"/>
              <a:gd name="connsiteY1" fmla="*/ 0 h 700126"/>
              <a:gd name="connsiteX2" fmla="*/ 3466826 w 3466826"/>
              <a:gd name="connsiteY2" fmla="*/ 700126 h 700126"/>
              <a:gd name="connsiteX3" fmla="*/ 0 w 3466826"/>
              <a:gd name="connsiteY3" fmla="*/ 700126 h 700126"/>
              <a:gd name="connsiteX4" fmla="*/ 0 w 3466826"/>
              <a:gd name="connsiteY4" fmla="*/ 0 h 700126"/>
              <a:gd name="connsiteX0" fmla="*/ 0 w 3466826"/>
              <a:gd name="connsiteY0" fmla="*/ 0 h 727020"/>
              <a:gd name="connsiteX1" fmla="*/ 3466826 w 3466826"/>
              <a:gd name="connsiteY1" fmla="*/ 0 h 727020"/>
              <a:gd name="connsiteX2" fmla="*/ 3466826 w 3466826"/>
              <a:gd name="connsiteY2" fmla="*/ 700126 h 727020"/>
              <a:gd name="connsiteX3" fmla="*/ 94129 w 3466826"/>
              <a:gd name="connsiteY3" fmla="*/ 727020 h 727020"/>
              <a:gd name="connsiteX4" fmla="*/ 0 w 3466826"/>
              <a:gd name="connsiteY4" fmla="*/ 0 h 727020"/>
              <a:gd name="connsiteX0" fmla="*/ 0 w 3413038"/>
              <a:gd name="connsiteY0" fmla="*/ 0 h 727020"/>
              <a:gd name="connsiteX1" fmla="*/ 3413038 w 3413038"/>
              <a:gd name="connsiteY1" fmla="*/ 0 h 727020"/>
              <a:gd name="connsiteX2" fmla="*/ 3413038 w 3413038"/>
              <a:gd name="connsiteY2" fmla="*/ 700126 h 727020"/>
              <a:gd name="connsiteX3" fmla="*/ 40341 w 3413038"/>
              <a:gd name="connsiteY3" fmla="*/ 727020 h 727020"/>
              <a:gd name="connsiteX4" fmla="*/ 0 w 3413038"/>
              <a:gd name="connsiteY4" fmla="*/ 0 h 727020"/>
              <a:gd name="connsiteX0" fmla="*/ 0 w 3413038"/>
              <a:gd name="connsiteY0" fmla="*/ 0 h 740467"/>
              <a:gd name="connsiteX1" fmla="*/ 3413038 w 3413038"/>
              <a:gd name="connsiteY1" fmla="*/ 0 h 740467"/>
              <a:gd name="connsiteX2" fmla="*/ 3413038 w 3413038"/>
              <a:gd name="connsiteY2" fmla="*/ 700126 h 740467"/>
              <a:gd name="connsiteX3" fmla="*/ 26894 w 3413038"/>
              <a:gd name="connsiteY3" fmla="*/ 740467 h 740467"/>
              <a:gd name="connsiteX4" fmla="*/ 0 w 3413038"/>
              <a:gd name="connsiteY4" fmla="*/ 0 h 740467"/>
              <a:gd name="connsiteX0" fmla="*/ 13447 w 3426485"/>
              <a:gd name="connsiteY0" fmla="*/ 0 h 713573"/>
              <a:gd name="connsiteX1" fmla="*/ 3426485 w 3426485"/>
              <a:gd name="connsiteY1" fmla="*/ 0 h 713573"/>
              <a:gd name="connsiteX2" fmla="*/ 3426485 w 3426485"/>
              <a:gd name="connsiteY2" fmla="*/ 700126 h 713573"/>
              <a:gd name="connsiteX3" fmla="*/ 0 w 3426485"/>
              <a:gd name="connsiteY3" fmla="*/ 713573 h 713573"/>
              <a:gd name="connsiteX4" fmla="*/ 13447 w 3426485"/>
              <a:gd name="connsiteY4" fmla="*/ 0 h 713573"/>
              <a:gd name="connsiteX0" fmla="*/ 0 w 3413038"/>
              <a:gd name="connsiteY0" fmla="*/ 0 h 713573"/>
              <a:gd name="connsiteX1" fmla="*/ 3413038 w 3413038"/>
              <a:gd name="connsiteY1" fmla="*/ 0 h 713573"/>
              <a:gd name="connsiteX2" fmla="*/ 3413038 w 3413038"/>
              <a:gd name="connsiteY2" fmla="*/ 700126 h 713573"/>
              <a:gd name="connsiteX3" fmla="*/ 26894 w 3413038"/>
              <a:gd name="connsiteY3" fmla="*/ 713573 h 713573"/>
              <a:gd name="connsiteX4" fmla="*/ 0 w 3413038"/>
              <a:gd name="connsiteY4" fmla="*/ 0 h 713573"/>
              <a:gd name="connsiteX0" fmla="*/ 0 w 3386144"/>
              <a:gd name="connsiteY0" fmla="*/ 0 h 713573"/>
              <a:gd name="connsiteX1" fmla="*/ 3386144 w 3386144"/>
              <a:gd name="connsiteY1" fmla="*/ 0 h 713573"/>
              <a:gd name="connsiteX2" fmla="*/ 3386144 w 3386144"/>
              <a:gd name="connsiteY2" fmla="*/ 700126 h 713573"/>
              <a:gd name="connsiteX3" fmla="*/ 0 w 3386144"/>
              <a:gd name="connsiteY3" fmla="*/ 713573 h 713573"/>
              <a:gd name="connsiteX4" fmla="*/ 0 w 3386144"/>
              <a:gd name="connsiteY4" fmla="*/ 0 h 713573"/>
              <a:gd name="connsiteX0" fmla="*/ 0 w 3386144"/>
              <a:gd name="connsiteY0" fmla="*/ 0 h 713573"/>
              <a:gd name="connsiteX1" fmla="*/ 3386144 w 3386144"/>
              <a:gd name="connsiteY1" fmla="*/ 0 h 713573"/>
              <a:gd name="connsiteX2" fmla="*/ 3386144 w 3386144"/>
              <a:gd name="connsiteY2" fmla="*/ 700126 h 713573"/>
              <a:gd name="connsiteX3" fmla="*/ 0 w 3386144"/>
              <a:gd name="connsiteY3" fmla="*/ 713573 h 713573"/>
              <a:gd name="connsiteX4" fmla="*/ 40340 w 3386144"/>
              <a:gd name="connsiteY4" fmla="*/ 46860 h 713573"/>
              <a:gd name="connsiteX5" fmla="*/ 0 w 3386144"/>
              <a:gd name="connsiteY5" fmla="*/ 0 h 713573"/>
              <a:gd name="connsiteX0" fmla="*/ 0 w 3386144"/>
              <a:gd name="connsiteY0" fmla="*/ 0 h 700126"/>
              <a:gd name="connsiteX1" fmla="*/ 3386144 w 3386144"/>
              <a:gd name="connsiteY1" fmla="*/ 0 h 700126"/>
              <a:gd name="connsiteX2" fmla="*/ 3386144 w 3386144"/>
              <a:gd name="connsiteY2" fmla="*/ 700126 h 700126"/>
              <a:gd name="connsiteX3" fmla="*/ 26894 w 3386144"/>
              <a:gd name="connsiteY3" fmla="*/ 700126 h 700126"/>
              <a:gd name="connsiteX4" fmla="*/ 40340 w 3386144"/>
              <a:gd name="connsiteY4" fmla="*/ 46860 h 700126"/>
              <a:gd name="connsiteX5" fmla="*/ 0 w 3386144"/>
              <a:gd name="connsiteY5" fmla="*/ 0 h 70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6144" h="700126">
                <a:moveTo>
                  <a:pt x="0" y="0"/>
                </a:moveTo>
                <a:lnTo>
                  <a:pt x="3386144" y="0"/>
                </a:lnTo>
                <a:lnTo>
                  <a:pt x="3386144" y="700126"/>
                </a:lnTo>
                <a:lnTo>
                  <a:pt x="26894" y="700126"/>
                </a:lnTo>
                <a:cubicBezTo>
                  <a:pt x="26894" y="482371"/>
                  <a:pt x="40340" y="264615"/>
                  <a:pt x="40340" y="46860"/>
                </a:cubicBezTo>
                <a:lnTo>
                  <a:pt x="0" y="0"/>
                </a:lnTo>
                <a:close/>
              </a:path>
            </a:pathLst>
          </a:custGeom>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all" spc="0" normalizeH="0" baseline="0" noProof="0" dirty="0" smtClean="0">
                <a:ln w="9000" cmpd="sng">
                  <a:solidFill>
                    <a:srgbClr val="4A66AC">
                      <a:shade val="50000"/>
                      <a:satMod val="120000"/>
                    </a:srgbClr>
                  </a:solidFill>
                  <a:prstDash val="solid"/>
                </a:ln>
                <a:gradFill>
                  <a:gsLst>
                    <a:gs pos="0">
                      <a:srgbClr val="4A66AC">
                        <a:shade val="20000"/>
                        <a:satMod val="245000"/>
                      </a:srgbClr>
                    </a:gs>
                    <a:gs pos="43000">
                      <a:srgbClr val="4A66AC">
                        <a:satMod val="255000"/>
                      </a:srgbClr>
                    </a:gs>
                    <a:gs pos="48000">
                      <a:srgbClr val="4A66AC">
                        <a:shade val="85000"/>
                        <a:satMod val="255000"/>
                      </a:srgbClr>
                    </a:gs>
                    <a:gs pos="100000">
                      <a:srgbClr val="4A66AC">
                        <a:shade val="20000"/>
                        <a:satMod val="245000"/>
                      </a:srgbClr>
                    </a:gs>
                  </a:gsLst>
                  <a:lin ang="5400000"/>
                </a:gradFill>
                <a:effectLst>
                  <a:reflection blurRad="12700" stA="28000" endPos="45000" dist="1000" dir="5400000" sy="-100000" algn="bl" rotWithShape="0"/>
                </a:effectLst>
                <a:uLnTx/>
                <a:uFillTx/>
                <a:latin typeface="Times New Roman" panose="02020603050405020304" pitchFamily="18" charset="0"/>
                <a:cs typeface="Times New Roman" panose="02020603050405020304" pitchFamily="18" charset="0"/>
              </a:rPr>
              <a:t>Euro qualification  Centre  </a:t>
            </a:r>
            <a:r>
              <a:rPr kumimoji="0" lang="bg-BG" sz="1200" b="1" i="0" u="none" strike="noStrike" kern="0" cap="all" spc="0" normalizeH="0" baseline="0" noProof="0" dirty="0" smtClean="0">
                <a:ln w="9000" cmpd="sng">
                  <a:solidFill>
                    <a:srgbClr val="4A66AC">
                      <a:shade val="50000"/>
                      <a:satMod val="120000"/>
                    </a:srgbClr>
                  </a:solidFill>
                  <a:prstDash val="solid"/>
                </a:ln>
                <a:gradFill>
                  <a:gsLst>
                    <a:gs pos="0">
                      <a:srgbClr val="4A66AC">
                        <a:shade val="20000"/>
                        <a:satMod val="245000"/>
                      </a:srgbClr>
                    </a:gs>
                    <a:gs pos="43000">
                      <a:srgbClr val="4A66AC">
                        <a:satMod val="255000"/>
                      </a:srgbClr>
                    </a:gs>
                    <a:gs pos="48000">
                      <a:srgbClr val="4A66AC">
                        <a:shade val="85000"/>
                        <a:satMod val="255000"/>
                      </a:srgbClr>
                    </a:gs>
                    <a:gs pos="100000">
                      <a:srgbClr val="4A66AC">
                        <a:shade val="20000"/>
                        <a:satMod val="245000"/>
                      </a:srgbClr>
                    </a:gs>
                  </a:gsLst>
                  <a:lin ang="5400000"/>
                </a:gradFill>
                <a:effectLst>
                  <a:reflection blurRad="12700" stA="28000" endPos="45000" dist="1000" dir="5400000" sy="-100000" algn="bl" rotWithShape="0"/>
                </a:effectLst>
                <a:uLnTx/>
                <a:uFillTx/>
                <a:latin typeface="Times New Roman" panose="02020603050405020304" pitchFamily="18" charset="0"/>
                <a:cs typeface="Times New Roman" panose="02020603050405020304" pitchFamily="18" charset="0"/>
              </a:rPr>
              <a:t>  </a:t>
            </a:r>
            <a:r>
              <a:rPr kumimoji="0" lang="en-US" sz="1200" b="1" i="0" u="none" strike="noStrike" kern="0" cap="all" spc="0" normalizeH="0" baseline="0" noProof="0" dirty="0" smtClean="0">
                <a:ln w="9000" cmpd="sng">
                  <a:solidFill>
                    <a:srgbClr val="4A66AC">
                      <a:shade val="50000"/>
                      <a:satMod val="120000"/>
                    </a:srgbClr>
                  </a:solidFill>
                  <a:prstDash val="solid"/>
                </a:ln>
                <a:gradFill>
                  <a:gsLst>
                    <a:gs pos="0">
                      <a:srgbClr val="4A66AC">
                        <a:shade val="20000"/>
                        <a:satMod val="245000"/>
                      </a:srgbClr>
                    </a:gs>
                    <a:gs pos="43000">
                      <a:srgbClr val="4A66AC">
                        <a:satMod val="255000"/>
                      </a:srgbClr>
                    </a:gs>
                    <a:gs pos="48000">
                      <a:srgbClr val="4A66AC">
                        <a:shade val="85000"/>
                        <a:satMod val="255000"/>
                      </a:srgbClr>
                    </a:gs>
                    <a:gs pos="100000">
                      <a:srgbClr val="4A66AC">
                        <a:shade val="20000"/>
                        <a:satMod val="245000"/>
                      </a:srgbClr>
                    </a:gs>
                  </a:gsLst>
                  <a:lin ang="5400000"/>
                </a:gradFill>
                <a:effectLst>
                  <a:reflection blurRad="12700" stA="28000" endPos="45000" dist="1000" dir="5400000" sy="-100000" algn="bl" rotWithShape="0"/>
                </a:effectLst>
                <a:uLnTx/>
                <a:uFillTx/>
                <a:latin typeface="Times New Roman" panose="02020603050405020304" pitchFamily="18" charset="0"/>
                <a:cs typeface="Times New Roman" panose="02020603050405020304" pitchFamily="18" charset="0"/>
              </a:rPr>
              <a:t>at   VFU</a:t>
            </a:r>
            <a:endParaRPr kumimoji="0" lang="bg-BG" sz="1200" b="1" i="0" u="none" strike="noStrike" kern="0" cap="all" spc="0" normalizeH="0" baseline="0" noProof="0" dirty="0" smtClean="0">
              <a:ln w="9000" cmpd="sng">
                <a:solidFill>
                  <a:srgbClr val="4A66AC">
                    <a:shade val="50000"/>
                    <a:satMod val="120000"/>
                  </a:srgbClr>
                </a:solidFill>
                <a:prstDash val="solid"/>
              </a:ln>
              <a:gradFill>
                <a:gsLst>
                  <a:gs pos="0">
                    <a:srgbClr val="4A66AC">
                      <a:shade val="20000"/>
                      <a:satMod val="245000"/>
                    </a:srgbClr>
                  </a:gs>
                  <a:gs pos="43000">
                    <a:srgbClr val="4A66AC">
                      <a:satMod val="255000"/>
                    </a:srgbClr>
                  </a:gs>
                  <a:gs pos="48000">
                    <a:srgbClr val="4A66AC">
                      <a:shade val="85000"/>
                      <a:satMod val="255000"/>
                    </a:srgbClr>
                  </a:gs>
                  <a:gs pos="100000">
                    <a:srgbClr val="4A66AC">
                      <a:shade val="20000"/>
                      <a:satMod val="245000"/>
                    </a:srgbClr>
                  </a:gs>
                </a:gsLst>
                <a:lin ang="5400000"/>
              </a:gradFill>
              <a:effectLst>
                <a:reflection blurRad="12700" stA="28000" endPos="45000" dist="1000" dir="5400000" sy="-100000" algn="bl" rotWithShape="0"/>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0283762"/>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afterEffect">
                                  <p:stCondLst>
                                    <p:cond delay="0"/>
                                  </p:stCondLst>
                                  <p:childTnLst>
                                    <p:set>
                                      <p:cBhvr>
                                        <p:cTn id="6" dur="1" fill="hold">
                                          <p:stCondLst>
                                            <p:cond delay="0"/>
                                          </p:stCondLst>
                                        </p:cTn>
                                        <p:tgtEl>
                                          <p:spTgt spid="434181"/>
                                        </p:tgtEl>
                                        <p:attrNameLst>
                                          <p:attrName>style.visibility</p:attrName>
                                        </p:attrNameLst>
                                      </p:cBhvr>
                                      <p:to>
                                        <p:strVal val="visible"/>
                                      </p:to>
                                    </p:set>
                                    <p:anim calcmode="lin" valueType="num">
                                      <p:cBhvr>
                                        <p:cTn id="7" dur="500" fill="hold"/>
                                        <p:tgtEl>
                                          <p:spTgt spid="434181"/>
                                        </p:tgtEl>
                                        <p:attrNameLst>
                                          <p:attrName>ppt_w</p:attrName>
                                        </p:attrNameLst>
                                      </p:cBhvr>
                                      <p:tavLst>
                                        <p:tav tm="0">
                                          <p:val>
                                            <p:fltVal val="0"/>
                                          </p:val>
                                        </p:tav>
                                        <p:tav tm="100000">
                                          <p:val>
                                            <p:strVal val="#ppt_w"/>
                                          </p:val>
                                        </p:tav>
                                      </p:tavLst>
                                    </p:anim>
                                    <p:anim calcmode="lin" valueType="num">
                                      <p:cBhvr>
                                        <p:cTn id="8" dur="500" fill="hold"/>
                                        <p:tgtEl>
                                          <p:spTgt spid="434181"/>
                                        </p:tgtEl>
                                        <p:attrNameLst>
                                          <p:attrName>ppt_h</p:attrName>
                                        </p:attrNameLst>
                                      </p:cBhvr>
                                      <p:tavLst>
                                        <p:tav tm="0">
                                          <p:val>
                                            <p:fltVal val="0"/>
                                          </p:val>
                                        </p:tav>
                                        <p:tav tm="100000">
                                          <p:val>
                                            <p:strVal val="#ppt_h"/>
                                          </p:val>
                                        </p:tav>
                                      </p:tavLst>
                                    </p:anim>
                                    <p:animEffect transition="in" filter="fade">
                                      <p:cBhvr>
                                        <p:cTn id="9" dur="500"/>
                                        <p:tgtEl>
                                          <p:spTgt spid="434181"/>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434183"/>
                                        </p:tgtEl>
                                        <p:attrNameLst>
                                          <p:attrName>style.visibility</p:attrName>
                                        </p:attrNameLst>
                                      </p:cBhvr>
                                      <p:to>
                                        <p:strVal val="visible"/>
                                      </p:to>
                                    </p:set>
                                    <p:anim calcmode="lin" valueType="num">
                                      <p:cBhvr>
                                        <p:cTn id="13" dur="500" fill="hold"/>
                                        <p:tgtEl>
                                          <p:spTgt spid="434183"/>
                                        </p:tgtEl>
                                        <p:attrNameLst>
                                          <p:attrName>ppt_w</p:attrName>
                                        </p:attrNameLst>
                                      </p:cBhvr>
                                      <p:tavLst>
                                        <p:tav tm="0">
                                          <p:val>
                                            <p:fltVal val="0"/>
                                          </p:val>
                                        </p:tav>
                                        <p:tav tm="100000">
                                          <p:val>
                                            <p:strVal val="#ppt_w"/>
                                          </p:val>
                                        </p:tav>
                                      </p:tavLst>
                                    </p:anim>
                                    <p:anim calcmode="lin" valueType="num">
                                      <p:cBhvr>
                                        <p:cTn id="14" dur="500" fill="hold"/>
                                        <p:tgtEl>
                                          <p:spTgt spid="434183"/>
                                        </p:tgtEl>
                                        <p:attrNameLst>
                                          <p:attrName>ppt_h</p:attrName>
                                        </p:attrNameLst>
                                      </p:cBhvr>
                                      <p:tavLst>
                                        <p:tav tm="0">
                                          <p:val>
                                            <p:fltVal val="0"/>
                                          </p:val>
                                        </p:tav>
                                        <p:tav tm="100000">
                                          <p:val>
                                            <p:strVal val="#ppt_h"/>
                                          </p:val>
                                        </p:tav>
                                      </p:tavLst>
                                    </p:anim>
                                    <p:animEffect transition="in" filter="fade">
                                      <p:cBhvr>
                                        <p:cTn id="15" dur="500"/>
                                        <p:tgtEl>
                                          <p:spTgt spid="434183"/>
                                        </p:tgtEl>
                                      </p:cBhvr>
                                    </p:animEffect>
                                  </p:childTnLst>
                                </p:cTn>
                              </p:par>
                            </p:childTnLst>
                          </p:cTn>
                        </p:par>
                        <p:par>
                          <p:cTn id="16" fill="hold" nodeType="afterGroup">
                            <p:stCondLst>
                              <p:cond delay="1000"/>
                            </p:stCondLst>
                            <p:childTnLst>
                              <p:par>
                                <p:cTn id="17" presetID="53" presetClass="entr" presetSubtype="0" fill="hold" nodeType="afterEffect">
                                  <p:stCondLst>
                                    <p:cond delay="0"/>
                                  </p:stCondLst>
                                  <p:childTnLst>
                                    <p:set>
                                      <p:cBhvr>
                                        <p:cTn id="18" dur="1" fill="hold">
                                          <p:stCondLst>
                                            <p:cond delay="0"/>
                                          </p:stCondLst>
                                        </p:cTn>
                                        <p:tgtEl>
                                          <p:spTgt spid="434186"/>
                                        </p:tgtEl>
                                        <p:attrNameLst>
                                          <p:attrName>style.visibility</p:attrName>
                                        </p:attrNameLst>
                                      </p:cBhvr>
                                      <p:to>
                                        <p:strVal val="visible"/>
                                      </p:to>
                                    </p:set>
                                    <p:anim calcmode="lin" valueType="num">
                                      <p:cBhvr>
                                        <p:cTn id="19" dur="500" fill="hold"/>
                                        <p:tgtEl>
                                          <p:spTgt spid="434186"/>
                                        </p:tgtEl>
                                        <p:attrNameLst>
                                          <p:attrName>ppt_w</p:attrName>
                                        </p:attrNameLst>
                                      </p:cBhvr>
                                      <p:tavLst>
                                        <p:tav tm="0">
                                          <p:val>
                                            <p:fltVal val="0"/>
                                          </p:val>
                                        </p:tav>
                                        <p:tav tm="100000">
                                          <p:val>
                                            <p:strVal val="#ppt_w"/>
                                          </p:val>
                                        </p:tav>
                                      </p:tavLst>
                                    </p:anim>
                                    <p:anim calcmode="lin" valueType="num">
                                      <p:cBhvr>
                                        <p:cTn id="20" dur="500" fill="hold"/>
                                        <p:tgtEl>
                                          <p:spTgt spid="434186"/>
                                        </p:tgtEl>
                                        <p:attrNameLst>
                                          <p:attrName>ppt_h</p:attrName>
                                        </p:attrNameLst>
                                      </p:cBhvr>
                                      <p:tavLst>
                                        <p:tav tm="0">
                                          <p:val>
                                            <p:fltVal val="0"/>
                                          </p:val>
                                        </p:tav>
                                        <p:tav tm="100000">
                                          <p:val>
                                            <p:strVal val="#ppt_h"/>
                                          </p:val>
                                        </p:tav>
                                      </p:tavLst>
                                    </p:anim>
                                    <p:animEffect transition="in" filter="fade">
                                      <p:cBhvr>
                                        <p:cTn id="21" dur="500"/>
                                        <p:tgtEl>
                                          <p:spTgt spid="434186"/>
                                        </p:tgtEl>
                                      </p:cBhvr>
                                    </p:animEffect>
                                  </p:childTnLst>
                                </p:cTn>
                              </p:par>
                            </p:childTnLst>
                          </p:cTn>
                        </p:par>
                        <p:par>
                          <p:cTn id="22" fill="hold" nodeType="afterGroup">
                            <p:stCondLst>
                              <p:cond delay="1500"/>
                            </p:stCondLst>
                            <p:childTnLst>
                              <p:par>
                                <p:cTn id="23" presetID="55" presetClass="entr" presetSubtype="0" fill="hold" grpId="0" nodeType="afterEffect">
                                  <p:stCondLst>
                                    <p:cond delay="0"/>
                                  </p:stCondLst>
                                  <p:childTnLst>
                                    <p:set>
                                      <p:cBhvr>
                                        <p:cTn id="24" dur="1" fill="hold">
                                          <p:stCondLst>
                                            <p:cond delay="0"/>
                                          </p:stCondLst>
                                        </p:cTn>
                                        <p:tgtEl>
                                          <p:spTgt spid="434180"/>
                                        </p:tgtEl>
                                        <p:attrNameLst>
                                          <p:attrName>style.visibility</p:attrName>
                                        </p:attrNameLst>
                                      </p:cBhvr>
                                      <p:to>
                                        <p:strVal val="visible"/>
                                      </p:to>
                                    </p:set>
                                    <p:anim calcmode="lin" valueType="num">
                                      <p:cBhvr>
                                        <p:cTn id="25" dur="1000" fill="hold"/>
                                        <p:tgtEl>
                                          <p:spTgt spid="434180"/>
                                        </p:tgtEl>
                                        <p:attrNameLst>
                                          <p:attrName>ppt_w</p:attrName>
                                        </p:attrNameLst>
                                      </p:cBhvr>
                                      <p:tavLst>
                                        <p:tav tm="0">
                                          <p:val>
                                            <p:strVal val="#ppt_w*0.70"/>
                                          </p:val>
                                        </p:tav>
                                        <p:tav tm="100000">
                                          <p:val>
                                            <p:strVal val="#ppt_w"/>
                                          </p:val>
                                        </p:tav>
                                      </p:tavLst>
                                    </p:anim>
                                    <p:anim calcmode="lin" valueType="num">
                                      <p:cBhvr>
                                        <p:cTn id="26" dur="1000" fill="hold"/>
                                        <p:tgtEl>
                                          <p:spTgt spid="434180"/>
                                        </p:tgtEl>
                                        <p:attrNameLst>
                                          <p:attrName>ppt_h</p:attrName>
                                        </p:attrNameLst>
                                      </p:cBhvr>
                                      <p:tavLst>
                                        <p:tav tm="0">
                                          <p:val>
                                            <p:strVal val="#ppt_h"/>
                                          </p:val>
                                        </p:tav>
                                        <p:tav tm="100000">
                                          <p:val>
                                            <p:strVal val="#ppt_h"/>
                                          </p:val>
                                        </p:tav>
                                      </p:tavLst>
                                    </p:anim>
                                    <p:animEffect transition="in" filter="fade">
                                      <p:cBhvr>
                                        <p:cTn id="27" dur="1000"/>
                                        <p:tgtEl>
                                          <p:spTgt spid="434180"/>
                                        </p:tgtEl>
                                      </p:cBhvr>
                                    </p:animEffect>
                                  </p:childTnLst>
                                </p:cTn>
                              </p:par>
                            </p:childTnLst>
                          </p:cTn>
                        </p:par>
                        <p:par>
                          <p:cTn id="28" fill="hold" nodeType="afterGroup">
                            <p:stCondLst>
                              <p:cond delay="2500"/>
                            </p:stCondLst>
                            <p:childTnLst>
                              <p:par>
                                <p:cTn id="29" presetID="55" presetClass="entr" presetSubtype="0" fill="hold" grpId="0" nodeType="afterEffect">
                                  <p:stCondLst>
                                    <p:cond delay="0"/>
                                  </p:stCondLst>
                                  <p:childTnLst>
                                    <p:set>
                                      <p:cBhvr>
                                        <p:cTn id="30" dur="1" fill="hold">
                                          <p:stCondLst>
                                            <p:cond delay="0"/>
                                          </p:stCondLst>
                                        </p:cTn>
                                        <p:tgtEl>
                                          <p:spTgt spid="434179"/>
                                        </p:tgtEl>
                                        <p:attrNameLst>
                                          <p:attrName>style.visibility</p:attrName>
                                        </p:attrNameLst>
                                      </p:cBhvr>
                                      <p:to>
                                        <p:strVal val="visible"/>
                                      </p:to>
                                    </p:set>
                                    <p:anim calcmode="lin" valueType="num">
                                      <p:cBhvr>
                                        <p:cTn id="31" dur="1000" fill="hold"/>
                                        <p:tgtEl>
                                          <p:spTgt spid="434179"/>
                                        </p:tgtEl>
                                        <p:attrNameLst>
                                          <p:attrName>ppt_w</p:attrName>
                                        </p:attrNameLst>
                                      </p:cBhvr>
                                      <p:tavLst>
                                        <p:tav tm="0">
                                          <p:val>
                                            <p:strVal val="#ppt_w*0.70"/>
                                          </p:val>
                                        </p:tav>
                                        <p:tav tm="100000">
                                          <p:val>
                                            <p:strVal val="#ppt_w"/>
                                          </p:val>
                                        </p:tav>
                                      </p:tavLst>
                                    </p:anim>
                                    <p:anim calcmode="lin" valueType="num">
                                      <p:cBhvr>
                                        <p:cTn id="32" dur="1000" fill="hold"/>
                                        <p:tgtEl>
                                          <p:spTgt spid="434179"/>
                                        </p:tgtEl>
                                        <p:attrNameLst>
                                          <p:attrName>ppt_h</p:attrName>
                                        </p:attrNameLst>
                                      </p:cBhvr>
                                      <p:tavLst>
                                        <p:tav tm="0">
                                          <p:val>
                                            <p:strVal val="#ppt_h"/>
                                          </p:val>
                                        </p:tav>
                                        <p:tav tm="100000">
                                          <p:val>
                                            <p:strVal val="#ppt_h"/>
                                          </p:val>
                                        </p:tav>
                                      </p:tavLst>
                                    </p:anim>
                                    <p:animEffect transition="in" filter="fade">
                                      <p:cBhvr>
                                        <p:cTn id="33" dur="1000"/>
                                        <p:tgtEl>
                                          <p:spTgt spid="434179"/>
                                        </p:tgtEl>
                                      </p:cBhvr>
                                    </p:animEffect>
                                  </p:childTnLst>
                                </p:cTn>
                              </p:par>
                            </p:childTnLst>
                          </p:cTn>
                        </p:par>
                        <p:par>
                          <p:cTn id="34" fill="hold" nodeType="afterGroup">
                            <p:stCondLst>
                              <p:cond delay="3500"/>
                            </p:stCondLst>
                            <p:childTnLst>
                              <p:par>
                                <p:cTn id="35" presetID="55" presetClass="entr" presetSubtype="0" fill="hold" grpId="0" nodeType="afterEffect">
                                  <p:stCondLst>
                                    <p:cond delay="0"/>
                                  </p:stCondLst>
                                  <p:childTnLst>
                                    <p:set>
                                      <p:cBhvr>
                                        <p:cTn id="36" dur="1" fill="hold">
                                          <p:stCondLst>
                                            <p:cond delay="0"/>
                                          </p:stCondLst>
                                        </p:cTn>
                                        <p:tgtEl>
                                          <p:spTgt spid="434187"/>
                                        </p:tgtEl>
                                        <p:attrNameLst>
                                          <p:attrName>style.visibility</p:attrName>
                                        </p:attrNameLst>
                                      </p:cBhvr>
                                      <p:to>
                                        <p:strVal val="visible"/>
                                      </p:to>
                                    </p:set>
                                    <p:anim calcmode="lin" valueType="num">
                                      <p:cBhvr>
                                        <p:cTn id="37" dur="1000" fill="hold"/>
                                        <p:tgtEl>
                                          <p:spTgt spid="434187"/>
                                        </p:tgtEl>
                                        <p:attrNameLst>
                                          <p:attrName>ppt_w</p:attrName>
                                        </p:attrNameLst>
                                      </p:cBhvr>
                                      <p:tavLst>
                                        <p:tav tm="0">
                                          <p:val>
                                            <p:strVal val="#ppt_w*0.70"/>
                                          </p:val>
                                        </p:tav>
                                        <p:tav tm="100000">
                                          <p:val>
                                            <p:strVal val="#ppt_w"/>
                                          </p:val>
                                        </p:tav>
                                      </p:tavLst>
                                    </p:anim>
                                    <p:anim calcmode="lin" valueType="num">
                                      <p:cBhvr>
                                        <p:cTn id="38" dur="1000" fill="hold"/>
                                        <p:tgtEl>
                                          <p:spTgt spid="434187"/>
                                        </p:tgtEl>
                                        <p:attrNameLst>
                                          <p:attrName>ppt_h</p:attrName>
                                        </p:attrNameLst>
                                      </p:cBhvr>
                                      <p:tavLst>
                                        <p:tav tm="0">
                                          <p:val>
                                            <p:strVal val="#ppt_h"/>
                                          </p:val>
                                        </p:tav>
                                        <p:tav tm="100000">
                                          <p:val>
                                            <p:strVal val="#ppt_h"/>
                                          </p:val>
                                        </p:tav>
                                      </p:tavLst>
                                    </p:anim>
                                    <p:animEffect transition="in" filter="fade">
                                      <p:cBhvr>
                                        <p:cTn id="39" dur="1000"/>
                                        <p:tgtEl>
                                          <p:spTgt spid="434187"/>
                                        </p:tgtEl>
                                      </p:cBhvr>
                                    </p:animEffect>
                                  </p:childTnLst>
                                </p:cTn>
                              </p:par>
                            </p:childTnLst>
                          </p:cTn>
                        </p:par>
                        <p:par>
                          <p:cTn id="40" fill="hold" nodeType="afterGroup">
                            <p:stCondLst>
                              <p:cond delay="4500"/>
                            </p:stCondLst>
                            <p:childTnLst>
                              <p:par>
                                <p:cTn id="41" presetID="55" presetClass="entr" presetSubtype="0" fill="hold" grpId="0" nodeType="afterEffect">
                                  <p:stCondLst>
                                    <p:cond delay="0"/>
                                  </p:stCondLst>
                                  <p:childTnLst>
                                    <p:set>
                                      <p:cBhvr>
                                        <p:cTn id="42" dur="1" fill="hold">
                                          <p:stCondLst>
                                            <p:cond delay="0"/>
                                          </p:stCondLst>
                                        </p:cTn>
                                        <p:tgtEl>
                                          <p:spTgt spid="434178"/>
                                        </p:tgtEl>
                                        <p:attrNameLst>
                                          <p:attrName>style.visibility</p:attrName>
                                        </p:attrNameLst>
                                      </p:cBhvr>
                                      <p:to>
                                        <p:strVal val="visible"/>
                                      </p:to>
                                    </p:set>
                                    <p:anim calcmode="lin" valueType="num">
                                      <p:cBhvr>
                                        <p:cTn id="43" dur="1000" fill="hold"/>
                                        <p:tgtEl>
                                          <p:spTgt spid="434178"/>
                                        </p:tgtEl>
                                        <p:attrNameLst>
                                          <p:attrName>ppt_w</p:attrName>
                                        </p:attrNameLst>
                                      </p:cBhvr>
                                      <p:tavLst>
                                        <p:tav tm="0">
                                          <p:val>
                                            <p:strVal val="#ppt_w*0.70"/>
                                          </p:val>
                                        </p:tav>
                                        <p:tav tm="100000">
                                          <p:val>
                                            <p:strVal val="#ppt_w"/>
                                          </p:val>
                                        </p:tav>
                                      </p:tavLst>
                                    </p:anim>
                                    <p:anim calcmode="lin" valueType="num">
                                      <p:cBhvr>
                                        <p:cTn id="44" dur="1000" fill="hold"/>
                                        <p:tgtEl>
                                          <p:spTgt spid="434178"/>
                                        </p:tgtEl>
                                        <p:attrNameLst>
                                          <p:attrName>ppt_h</p:attrName>
                                        </p:attrNameLst>
                                      </p:cBhvr>
                                      <p:tavLst>
                                        <p:tav tm="0">
                                          <p:val>
                                            <p:strVal val="#ppt_h"/>
                                          </p:val>
                                        </p:tav>
                                        <p:tav tm="100000">
                                          <p:val>
                                            <p:strVal val="#ppt_h"/>
                                          </p:val>
                                        </p:tav>
                                      </p:tavLst>
                                    </p:anim>
                                    <p:animEffect transition="in" filter="fade">
                                      <p:cBhvr>
                                        <p:cTn id="45" dur="1000"/>
                                        <p:tgtEl>
                                          <p:spTgt spid="434178"/>
                                        </p:tgtEl>
                                      </p:cBhvr>
                                    </p:animEffect>
                                  </p:childTnLst>
                                </p:cTn>
                              </p:par>
                            </p:childTnLst>
                          </p:cTn>
                        </p:par>
                        <p:par>
                          <p:cTn id="46" fill="hold" nodeType="afterGroup">
                            <p:stCondLst>
                              <p:cond delay="5500"/>
                            </p:stCondLst>
                            <p:childTnLst>
                              <p:par>
                                <p:cTn id="47" presetID="55" presetClass="entr" presetSubtype="0" fill="hold" grpId="0" nodeType="afterEffect">
                                  <p:stCondLst>
                                    <p:cond delay="0"/>
                                  </p:stCondLst>
                                  <p:childTnLst>
                                    <p:set>
                                      <p:cBhvr>
                                        <p:cTn id="48" dur="1" fill="hold">
                                          <p:stCondLst>
                                            <p:cond delay="0"/>
                                          </p:stCondLst>
                                        </p:cTn>
                                        <p:tgtEl>
                                          <p:spTgt spid="434188"/>
                                        </p:tgtEl>
                                        <p:attrNameLst>
                                          <p:attrName>style.visibility</p:attrName>
                                        </p:attrNameLst>
                                      </p:cBhvr>
                                      <p:to>
                                        <p:strVal val="visible"/>
                                      </p:to>
                                    </p:set>
                                    <p:anim calcmode="lin" valueType="num">
                                      <p:cBhvr>
                                        <p:cTn id="49" dur="1000" fill="hold"/>
                                        <p:tgtEl>
                                          <p:spTgt spid="434188"/>
                                        </p:tgtEl>
                                        <p:attrNameLst>
                                          <p:attrName>ppt_w</p:attrName>
                                        </p:attrNameLst>
                                      </p:cBhvr>
                                      <p:tavLst>
                                        <p:tav tm="0">
                                          <p:val>
                                            <p:strVal val="#ppt_w*0.70"/>
                                          </p:val>
                                        </p:tav>
                                        <p:tav tm="100000">
                                          <p:val>
                                            <p:strVal val="#ppt_w"/>
                                          </p:val>
                                        </p:tav>
                                      </p:tavLst>
                                    </p:anim>
                                    <p:anim calcmode="lin" valueType="num">
                                      <p:cBhvr>
                                        <p:cTn id="50" dur="1000" fill="hold"/>
                                        <p:tgtEl>
                                          <p:spTgt spid="434188"/>
                                        </p:tgtEl>
                                        <p:attrNameLst>
                                          <p:attrName>ppt_h</p:attrName>
                                        </p:attrNameLst>
                                      </p:cBhvr>
                                      <p:tavLst>
                                        <p:tav tm="0">
                                          <p:val>
                                            <p:strVal val="#ppt_h"/>
                                          </p:val>
                                        </p:tav>
                                        <p:tav tm="100000">
                                          <p:val>
                                            <p:strVal val="#ppt_h"/>
                                          </p:val>
                                        </p:tav>
                                      </p:tavLst>
                                    </p:anim>
                                    <p:animEffect transition="in" filter="fade">
                                      <p:cBhvr>
                                        <p:cTn id="51" dur="1000"/>
                                        <p:tgtEl>
                                          <p:spTgt spid="434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78" grpId="0" animBg="1"/>
      <p:bldP spid="434179" grpId="0" animBg="1"/>
      <p:bldP spid="434180" grpId="0" animBg="1"/>
      <p:bldP spid="434187" grpId="0" animBg="1"/>
      <p:bldP spid="43418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a:xfrm>
            <a:off x="395288" y="22819"/>
            <a:ext cx="3059112" cy="719138"/>
          </a:xfrm>
        </p:spPr>
        <p:txBody>
          <a:bodyPr>
            <a:normAutofit/>
          </a:bodyPr>
          <a:lstStyle/>
          <a:p>
            <a:pPr eaLnBrk="1" hangingPunct="1">
              <a:spcBef>
                <a:spcPct val="50000"/>
              </a:spcBef>
            </a:pPr>
            <a:r>
              <a:rPr lang="en-US" sz="1800" b="1" dirty="0" smtClean="0">
                <a:solidFill>
                  <a:schemeClr val="tx1"/>
                </a:solidFill>
              </a:rPr>
              <a:t>Educational and Sport</a:t>
            </a:r>
            <a:r>
              <a:rPr lang="bg-BG" sz="1800" b="1" dirty="0" smtClean="0">
                <a:solidFill>
                  <a:schemeClr val="tx1"/>
                </a:solidFill>
              </a:rPr>
              <a:t> </a:t>
            </a:r>
            <a:r>
              <a:rPr lang="en-US" sz="1800" b="1" dirty="0" smtClean="0">
                <a:solidFill>
                  <a:schemeClr val="tx1"/>
                </a:solidFill>
              </a:rPr>
              <a:t>complex</a:t>
            </a:r>
            <a:endParaRPr lang="bg-BG" sz="1800" b="1" dirty="0" smtClean="0">
              <a:solidFill>
                <a:schemeClr val="tx1"/>
              </a:solidFill>
            </a:endParaRPr>
          </a:p>
        </p:txBody>
      </p:sp>
      <p:sp>
        <p:nvSpPr>
          <p:cNvPr id="576515" name="Rectangle 3"/>
          <p:cNvSpPr>
            <a:spLocks noGrp="1" noChangeArrowheads="1"/>
          </p:cNvSpPr>
          <p:nvPr>
            <p:ph type="body" idx="1"/>
          </p:nvPr>
        </p:nvSpPr>
        <p:spPr>
          <a:xfrm>
            <a:off x="419100" y="1399378"/>
            <a:ext cx="4033838" cy="1669260"/>
          </a:xfrm>
        </p:spPr>
        <p:style>
          <a:lnRef idx="2">
            <a:schemeClr val="accent6"/>
          </a:lnRef>
          <a:fillRef idx="1">
            <a:schemeClr val="lt1"/>
          </a:fillRef>
          <a:effectRef idx="0">
            <a:schemeClr val="accent6"/>
          </a:effectRef>
          <a:fontRef idx="minor">
            <a:schemeClr val="dk1"/>
          </a:fontRef>
        </p:style>
        <p:txBody>
          <a:bodyPr/>
          <a:lstStyle/>
          <a:p>
            <a:pPr eaLnBrk="1" hangingPunct="1">
              <a:lnSpc>
                <a:spcPct val="80000"/>
              </a:lnSpc>
            </a:pPr>
            <a:r>
              <a:rPr lang="en-US" sz="1600" b="1" dirty="0" smtClean="0">
                <a:solidFill>
                  <a:schemeClr val="tx1"/>
                </a:solidFill>
                <a:latin typeface="Times New Roman" pitchFamily="18" charset="0"/>
                <a:cs typeface="Times New Roman" pitchFamily="18" charset="0"/>
              </a:rPr>
              <a:t>Three study rooms with </a:t>
            </a:r>
            <a:r>
              <a:rPr lang="bg-BG" sz="1600" b="1" dirty="0" smtClean="0">
                <a:solidFill>
                  <a:schemeClr val="tx1"/>
                </a:solidFill>
                <a:latin typeface="Times New Roman" pitchFamily="18" charset="0"/>
                <a:cs typeface="Times New Roman" pitchFamily="18" charset="0"/>
              </a:rPr>
              <a:t>483 </a:t>
            </a:r>
            <a:r>
              <a:rPr lang="en-US" sz="1600" b="1" dirty="0" smtClean="0">
                <a:solidFill>
                  <a:schemeClr val="tx1"/>
                </a:solidFill>
                <a:latin typeface="Times New Roman" pitchFamily="18" charset="0"/>
                <a:cs typeface="Times New Roman" pitchFamily="18" charset="0"/>
              </a:rPr>
              <a:t>student seats</a:t>
            </a:r>
            <a:endParaRPr lang="bg-BG" sz="1600" b="1" dirty="0" smtClean="0">
              <a:solidFill>
                <a:schemeClr val="tx1"/>
              </a:solidFill>
              <a:latin typeface="Times New Roman" pitchFamily="18" charset="0"/>
              <a:cs typeface="Times New Roman" pitchFamily="18" charset="0"/>
            </a:endParaRPr>
          </a:p>
          <a:p>
            <a:pPr eaLnBrk="1" hangingPunct="1">
              <a:lnSpc>
                <a:spcPct val="80000"/>
              </a:lnSpc>
            </a:pPr>
            <a:r>
              <a:rPr lang="en-US" sz="1600" b="1" dirty="0" smtClean="0">
                <a:solidFill>
                  <a:schemeClr val="tx1"/>
                </a:solidFill>
                <a:latin typeface="Times New Roman" pitchFamily="18" charset="0"/>
                <a:cs typeface="Times New Roman" pitchFamily="18" charset="0"/>
              </a:rPr>
              <a:t>Multifunctional sports hall</a:t>
            </a:r>
            <a:r>
              <a:rPr lang="bg-BG" sz="1600" b="1" dirty="0" smtClean="0">
                <a:solidFill>
                  <a:schemeClr val="tx1"/>
                </a:solidFill>
                <a:latin typeface="Times New Roman" pitchFamily="18" charset="0"/>
                <a:cs typeface="Times New Roman" pitchFamily="18" charset="0"/>
              </a:rPr>
              <a:t> </a:t>
            </a:r>
            <a:r>
              <a:rPr lang="en-US" sz="1600" b="1" dirty="0" smtClean="0">
                <a:solidFill>
                  <a:schemeClr val="tx1"/>
                </a:solidFill>
                <a:latin typeface="Times New Roman" pitchFamily="18" charset="0"/>
                <a:cs typeface="Times New Roman" pitchFamily="18" charset="0"/>
              </a:rPr>
              <a:t>where </a:t>
            </a:r>
            <a:endParaRPr lang="bg-BG" sz="1600" b="1" dirty="0" smtClean="0">
              <a:solidFill>
                <a:schemeClr val="tx1"/>
              </a:solidFill>
              <a:latin typeface="Times New Roman" pitchFamily="18" charset="0"/>
              <a:cs typeface="Times New Roman" pitchFamily="18" charset="0"/>
            </a:endParaRPr>
          </a:p>
          <a:p>
            <a:pPr eaLnBrk="1" hangingPunct="1">
              <a:lnSpc>
                <a:spcPct val="80000"/>
              </a:lnSpc>
              <a:buFont typeface="Wingdings" pitchFamily="2" charset="2"/>
              <a:buNone/>
            </a:pPr>
            <a:r>
              <a:rPr lang="en-US" sz="1600" b="1" dirty="0" smtClean="0">
                <a:solidFill>
                  <a:schemeClr val="tx1"/>
                </a:solidFill>
                <a:latin typeface="Times New Roman" pitchFamily="18" charset="0"/>
                <a:cs typeface="Times New Roman" pitchFamily="18" charset="0"/>
              </a:rPr>
              <a:t>	Basketball, Futsal, Table tennis, </a:t>
            </a:r>
            <a:r>
              <a:rPr lang="en-US" sz="1600" b="1" dirty="0" err="1" smtClean="0">
                <a:solidFill>
                  <a:schemeClr val="tx1"/>
                </a:solidFill>
                <a:latin typeface="Times New Roman" pitchFamily="18" charset="0"/>
                <a:cs typeface="Times New Roman" pitchFamily="18" charset="0"/>
              </a:rPr>
              <a:t>etc</a:t>
            </a:r>
            <a:r>
              <a:rPr lang="bg-BG" sz="1600" b="1" dirty="0" smtClean="0">
                <a:solidFill>
                  <a:schemeClr val="tx1"/>
                </a:solidFill>
                <a:latin typeface="Times New Roman" pitchFamily="18" charset="0"/>
                <a:cs typeface="Times New Roman" pitchFamily="18" charset="0"/>
              </a:rPr>
              <a:t>. </a:t>
            </a:r>
            <a:r>
              <a:rPr lang="en-US" sz="1600" b="1" dirty="0" smtClean="0">
                <a:solidFill>
                  <a:schemeClr val="tx1"/>
                </a:solidFill>
                <a:latin typeface="Times New Roman" pitchFamily="18" charset="0"/>
                <a:cs typeface="Times New Roman" pitchFamily="18" charset="0"/>
              </a:rPr>
              <a:t>competitions can take place</a:t>
            </a:r>
            <a:endParaRPr lang="bg-BG" sz="1600" b="1" dirty="0" smtClean="0">
              <a:solidFill>
                <a:schemeClr val="tx1"/>
              </a:solidFill>
              <a:latin typeface="Times New Roman" pitchFamily="18" charset="0"/>
              <a:cs typeface="Times New Roman" pitchFamily="18" charset="0"/>
            </a:endParaRPr>
          </a:p>
          <a:p>
            <a:pPr eaLnBrk="1" hangingPunct="1">
              <a:lnSpc>
                <a:spcPct val="80000"/>
              </a:lnSpc>
            </a:pPr>
            <a:r>
              <a:rPr lang="en-US" sz="1600" b="1" dirty="0" smtClean="0">
                <a:solidFill>
                  <a:schemeClr val="tx1"/>
                </a:solidFill>
                <a:latin typeface="Times New Roman" pitchFamily="18" charset="0"/>
                <a:cs typeface="Times New Roman" pitchFamily="18" charset="0"/>
              </a:rPr>
              <a:t>Gym</a:t>
            </a:r>
            <a:endParaRPr lang="bg-BG" sz="1600" b="1" dirty="0" smtClean="0">
              <a:solidFill>
                <a:schemeClr val="tx1"/>
              </a:solidFill>
              <a:latin typeface="Times New Roman" pitchFamily="18" charset="0"/>
              <a:cs typeface="Times New Roman" pitchFamily="18" charset="0"/>
            </a:endParaRPr>
          </a:p>
          <a:p>
            <a:pPr eaLnBrk="1" hangingPunct="1">
              <a:lnSpc>
                <a:spcPct val="80000"/>
              </a:lnSpc>
            </a:pPr>
            <a:r>
              <a:rPr lang="en-US" sz="1600" b="1" dirty="0" smtClean="0">
                <a:solidFill>
                  <a:schemeClr val="tx1"/>
                </a:solidFill>
                <a:latin typeface="Times New Roman" pitchFamily="18" charset="0"/>
                <a:cs typeface="Times New Roman" pitchFamily="18" charset="0"/>
              </a:rPr>
              <a:t>Free access</a:t>
            </a:r>
            <a:r>
              <a:rPr lang="bg-BG" sz="1600" b="1" dirty="0" smtClean="0">
                <a:solidFill>
                  <a:schemeClr val="tx1"/>
                </a:solidFill>
                <a:latin typeface="Times New Roman" pitchFamily="18" charset="0"/>
                <a:cs typeface="Times New Roman" pitchFamily="18" charset="0"/>
              </a:rPr>
              <a:t> </a:t>
            </a:r>
            <a:r>
              <a:rPr lang="en-US" sz="1600" b="1" dirty="0" smtClean="0">
                <a:solidFill>
                  <a:schemeClr val="tx1"/>
                </a:solidFill>
                <a:latin typeface="Times New Roman" pitchFamily="18" charset="0"/>
                <a:cs typeface="Times New Roman" pitchFamily="18" charset="0"/>
              </a:rPr>
              <a:t>for students</a:t>
            </a:r>
            <a:r>
              <a:rPr lang="bg-BG" sz="1600" b="1" dirty="0" smtClean="0">
                <a:solidFill>
                  <a:schemeClr val="tx1"/>
                </a:solidFill>
                <a:latin typeface="Times New Roman" pitchFamily="18" charset="0"/>
                <a:cs typeface="Times New Roman" pitchFamily="18" charset="0"/>
              </a:rPr>
              <a:t> 8 – 20 </a:t>
            </a:r>
            <a:r>
              <a:rPr lang="en-US" sz="1600" b="1" dirty="0" smtClean="0">
                <a:solidFill>
                  <a:schemeClr val="tx1"/>
                </a:solidFill>
                <a:latin typeface="Times New Roman" pitchFamily="18" charset="0"/>
                <a:cs typeface="Times New Roman" pitchFamily="18" charset="0"/>
              </a:rPr>
              <a:t>h.</a:t>
            </a:r>
            <a:endParaRPr lang="bg-BG" sz="1600" b="1" dirty="0" smtClean="0">
              <a:solidFill>
                <a:schemeClr val="tx1"/>
              </a:solidFill>
              <a:latin typeface="Times New Roman" pitchFamily="18" charset="0"/>
              <a:cs typeface="Times New Roman" pitchFamily="18" charset="0"/>
            </a:endParaRPr>
          </a:p>
        </p:txBody>
      </p:sp>
      <p:pic>
        <p:nvPicPr>
          <p:cNvPr id="576516" name="Picture 4" descr="IMG_72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4870" y="995800"/>
            <a:ext cx="3744912" cy="2495550"/>
          </a:xfrm>
          <a:prstGeom prst="rect">
            <a:avLst/>
          </a:prstGeom>
          <a:noFill/>
          <a:ln w="3175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576518" name="Picture 6" descr="IMG_72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4313238"/>
            <a:ext cx="3816350" cy="2544762"/>
          </a:xfrm>
          <a:prstGeom prst="rect">
            <a:avLst/>
          </a:prstGeom>
          <a:noFill/>
          <a:ln w="3175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576519" name="Rectangle 7"/>
          <p:cNvSpPr>
            <a:spLocks noChangeArrowheads="1"/>
          </p:cNvSpPr>
          <p:nvPr/>
        </p:nvSpPr>
        <p:spPr bwMode="auto">
          <a:xfrm>
            <a:off x="419100" y="3014046"/>
            <a:ext cx="4030070" cy="978729"/>
          </a:xfrm>
          <a:prstGeom prst="rect">
            <a:avLst/>
          </a:prstGeom>
          <a:ln/>
          <a:extLst/>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20000"/>
              </a:lnSpc>
              <a:spcBef>
                <a:spcPct val="20000"/>
              </a:spcBef>
              <a:buClr>
                <a:schemeClr val="hlink"/>
              </a:buClr>
              <a:buSzPct val="120000"/>
              <a:defRPr/>
            </a:pPr>
            <a:r>
              <a:rPr lang="en-US" sz="1600" b="1" u="none" dirty="0">
                <a:latin typeface="Times New Roman" pitchFamily="18" charset="0"/>
                <a:cs typeface="Times New Roman" pitchFamily="18" charset="0"/>
              </a:rPr>
              <a:t>The educational and sport complex is fully air-conditioned, with a lift and is provided with all utilities for disabled people.  </a:t>
            </a:r>
            <a:endParaRPr lang="bg-BG" sz="1600" b="1" u="none" dirty="0">
              <a:latin typeface="Times New Roman" pitchFamily="18" charset="0"/>
              <a:cs typeface="Times New Roman" pitchFamily="18" charset="0"/>
            </a:endParaRPr>
          </a:p>
        </p:txBody>
      </p:sp>
      <p:pic>
        <p:nvPicPr>
          <p:cNvPr id="576517" name="Picture 5" descr="IMG_72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088" y="4362450"/>
            <a:ext cx="3744912" cy="2495550"/>
          </a:xfrm>
          <a:prstGeom prst="rect">
            <a:avLst/>
          </a:prstGeom>
          <a:noFill/>
          <a:ln w="3175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454400" y="13608"/>
            <a:ext cx="5689600" cy="857250"/>
            <a:chOff x="3454400" y="13608"/>
            <a:chExt cx="5689600" cy="857250"/>
          </a:xfrm>
        </p:grpSpPr>
        <p:sp>
          <p:nvSpPr>
            <p:cNvPr id="9" name="Text Box 6"/>
            <p:cNvSpPr txBox="1">
              <a:spLocks noChangeArrowheads="1"/>
            </p:cNvSpPr>
            <p:nvPr/>
          </p:nvSpPr>
          <p:spPr bwMode="auto">
            <a:xfrm>
              <a:off x="3454400" y="44450"/>
              <a:ext cx="5689600" cy="769443"/>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10" name="Picture 7" descr="vfu-logo-we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71806883"/>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76514"/>
                                        </p:tgtEl>
                                        <p:attrNameLst>
                                          <p:attrName>style.visibility</p:attrName>
                                        </p:attrNameLst>
                                      </p:cBhvr>
                                      <p:to>
                                        <p:strVal val="visible"/>
                                      </p:to>
                                    </p:set>
                                    <p:animEffect transition="in" filter="blinds(horizontal)">
                                      <p:cBhvr>
                                        <p:cTn id="7" dur="500"/>
                                        <p:tgtEl>
                                          <p:spTgt spid="576514"/>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76515">
                                            <p:bg/>
                                          </p:spTgt>
                                        </p:tgtEl>
                                        <p:attrNameLst>
                                          <p:attrName>style.visibility</p:attrName>
                                        </p:attrNameLst>
                                      </p:cBhvr>
                                      <p:to>
                                        <p:strVal val="visible"/>
                                      </p:to>
                                    </p:set>
                                    <p:anim calcmode="lin" valueType="num">
                                      <p:cBhvr additive="base">
                                        <p:cTn id="11" dur="500" fill="hold"/>
                                        <p:tgtEl>
                                          <p:spTgt spid="576515">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576515">
                                            <p:bg/>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76515">
                                            <p:txEl>
                                              <p:pRg st="0" end="0"/>
                                            </p:txEl>
                                          </p:spTgt>
                                        </p:tgtEl>
                                        <p:attrNameLst>
                                          <p:attrName>style.visibility</p:attrName>
                                        </p:attrNameLst>
                                      </p:cBhvr>
                                      <p:to>
                                        <p:strVal val="visible"/>
                                      </p:to>
                                    </p:set>
                                    <p:anim calcmode="lin" valueType="num">
                                      <p:cBhvr additive="base">
                                        <p:cTn id="17" dur="500" fill="hold"/>
                                        <p:tgtEl>
                                          <p:spTgt spid="57651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76515">
                                            <p:txEl>
                                              <p:pRg st="0" end="0"/>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576515">
                                            <p:txEl>
                                              <p:pRg st="1" end="1"/>
                                            </p:txEl>
                                          </p:spTgt>
                                        </p:tgtEl>
                                        <p:attrNameLst>
                                          <p:attrName>style.visibility</p:attrName>
                                        </p:attrNameLst>
                                      </p:cBhvr>
                                      <p:to>
                                        <p:strVal val="visible"/>
                                      </p:to>
                                    </p:set>
                                    <p:anim calcmode="lin" valueType="num">
                                      <p:cBhvr additive="base">
                                        <p:cTn id="22" dur="500" fill="hold"/>
                                        <p:tgtEl>
                                          <p:spTgt spid="576515">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76515">
                                            <p:txEl>
                                              <p:pRg st="1" end="1"/>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000"/>
                            </p:stCondLst>
                            <p:childTnLst>
                              <p:par>
                                <p:cTn id="25" presetID="2" presetClass="entr" presetSubtype="4" fill="hold" grpId="0" nodeType="afterEffect">
                                  <p:stCondLst>
                                    <p:cond delay="0"/>
                                  </p:stCondLst>
                                  <p:childTnLst>
                                    <p:set>
                                      <p:cBhvr>
                                        <p:cTn id="26" dur="1" fill="hold">
                                          <p:stCondLst>
                                            <p:cond delay="0"/>
                                          </p:stCondLst>
                                        </p:cTn>
                                        <p:tgtEl>
                                          <p:spTgt spid="576515">
                                            <p:txEl>
                                              <p:pRg st="2" end="2"/>
                                            </p:txEl>
                                          </p:spTgt>
                                        </p:tgtEl>
                                        <p:attrNameLst>
                                          <p:attrName>style.visibility</p:attrName>
                                        </p:attrNameLst>
                                      </p:cBhvr>
                                      <p:to>
                                        <p:strVal val="visible"/>
                                      </p:to>
                                    </p:set>
                                    <p:anim calcmode="lin" valueType="num">
                                      <p:cBhvr additive="base">
                                        <p:cTn id="27" dur="500" fill="hold"/>
                                        <p:tgtEl>
                                          <p:spTgt spid="576515">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76515">
                                            <p:txEl>
                                              <p:pRg st="2" end="2"/>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
                            </p:stCondLst>
                            <p:childTnLst>
                              <p:par>
                                <p:cTn id="30" presetID="2" presetClass="entr" presetSubtype="4" fill="hold" grpId="0" nodeType="afterEffect">
                                  <p:stCondLst>
                                    <p:cond delay="0"/>
                                  </p:stCondLst>
                                  <p:childTnLst>
                                    <p:set>
                                      <p:cBhvr>
                                        <p:cTn id="31" dur="1" fill="hold">
                                          <p:stCondLst>
                                            <p:cond delay="0"/>
                                          </p:stCondLst>
                                        </p:cTn>
                                        <p:tgtEl>
                                          <p:spTgt spid="576515">
                                            <p:txEl>
                                              <p:pRg st="3" end="3"/>
                                            </p:txEl>
                                          </p:spTgt>
                                        </p:tgtEl>
                                        <p:attrNameLst>
                                          <p:attrName>style.visibility</p:attrName>
                                        </p:attrNameLst>
                                      </p:cBhvr>
                                      <p:to>
                                        <p:strVal val="visible"/>
                                      </p:to>
                                    </p:set>
                                    <p:anim calcmode="lin" valueType="num">
                                      <p:cBhvr additive="base">
                                        <p:cTn id="32" dur="500" fill="hold"/>
                                        <p:tgtEl>
                                          <p:spTgt spid="576515">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76515">
                                            <p:txEl>
                                              <p:pRg st="3" end="3"/>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2000"/>
                            </p:stCondLst>
                            <p:childTnLst>
                              <p:par>
                                <p:cTn id="35" presetID="2" presetClass="entr" presetSubtype="4" fill="hold" grpId="0" nodeType="afterEffect">
                                  <p:stCondLst>
                                    <p:cond delay="0"/>
                                  </p:stCondLst>
                                  <p:childTnLst>
                                    <p:set>
                                      <p:cBhvr>
                                        <p:cTn id="36" dur="1" fill="hold">
                                          <p:stCondLst>
                                            <p:cond delay="0"/>
                                          </p:stCondLst>
                                        </p:cTn>
                                        <p:tgtEl>
                                          <p:spTgt spid="576515">
                                            <p:txEl>
                                              <p:pRg st="4" end="4"/>
                                            </p:txEl>
                                          </p:spTgt>
                                        </p:tgtEl>
                                        <p:attrNameLst>
                                          <p:attrName>style.visibility</p:attrName>
                                        </p:attrNameLst>
                                      </p:cBhvr>
                                      <p:to>
                                        <p:strVal val="visible"/>
                                      </p:to>
                                    </p:set>
                                    <p:anim calcmode="lin" valueType="num">
                                      <p:cBhvr additive="base">
                                        <p:cTn id="37" dur="500" fill="hold"/>
                                        <p:tgtEl>
                                          <p:spTgt spid="57651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76515">
                                            <p:txEl>
                                              <p:pRg st="4" end="4"/>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2500"/>
                            </p:stCondLst>
                            <p:childTnLst>
                              <p:par>
                                <p:cTn id="40" presetID="54" presetClass="entr" presetSubtype="0" accel="100000" fill="hold" nodeType="afterEffect">
                                  <p:stCondLst>
                                    <p:cond delay="0"/>
                                  </p:stCondLst>
                                  <p:childTnLst>
                                    <p:set>
                                      <p:cBhvr>
                                        <p:cTn id="41" dur="1" fill="hold">
                                          <p:stCondLst>
                                            <p:cond delay="0"/>
                                          </p:stCondLst>
                                        </p:cTn>
                                        <p:tgtEl>
                                          <p:spTgt spid="576516"/>
                                        </p:tgtEl>
                                        <p:attrNameLst>
                                          <p:attrName>style.visibility</p:attrName>
                                        </p:attrNameLst>
                                      </p:cBhvr>
                                      <p:to>
                                        <p:strVal val="visible"/>
                                      </p:to>
                                    </p:set>
                                    <p:anim calcmode="lin" valueType="num">
                                      <p:cBhvr>
                                        <p:cTn id="42" dur="500" fill="hold"/>
                                        <p:tgtEl>
                                          <p:spTgt spid="576516"/>
                                        </p:tgtEl>
                                        <p:attrNameLst>
                                          <p:attrName>ppt_w</p:attrName>
                                        </p:attrNameLst>
                                      </p:cBhvr>
                                      <p:tavLst>
                                        <p:tav tm="0">
                                          <p:val>
                                            <p:strVal val="#ppt_w*0.05"/>
                                          </p:val>
                                        </p:tav>
                                        <p:tav tm="100000">
                                          <p:val>
                                            <p:strVal val="#ppt_w"/>
                                          </p:val>
                                        </p:tav>
                                      </p:tavLst>
                                    </p:anim>
                                    <p:anim calcmode="lin" valueType="num">
                                      <p:cBhvr>
                                        <p:cTn id="43" dur="500" fill="hold"/>
                                        <p:tgtEl>
                                          <p:spTgt spid="576516"/>
                                        </p:tgtEl>
                                        <p:attrNameLst>
                                          <p:attrName>ppt_h</p:attrName>
                                        </p:attrNameLst>
                                      </p:cBhvr>
                                      <p:tavLst>
                                        <p:tav tm="0">
                                          <p:val>
                                            <p:strVal val="#ppt_h"/>
                                          </p:val>
                                        </p:tav>
                                        <p:tav tm="100000">
                                          <p:val>
                                            <p:strVal val="#ppt_h"/>
                                          </p:val>
                                        </p:tav>
                                      </p:tavLst>
                                    </p:anim>
                                    <p:anim calcmode="lin" valueType="num">
                                      <p:cBhvr>
                                        <p:cTn id="44" dur="500" fill="hold"/>
                                        <p:tgtEl>
                                          <p:spTgt spid="576516"/>
                                        </p:tgtEl>
                                        <p:attrNameLst>
                                          <p:attrName>ppt_x</p:attrName>
                                        </p:attrNameLst>
                                      </p:cBhvr>
                                      <p:tavLst>
                                        <p:tav tm="0">
                                          <p:val>
                                            <p:strVal val="#ppt_x-.2"/>
                                          </p:val>
                                        </p:tav>
                                        <p:tav tm="100000">
                                          <p:val>
                                            <p:strVal val="#ppt_x"/>
                                          </p:val>
                                        </p:tav>
                                      </p:tavLst>
                                    </p:anim>
                                    <p:anim calcmode="lin" valueType="num">
                                      <p:cBhvr>
                                        <p:cTn id="45" dur="500" fill="hold"/>
                                        <p:tgtEl>
                                          <p:spTgt spid="576516"/>
                                        </p:tgtEl>
                                        <p:attrNameLst>
                                          <p:attrName>ppt_y</p:attrName>
                                        </p:attrNameLst>
                                      </p:cBhvr>
                                      <p:tavLst>
                                        <p:tav tm="0">
                                          <p:val>
                                            <p:strVal val="#ppt_y"/>
                                          </p:val>
                                        </p:tav>
                                        <p:tav tm="100000">
                                          <p:val>
                                            <p:strVal val="#ppt_y"/>
                                          </p:val>
                                        </p:tav>
                                      </p:tavLst>
                                    </p:anim>
                                    <p:animEffect transition="in" filter="fade">
                                      <p:cBhvr>
                                        <p:cTn id="46" dur="500"/>
                                        <p:tgtEl>
                                          <p:spTgt spid="576516"/>
                                        </p:tgtEl>
                                      </p:cBhvr>
                                    </p:animEffect>
                                  </p:childTnLst>
                                </p:cTn>
                              </p:par>
                            </p:childTnLst>
                          </p:cTn>
                        </p:par>
                        <p:par>
                          <p:cTn id="47" fill="hold" nodeType="afterGroup">
                            <p:stCondLst>
                              <p:cond delay="3000"/>
                            </p:stCondLst>
                            <p:childTnLst>
                              <p:par>
                                <p:cTn id="48" presetID="54" presetClass="entr" presetSubtype="0" accel="100000" fill="hold" nodeType="afterEffect">
                                  <p:stCondLst>
                                    <p:cond delay="0"/>
                                  </p:stCondLst>
                                  <p:childTnLst>
                                    <p:set>
                                      <p:cBhvr>
                                        <p:cTn id="49" dur="1" fill="hold">
                                          <p:stCondLst>
                                            <p:cond delay="0"/>
                                          </p:stCondLst>
                                        </p:cTn>
                                        <p:tgtEl>
                                          <p:spTgt spid="576517"/>
                                        </p:tgtEl>
                                        <p:attrNameLst>
                                          <p:attrName>style.visibility</p:attrName>
                                        </p:attrNameLst>
                                      </p:cBhvr>
                                      <p:to>
                                        <p:strVal val="visible"/>
                                      </p:to>
                                    </p:set>
                                    <p:anim calcmode="lin" valueType="num">
                                      <p:cBhvr>
                                        <p:cTn id="50" dur="500" fill="hold"/>
                                        <p:tgtEl>
                                          <p:spTgt spid="576517"/>
                                        </p:tgtEl>
                                        <p:attrNameLst>
                                          <p:attrName>ppt_w</p:attrName>
                                        </p:attrNameLst>
                                      </p:cBhvr>
                                      <p:tavLst>
                                        <p:tav tm="0">
                                          <p:val>
                                            <p:strVal val="#ppt_w*0.05"/>
                                          </p:val>
                                        </p:tav>
                                        <p:tav tm="100000">
                                          <p:val>
                                            <p:strVal val="#ppt_w"/>
                                          </p:val>
                                        </p:tav>
                                      </p:tavLst>
                                    </p:anim>
                                    <p:anim calcmode="lin" valueType="num">
                                      <p:cBhvr>
                                        <p:cTn id="51" dur="500" fill="hold"/>
                                        <p:tgtEl>
                                          <p:spTgt spid="576517"/>
                                        </p:tgtEl>
                                        <p:attrNameLst>
                                          <p:attrName>ppt_h</p:attrName>
                                        </p:attrNameLst>
                                      </p:cBhvr>
                                      <p:tavLst>
                                        <p:tav tm="0">
                                          <p:val>
                                            <p:strVal val="#ppt_h"/>
                                          </p:val>
                                        </p:tav>
                                        <p:tav tm="100000">
                                          <p:val>
                                            <p:strVal val="#ppt_h"/>
                                          </p:val>
                                        </p:tav>
                                      </p:tavLst>
                                    </p:anim>
                                    <p:anim calcmode="lin" valueType="num">
                                      <p:cBhvr>
                                        <p:cTn id="52" dur="500" fill="hold"/>
                                        <p:tgtEl>
                                          <p:spTgt spid="576517"/>
                                        </p:tgtEl>
                                        <p:attrNameLst>
                                          <p:attrName>ppt_x</p:attrName>
                                        </p:attrNameLst>
                                      </p:cBhvr>
                                      <p:tavLst>
                                        <p:tav tm="0">
                                          <p:val>
                                            <p:strVal val="#ppt_x-.2"/>
                                          </p:val>
                                        </p:tav>
                                        <p:tav tm="100000">
                                          <p:val>
                                            <p:strVal val="#ppt_x"/>
                                          </p:val>
                                        </p:tav>
                                      </p:tavLst>
                                    </p:anim>
                                    <p:anim calcmode="lin" valueType="num">
                                      <p:cBhvr>
                                        <p:cTn id="53" dur="500" fill="hold"/>
                                        <p:tgtEl>
                                          <p:spTgt spid="576517"/>
                                        </p:tgtEl>
                                        <p:attrNameLst>
                                          <p:attrName>ppt_y</p:attrName>
                                        </p:attrNameLst>
                                      </p:cBhvr>
                                      <p:tavLst>
                                        <p:tav tm="0">
                                          <p:val>
                                            <p:strVal val="#ppt_y"/>
                                          </p:val>
                                        </p:tav>
                                        <p:tav tm="100000">
                                          <p:val>
                                            <p:strVal val="#ppt_y"/>
                                          </p:val>
                                        </p:tav>
                                      </p:tavLst>
                                    </p:anim>
                                    <p:animEffect transition="in" filter="fade">
                                      <p:cBhvr>
                                        <p:cTn id="54" dur="500"/>
                                        <p:tgtEl>
                                          <p:spTgt spid="576517"/>
                                        </p:tgtEl>
                                      </p:cBhvr>
                                    </p:animEffect>
                                  </p:childTnLst>
                                </p:cTn>
                              </p:par>
                            </p:childTnLst>
                          </p:cTn>
                        </p:par>
                        <p:par>
                          <p:cTn id="55" fill="hold" nodeType="afterGroup">
                            <p:stCondLst>
                              <p:cond delay="3500"/>
                            </p:stCondLst>
                            <p:childTnLst>
                              <p:par>
                                <p:cTn id="56" presetID="54" presetClass="entr" presetSubtype="0" accel="100000" fill="hold" nodeType="afterEffect">
                                  <p:stCondLst>
                                    <p:cond delay="0"/>
                                  </p:stCondLst>
                                  <p:childTnLst>
                                    <p:set>
                                      <p:cBhvr>
                                        <p:cTn id="57" dur="1" fill="hold">
                                          <p:stCondLst>
                                            <p:cond delay="0"/>
                                          </p:stCondLst>
                                        </p:cTn>
                                        <p:tgtEl>
                                          <p:spTgt spid="576518"/>
                                        </p:tgtEl>
                                        <p:attrNameLst>
                                          <p:attrName>style.visibility</p:attrName>
                                        </p:attrNameLst>
                                      </p:cBhvr>
                                      <p:to>
                                        <p:strVal val="visible"/>
                                      </p:to>
                                    </p:set>
                                    <p:anim calcmode="lin" valueType="num">
                                      <p:cBhvr>
                                        <p:cTn id="58" dur="500" fill="hold"/>
                                        <p:tgtEl>
                                          <p:spTgt spid="576518"/>
                                        </p:tgtEl>
                                        <p:attrNameLst>
                                          <p:attrName>ppt_w</p:attrName>
                                        </p:attrNameLst>
                                      </p:cBhvr>
                                      <p:tavLst>
                                        <p:tav tm="0">
                                          <p:val>
                                            <p:strVal val="#ppt_w*0.05"/>
                                          </p:val>
                                        </p:tav>
                                        <p:tav tm="100000">
                                          <p:val>
                                            <p:strVal val="#ppt_w"/>
                                          </p:val>
                                        </p:tav>
                                      </p:tavLst>
                                    </p:anim>
                                    <p:anim calcmode="lin" valueType="num">
                                      <p:cBhvr>
                                        <p:cTn id="59" dur="500" fill="hold"/>
                                        <p:tgtEl>
                                          <p:spTgt spid="576518"/>
                                        </p:tgtEl>
                                        <p:attrNameLst>
                                          <p:attrName>ppt_h</p:attrName>
                                        </p:attrNameLst>
                                      </p:cBhvr>
                                      <p:tavLst>
                                        <p:tav tm="0">
                                          <p:val>
                                            <p:strVal val="#ppt_h"/>
                                          </p:val>
                                        </p:tav>
                                        <p:tav tm="100000">
                                          <p:val>
                                            <p:strVal val="#ppt_h"/>
                                          </p:val>
                                        </p:tav>
                                      </p:tavLst>
                                    </p:anim>
                                    <p:anim calcmode="lin" valueType="num">
                                      <p:cBhvr>
                                        <p:cTn id="60" dur="500" fill="hold"/>
                                        <p:tgtEl>
                                          <p:spTgt spid="576518"/>
                                        </p:tgtEl>
                                        <p:attrNameLst>
                                          <p:attrName>ppt_x</p:attrName>
                                        </p:attrNameLst>
                                      </p:cBhvr>
                                      <p:tavLst>
                                        <p:tav tm="0">
                                          <p:val>
                                            <p:strVal val="#ppt_x-.2"/>
                                          </p:val>
                                        </p:tav>
                                        <p:tav tm="100000">
                                          <p:val>
                                            <p:strVal val="#ppt_x"/>
                                          </p:val>
                                        </p:tav>
                                      </p:tavLst>
                                    </p:anim>
                                    <p:anim calcmode="lin" valueType="num">
                                      <p:cBhvr>
                                        <p:cTn id="61" dur="500" fill="hold"/>
                                        <p:tgtEl>
                                          <p:spTgt spid="576518"/>
                                        </p:tgtEl>
                                        <p:attrNameLst>
                                          <p:attrName>ppt_y</p:attrName>
                                        </p:attrNameLst>
                                      </p:cBhvr>
                                      <p:tavLst>
                                        <p:tav tm="0">
                                          <p:val>
                                            <p:strVal val="#ppt_y"/>
                                          </p:val>
                                        </p:tav>
                                        <p:tav tm="100000">
                                          <p:val>
                                            <p:strVal val="#ppt_y"/>
                                          </p:val>
                                        </p:tav>
                                      </p:tavLst>
                                    </p:anim>
                                    <p:animEffect transition="in" filter="fade">
                                      <p:cBhvr>
                                        <p:cTn id="62" dur="500"/>
                                        <p:tgtEl>
                                          <p:spTgt spid="576518"/>
                                        </p:tgtEl>
                                      </p:cBhvr>
                                    </p:animEffect>
                                  </p:childTnLst>
                                </p:cTn>
                              </p:par>
                            </p:childTnLst>
                          </p:cTn>
                        </p:par>
                        <p:par>
                          <p:cTn id="63" fill="hold" nodeType="afterGroup">
                            <p:stCondLst>
                              <p:cond delay="4000"/>
                            </p:stCondLst>
                            <p:childTnLst>
                              <p:par>
                                <p:cTn id="64" presetID="2" presetClass="entr" presetSubtype="4" fill="hold" grpId="0" nodeType="afterEffect">
                                  <p:stCondLst>
                                    <p:cond delay="0"/>
                                  </p:stCondLst>
                                  <p:childTnLst>
                                    <p:set>
                                      <p:cBhvr>
                                        <p:cTn id="65" dur="1" fill="hold">
                                          <p:stCondLst>
                                            <p:cond delay="0"/>
                                          </p:stCondLst>
                                        </p:cTn>
                                        <p:tgtEl>
                                          <p:spTgt spid="576519"/>
                                        </p:tgtEl>
                                        <p:attrNameLst>
                                          <p:attrName>style.visibility</p:attrName>
                                        </p:attrNameLst>
                                      </p:cBhvr>
                                      <p:to>
                                        <p:strVal val="visible"/>
                                      </p:to>
                                    </p:set>
                                    <p:anim calcmode="lin" valueType="num">
                                      <p:cBhvr additive="base">
                                        <p:cTn id="66" dur="500" fill="hold"/>
                                        <p:tgtEl>
                                          <p:spTgt spid="576519"/>
                                        </p:tgtEl>
                                        <p:attrNameLst>
                                          <p:attrName>ppt_x</p:attrName>
                                        </p:attrNameLst>
                                      </p:cBhvr>
                                      <p:tavLst>
                                        <p:tav tm="0">
                                          <p:val>
                                            <p:strVal val="#ppt_x"/>
                                          </p:val>
                                        </p:tav>
                                        <p:tav tm="100000">
                                          <p:val>
                                            <p:strVal val="#ppt_x"/>
                                          </p:val>
                                        </p:tav>
                                      </p:tavLst>
                                    </p:anim>
                                    <p:anim calcmode="lin" valueType="num">
                                      <p:cBhvr additive="base">
                                        <p:cTn id="67" dur="500" fill="hold"/>
                                        <p:tgtEl>
                                          <p:spTgt spid="5765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4" grpId="0"/>
      <p:bldP spid="576515" grpId="0" build="p" animBg="1"/>
      <p:bldP spid="5765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Grp="1" noChangeArrowheads="1"/>
          </p:cNvSpPr>
          <p:nvPr>
            <p:ph type="title"/>
          </p:nvPr>
        </p:nvSpPr>
        <p:spPr>
          <a:xfrm>
            <a:off x="86947" y="1440039"/>
            <a:ext cx="2344406" cy="417512"/>
          </a:xfrm>
        </p:spPr>
        <p:txBody>
          <a:bodyPr>
            <a:noAutofit/>
          </a:bodyPr>
          <a:lstStyle/>
          <a:p>
            <a:pPr algn="l" eaLnBrk="1" hangingPunct="1"/>
            <a:r>
              <a:rPr lang="en-US" sz="1400" b="1" dirty="0" smtClean="0">
                <a:solidFill>
                  <a:schemeClr val="tx1"/>
                </a:solidFill>
              </a:rPr>
              <a:t>University </a:t>
            </a:r>
            <a:br>
              <a:rPr lang="en-US" sz="1400" b="1" dirty="0" smtClean="0">
                <a:solidFill>
                  <a:schemeClr val="tx1"/>
                </a:solidFill>
              </a:rPr>
            </a:br>
            <a:r>
              <a:rPr lang="en-US" sz="1400" b="1" dirty="0" smtClean="0">
                <a:solidFill>
                  <a:schemeClr val="tx1"/>
                </a:solidFill>
              </a:rPr>
              <a:t>Media Center</a:t>
            </a:r>
          </a:p>
        </p:txBody>
      </p:sp>
      <p:sp>
        <p:nvSpPr>
          <p:cNvPr id="435205" name="Text Box 5" descr="Green marble"/>
          <p:cNvSpPr txBox="1">
            <a:spLocks noChangeArrowheads="1"/>
          </p:cNvSpPr>
          <p:nvPr/>
        </p:nvSpPr>
        <p:spPr bwMode="auto">
          <a:xfrm>
            <a:off x="99489" y="4944507"/>
            <a:ext cx="2169049" cy="633123"/>
          </a:xfrm>
          <a:prstGeom prst="rect">
            <a:avLst/>
          </a:prstGeom>
          <a:noFill/>
          <a:ln>
            <a:noFill/>
          </a:ln>
          <a:effectLst/>
          <a:extLst/>
        </p:spPr>
        <p:txBody>
          <a:bodyPr wrap="square" lIns="90000" tIns="46800" rIns="90000" bIns="46800">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l" eaLnBrk="1" hangingPunct="1">
              <a:spcBef>
                <a:spcPct val="50000"/>
              </a:spcBef>
              <a:defRPr/>
            </a:pPr>
            <a:endParaRPr lang="en-US" sz="1400" b="1" u="none" dirty="0" smtClean="0">
              <a:latin typeface="Times New Roman" pitchFamily="18" charset="0"/>
              <a:cs typeface="Times New Roman" pitchFamily="18" charset="0"/>
            </a:endParaRPr>
          </a:p>
          <a:p>
            <a:pPr algn="l" eaLnBrk="1" hangingPunct="1">
              <a:spcBef>
                <a:spcPct val="50000"/>
              </a:spcBef>
              <a:defRPr/>
            </a:pPr>
            <a:r>
              <a:rPr lang="en-US" sz="1400" b="1" u="none" dirty="0" smtClean="0">
                <a:latin typeface="Times New Roman" pitchFamily="18" charset="0"/>
                <a:cs typeface="Times New Roman" pitchFamily="18" charset="0"/>
              </a:rPr>
              <a:t>Radio</a:t>
            </a:r>
            <a:r>
              <a:rPr lang="bg-BG" sz="1400" b="1" u="none" dirty="0" smtClean="0">
                <a:latin typeface="Times New Roman" pitchFamily="18" charset="0"/>
                <a:cs typeface="Times New Roman" pitchFamily="18" charset="0"/>
              </a:rPr>
              <a:t> “</a:t>
            </a:r>
            <a:r>
              <a:rPr lang="en-US" sz="1400" b="1" u="none" dirty="0" err="1" smtClean="0">
                <a:latin typeface="Times New Roman" pitchFamily="18" charset="0"/>
                <a:cs typeface="Times New Roman" pitchFamily="18" charset="0"/>
              </a:rPr>
              <a:t>Academika</a:t>
            </a:r>
            <a:r>
              <a:rPr lang="bg-BG" sz="1400" b="1" u="none" dirty="0" smtClean="0">
                <a:latin typeface="Times New Roman" pitchFamily="18" charset="0"/>
                <a:cs typeface="Times New Roman" pitchFamily="18" charset="0"/>
              </a:rPr>
              <a:t>”</a:t>
            </a:r>
            <a:endParaRPr lang="en-US" sz="1400" b="1" u="none" dirty="0" smtClean="0">
              <a:latin typeface="Times New Roman" pitchFamily="18" charset="0"/>
              <a:cs typeface="Times New Roman" pitchFamily="18" charset="0"/>
            </a:endParaRPr>
          </a:p>
        </p:txBody>
      </p:sp>
      <p:pic>
        <p:nvPicPr>
          <p:cNvPr id="435206" name="Picture 6" descr="knigi1"/>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24511">
            <a:off x="2375163" y="4752250"/>
            <a:ext cx="1103670" cy="101763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435208" name="Text Box 8" descr="Green marble"/>
          <p:cNvSpPr txBox="1">
            <a:spLocks noChangeArrowheads="1"/>
          </p:cNvSpPr>
          <p:nvPr/>
        </p:nvSpPr>
        <p:spPr bwMode="auto">
          <a:xfrm>
            <a:off x="99489" y="1520347"/>
            <a:ext cx="2089150" cy="848567"/>
          </a:xfrm>
          <a:prstGeom prst="rect">
            <a:avLst/>
          </a:prstGeom>
          <a:noFill/>
          <a:ln>
            <a:noFill/>
          </a:ln>
          <a:effectLst/>
          <a:extLst/>
        </p:spPr>
        <p:txBody>
          <a:bodyPr lIns="90000" tIns="46800" rIns="90000" bIns="46800">
            <a:spAutoFit/>
          </a:bodyPr>
          <a:lstStyle/>
          <a:p>
            <a:pPr>
              <a:spcBef>
                <a:spcPct val="50000"/>
              </a:spcBef>
              <a:defRPr/>
            </a:pPr>
            <a:endParaRPr lang="en-US" sz="1400" b="1" u="none" dirty="0" smtClean="0">
              <a:latin typeface="Times New Roman" pitchFamily="18" charset="0"/>
              <a:cs typeface="Times New Roman" pitchFamily="18" charset="0"/>
            </a:endParaRPr>
          </a:p>
          <a:p>
            <a:pPr>
              <a:spcBef>
                <a:spcPct val="50000"/>
              </a:spcBef>
              <a:defRPr/>
            </a:pPr>
            <a:r>
              <a:rPr lang="en-US" sz="1400" b="1" u="none" dirty="0" smtClean="0">
                <a:latin typeface="Times New Roman" pitchFamily="18" charset="0"/>
                <a:cs typeface="Times New Roman" pitchFamily="18" charset="0"/>
              </a:rPr>
              <a:t>University </a:t>
            </a:r>
            <a:r>
              <a:rPr lang="en-US" sz="1400" b="1" u="none" dirty="0">
                <a:latin typeface="Times New Roman" pitchFamily="18" charset="0"/>
                <a:cs typeface="Times New Roman" pitchFamily="18" charset="0"/>
              </a:rPr>
              <a:t>Publishing House</a:t>
            </a:r>
          </a:p>
        </p:txBody>
      </p:sp>
      <p:pic>
        <p:nvPicPr>
          <p:cNvPr id="435209" name="Picture 9" descr="шэ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04930">
            <a:off x="334981" y="2105553"/>
            <a:ext cx="1230212" cy="155370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pic>
        <p:nvPicPr>
          <p:cNvPr id="435210" name="Picture 10" descr="tv1"/>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99433">
            <a:off x="250825" y="3895245"/>
            <a:ext cx="1398526" cy="104926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435211" name="Text Box 11" descr="Green marble"/>
          <p:cNvSpPr txBox="1">
            <a:spLocks noChangeArrowheads="1"/>
          </p:cNvSpPr>
          <p:nvPr/>
        </p:nvSpPr>
        <p:spPr bwMode="auto">
          <a:xfrm>
            <a:off x="143138" y="6027138"/>
            <a:ext cx="1368425" cy="309958"/>
          </a:xfrm>
          <a:prstGeom prst="rect">
            <a:avLst/>
          </a:prstGeom>
          <a:noFill/>
          <a:ln>
            <a:noFill/>
          </a:ln>
          <a:effectLst/>
          <a:extLst/>
        </p:spPr>
        <p:txBody>
          <a:bodyPr lIns="90000" tIns="46800" rIns="90000" bIns="46800">
            <a:spAutoFit/>
          </a:bodyPr>
          <a:lstStyle/>
          <a:p>
            <a:pPr algn="l">
              <a:spcBef>
                <a:spcPct val="50000"/>
              </a:spcBef>
              <a:defRPr/>
            </a:pPr>
            <a:r>
              <a:rPr lang="en-US" sz="1400" b="1" u="none" dirty="0">
                <a:latin typeface="Times New Roman" pitchFamily="18" charset="0"/>
                <a:cs typeface="Times New Roman" pitchFamily="18" charset="0"/>
              </a:rPr>
              <a:t>TV center</a:t>
            </a:r>
          </a:p>
        </p:txBody>
      </p:sp>
      <p:sp>
        <p:nvSpPr>
          <p:cNvPr id="435213" name="Text Box 13" descr="Green marble"/>
          <p:cNvSpPr txBox="1">
            <a:spLocks noChangeArrowheads="1"/>
          </p:cNvSpPr>
          <p:nvPr/>
        </p:nvSpPr>
        <p:spPr bwMode="auto">
          <a:xfrm>
            <a:off x="143138" y="5592207"/>
            <a:ext cx="2232025" cy="309958"/>
          </a:xfrm>
          <a:prstGeom prst="rect">
            <a:avLst/>
          </a:prstGeom>
          <a:noFill/>
          <a:ln>
            <a:noFill/>
          </a:ln>
          <a:effectLst/>
          <a:extLst/>
        </p:spPr>
        <p:txBody>
          <a:bodyPr lIns="90000" tIns="46800" rIns="90000" bIns="46800">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l" eaLnBrk="1" hangingPunct="1">
              <a:spcBef>
                <a:spcPct val="50000"/>
              </a:spcBef>
              <a:defRPr/>
            </a:pPr>
            <a:r>
              <a:rPr lang="en-US" sz="1400" b="1" u="none" dirty="0" smtClean="0">
                <a:latin typeface="Times New Roman" pitchFamily="18" charset="0"/>
                <a:cs typeface="Times New Roman" pitchFamily="18" charset="0"/>
              </a:rPr>
              <a:t>Student</a:t>
            </a:r>
            <a:r>
              <a:rPr lang="bg-BG" sz="1400" b="1" u="none" dirty="0" smtClean="0">
                <a:latin typeface="Times New Roman" pitchFamily="18" charset="0"/>
                <a:cs typeface="Times New Roman" pitchFamily="18" charset="0"/>
              </a:rPr>
              <a:t> е-</a:t>
            </a:r>
            <a:r>
              <a:rPr lang="en-US" sz="1400" b="1" u="none" dirty="0" err="1" smtClean="0">
                <a:latin typeface="Times New Roman" pitchFamily="18" charset="0"/>
                <a:cs typeface="Times New Roman" pitchFamily="18" charset="0"/>
              </a:rPr>
              <a:t>medi</a:t>
            </a:r>
            <a:r>
              <a:rPr lang="bg-BG" sz="1400" b="1" u="none" dirty="0" smtClean="0">
                <a:latin typeface="Times New Roman" pitchFamily="18" charset="0"/>
                <a:cs typeface="Times New Roman" pitchFamily="18" charset="0"/>
              </a:rPr>
              <a:t>@</a:t>
            </a:r>
            <a:endParaRPr lang="en-US" sz="1400" b="1" u="none" dirty="0" smtClean="0">
              <a:latin typeface="Times New Roman" pitchFamily="18" charset="0"/>
              <a:cs typeface="Times New Roman" pitchFamily="18" charset="0"/>
            </a:endParaRPr>
          </a:p>
        </p:txBody>
      </p:sp>
      <p:sp>
        <p:nvSpPr>
          <p:cNvPr id="435216" name="Rectangle 16"/>
          <p:cNvSpPr>
            <a:spLocks noChangeArrowheads="1"/>
          </p:cNvSpPr>
          <p:nvPr/>
        </p:nvSpPr>
        <p:spPr bwMode="auto">
          <a:xfrm>
            <a:off x="2475115" y="874466"/>
            <a:ext cx="4043363"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400" b="1" u="none" dirty="0">
                <a:latin typeface="Times New Roman" pitchFamily="18" charset="0"/>
                <a:cs typeface="Times New Roman" pitchFamily="18" charset="0"/>
              </a:rPr>
              <a:t>Russian Center</a:t>
            </a:r>
          </a:p>
        </p:txBody>
      </p:sp>
      <p:pic>
        <p:nvPicPr>
          <p:cNvPr id="69643" name="Picture 17" descr="rucenta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06182">
            <a:off x="1796852" y="2429482"/>
            <a:ext cx="2598750" cy="18191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grpSp>
        <p:nvGrpSpPr>
          <p:cNvPr id="16" name="Group 11"/>
          <p:cNvGrpSpPr>
            <a:grpSpLocks/>
          </p:cNvGrpSpPr>
          <p:nvPr/>
        </p:nvGrpSpPr>
        <p:grpSpPr bwMode="auto">
          <a:xfrm>
            <a:off x="0" y="0"/>
            <a:ext cx="9144000" cy="946150"/>
            <a:chOff x="0" y="96"/>
            <a:chExt cx="5760" cy="596"/>
          </a:xfrm>
        </p:grpSpPr>
        <p:sp>
          <p:nvSpPr>
            <p:cNvPr id="17" name="Text Box 12"/>
            <p:cNvSpPr txBox="1">
              <a:spLocks noChangeArrowheads="1"/>
            </p:cNvSpPr>
            <p:nvPr/>
          </p:nvSpPr>
          <p:spPr bwMode="auto">
            <a:xfrm>
              <a:off x="0" y="96"/>
              <a:ext cx="5760" cy="596"/>
            </a:xfrm>
            <a:prstGeom prst="rect">
              <a:avLst/>
            </a:prstGeom>
            <a:gradFill rotWithShape="1">
              <a:gsLst>
                <a:gs pos="0">
                  <a:srgbClr val="33CCCC"/>
                </a:gs>
                <a:gs pos="100000">
                  <a:srgbClr val="CCECFF">
                    <a:alpha val="79999"/>
                  </a:srgbClr>
                </a:gs>
              </a:gsLst>
              <a:lin ang="5400000" scaled="1"/>
            </a:gra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spcBef>
                  <a:spcPct val="50000"/>
                </a:spcBef>
              </a:pPr>
              <a:r>
                <a:rPr lang="bg-BG" sz="2800" b="1" dirty="0">
                  <a:solidFill>
                    <a:srgbClr val="006666"/>
                  </a:solidFill>
                  <a:latin typeface="Times New Roman" pitchFamily="18" charset="0"/>
                  <a:cs typeface="Times New Roman" pitchFamily="18" charset="0"/>
                </a:rPr>
                <a:t>   </a:t>
              </a:r>
              <a:r>
                <a:rPr lang="en-US" sz="2800" b="1" dirty="0">
                  <a:solidFill>
                    <a:srgbClr val="006666"/>
                  </a:solidFill>
                  <a:latin typeface="Times New Roman" pitchFamily="18" charset="0"/>
                  <a:cs typeface="Times New Roman" pitchFamily="18" charset="0"/>
                </a:rPr>
                <a:t>VARNA FREE UNIVERSITY</a:t>
              </a:r>
              <a:r>
                <a:rPr lang="bg-BG" sz="2800" b="1" dirty="0">
                  <a:solidFill>
                    <a:srgbClr val="006666"/>
                  </a:solidFill>
                  <a:latin typeface="Times New Roman" pitchFamily="18" charset="0"/>
                  <a:cs typeface="Times New Roman" pitchFamily="18" charset="0"/>
                </a:rPr>
                <a:t>		</a:t>
              </a:r>
              <a:r>
                <a:rPr lang="en-US" sz="2800" b="1" dirty="0">
                  <a:solidFill>
                    <a:srgbClr val="006666"/>
                  </a:solidFill>
                  <a:latin typeface="Times New Roman" pitchFamily="18" charset="0"/>
                  <a:cs typeface="Times New Roman" pitchFamily="18" charset="0"/>
                </a:rPr>
                <a:t>“CHERNORIZETS HRABAR”</a:t>
              </a:r>
              <a:endParaRPr lang="bg-BG" sz="2800" b="1" dirty="0">
                <a:latin typeface="Times New Roman" pitchFamily="18" charset="0"/>
                <a:cs typeface="Times New Roman" pitchFamily="18" charset="0"/>
              </a:endParaRPr>
            </a:p>
          </p:txBody>
        </p:sp>
        <p:pic>
          <p:nvPicPr>
            <p:cNvPr id="18" name="Picture 13" descr="vfu-logo-we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6" y="132"/>
              <a:ext cx="408"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59165">
            <a:off x="4578363" y="1380351"/>
            <a:ext cx="3880230" cy="2583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9992">
            <a:off x="4481798" y="4103883"/>
            <a:ext cx="3976795" cy="2647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6855939"/>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435202"/>
                                        </p:tgtEl>
                                        <p:attrNameLst>
                                          <p:attrName>style.visibility</p:attrName>
                                        </p:attrNameLst>
                                      </p:cBhvr>
                                      <p:to>
                                        <p:strVal val="visible"/>
                                      </p:to>
                                    </p:set>
                                    <p:anim calcmode="lin" valueType="num">
                                      <p:cBhvr>
                                        <p:cTn id="7" dur="500" fill="hold"/>
                                        <p:tgtEl>
                                          <p:spTgt spid="435202"/>
                                        </p:tgtEl>
                                        <p:attrNameLst>
                                          <p:attrName>ppt_w</p:attrName>
                                        </p:attrNameLst>
                                      </p:cBhvr>
                                      <p:tavLst>
                                        <p:tav tm="0">
                                          <p:val>
                                            <p:strVal val="#ppt_w*0.05"/>
                                          </p:val>
                                        </p:tav>
                                        <p:tav tm="100000">
                                          <p:val>
                                            <p:strVal val="#ppt_w"/>
                                          </p:val>
                                        </p:tav>
                                      </p:tavLst>
                                    </p:anim>
                                    <p:anim calcmode="lin" valueType="num">
                                      <p:cBhvr>
                                        <p:cTn id="8" dur="500" fill="hold"/>
                                        <p:tgtEl>
                                          <p:spTgt spid="435202"/>
                                        </p:tgtEl>
                                        <p:attrNameLst>
                                          <p:attrName>ppt_h</p:attrName>
                                        </p:attrNameLst>
                                      </p:cBhvr>
                                      <p:tavLst>
                                        <p:tav tm="0">
                                          <p:val>
                                            <p:strVal val="#ppt_h"/>
                                          </p:val>
                                        </p:tav>
                                        <p:tav tm="100000">
                                          <p:val>
                                            <p:strVal val="#ppt_h"/>
                                          </p:val>
                                        </p:tav>
                                      </p:tavLst>
                                    </p:anim>
                                    <p:anim calcmode="lin" valueType="num">
                                      <p:cBhvr>
                                        <p:cTn id="9" dur="500" fill="hold"/>
                                        <p:tgtEl>
                                          <p:spTgt spid="435202"/>
                                        </p:tgtEl>
                                        <p:attrNameLst>
                                          <p:attrName>ppt_x</p:attrName>
                                        </p:attrNameLst>
                                      </p:cBhvr>
                                      <p:tavLst>
                                        <p:tav tm="0">
                                          <p:val>
                                            <p:strVal val="#ppt_x-.2"/>
                                          </p:val>
                                        </p:tav>
                                        <p:tav tm="100000">
                                          <p:val>
                                            <p:strVal val="#ppt_x"/>
                                          </p:val>
                                        </p:tav>
                                      </p:tavLst>
                                    </p:anim>
                                    <p:anim calcmode="lin" valueType="num">
                                      <p:cBhvr>
                                        <p:cTn id="10" dur="500" fill="hold"/>
                                        <p:tgtEl>
                                          <p:spTgt spid="435202"/>
                                        </p:tgtEl>
                                        <p:attrNameLst>
                                          <p:attrName>ppt_y</p:attrName>
                                        </p:attrNameLst>
                                      </p:cBhvr>
                                      <p:tavLst>
                                        <p:tav tm="0">
                                          <p:val>
                                            <p:strVal val="#ppt_y"/>
                                          </p:val>
                                        </p:tav>
                                        <p:tav tm="100000">
                                          <p:val>
                                            <p:strVal val="#ppt_y"/>
                                          </p:val>
                                        </p:tav>
                                      </p:tavLst>
                                    </p:anim>
                                    <p:animEffect transition="in" filter="fade">
                                      <p:cBhvr>
                                        <p:cTn id="11" dur="500"/>
                                        <p:tgtEl>
                                          <p:spTgt spid="435202"/>
                                        </p:tgtEl>
                                      </p:cBhvr>
                                    </p:animEffect>
                                  </p:childTnLst>
                                </p:cTn>
                              </p:par>
                            </p:childTnLst>
                          </p:cTn>
                        </p:par>
                        <p:par>
                          <p:cTn id="12" fill="hold" nodeType="afterGroup">
                            <p:stCondLst>
                              <p:cond delay="500"/>
                            </p:stCondLst>
                            <p:childTnLst>
                              <p:par>
                                <p:cTn id="13" presetID="17" presetClass="entr" presetSubtype="4" fill="hold" nodeType="afterEffect">
                                  <p:stCondLst>
                                    <p:cond delay="0"/>
                                  </p:stCondLst>
                                  <p:childTnLst>
                                    <p:set>
                                      <p:cBhvr>
                                        <p:cTn id="14" dur="1" fill="hold">
                                          <p:stCondLst>
                                            <p:cond delay="0"/>
                                          </p:stCondLst>
                                        </p:cTn>
                                        <p:tgtEl>
                                          <p:spTgt spid="435206"/>
                                        </p:tgtEl>
                                        <p:attrNameLst>
                                          <p:attrName>style.visibility</p:attrName>
                                        </p:attrNameLst>
                                      </p:cBhvr>
                                      <p:to>
                                        <p:strVal val="visible"/>
                                      </p:to>
                                    </p:set>
                                    <p:anim calcmode="lin" valueType="num">
                                      <p:cBhvr>
                                        <p:cTn id="15" dur="500" fill="hold"/>
                                        <p:tgtEl>
                                          <p:spTgt spid="435206"/>
                                        </p:tgtEl>
                                        <p:attrNameLst>
                                          <p:attrName>ppt_x</p:attrName>
                                        </p:attrNameLst>
                                      </p:cBhvr>
                                      <p:tavLst>
                                        <p:tav tm="0">
                                          <p:val>
                                            <p:strVal val="#ppt_x"/>
                                          </p:val>
                                        </p:tav>
                                        <p:tav tm="100000">
                                          <p:val>
                                            <p:strVal val="#ppt_x"/>
                                          </p:val>
                                        </p:tav>
                                      </p:tavLst>
                                    </p:anim>
                                    <p:anim calcmode="lin" valueType="num">
                                      <p:cBhvr>
                                        <p:cTn id="16" dur="500" fill="hold"/>
                                        <p:tgtEl>
                                          <p:spTgt spid="435206"/>
                                        </p:tgtEl>
                                        <p:attrNameLst>
                                          <p:attrName>ppt_y</p:attrName>
                                        </p:attrNameLst>
                                      </p:cBhvr>
                                      <p:tavLst>
                                        <p:tav tm="0">
                                          <p:val>
                                            <p:strVal val="#ppt_y+#ppt_h/2"/>
                                          </p:val>
                                        </p:tav>
                                        <p:tav tm="100000">
                                          <p:val>
                                            <p:strVal val="#ppt_y"/>
                                          </p:val>
                                        </p:tav>
                                      </p:tavLst>
                                    </p:anim>
                                    <p:anim calcmode="lin" valueType="num">
                                      <p:cBhvr>
                                        <p:cTn id="17" dur="500" fill="hold"/>
                                        <p:tgtEl>
                                          <p:spTgt spid="435206"/>
                                        </p:tgtEl>
                                        <p:attrNameLst>
                                          <p:attrName>ppt_w</p:attrName>
                                        </p:attrNameLst>
                                      </p:cBhvr>
                                      <p:tavLst>
                                        <p:tav tm="0">
                                          <p:val>
                                            <p:strVal val="#ppt_w"/>
                                          </p:val>
                                        </p:tav>
                                        <p:tav tm="100000">
                                          <p:val>
                                            <p:strVal val="#ppt_w"/>
                                          </p:val>
                                        </p:tav>
                                      </p:tavLst>
                                    </p:anim>
                                    <p:anim calcmode="lin" valueType="num">
                                      <p:cBhvr>
                                        <p:cTn id="18" dur="500" fill="hold"/>
                                        <p:tgtEl>
                                          <p:spTgt spid="435206"/>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000"/>
                            </p:stCondLst>
                            <p:childTnLst>
                              <p:par>
                                <p:cTn id="20" presetID="17" presetClass="entr" presetSubtype="8" fill="hold" nodeType="afterEffect">
                                  <p:stCondLst>
                                    <p:cond delay="0"/>
                                  </p:stCondLst>
                                  <p:childTnLst>
                                    <p:set>
                                      <p:cBhvr>
                                        <p:cTn id="21" dur="1" fill="hold">
                                          <p:stCondLst>
                                            <p:cond delay="0"/>
                                          </p:stCondLst>
                                        </p:cTn>
                                        <p:tgtEl>
                                          <p:spTgt spid="435209"/>
                                        </p:tgtEl>
                                        <p:attrNameLst>
                                          <p:attrName>style.visibility</p:attrName>
                                        </p:attrNameLst>
                                      </p:cBhvr>
                                      <p:to>
                                        <p:strVal val="visible"/>
                                      </p:to>
                                    </p:set>
                                    <p:anim calcmode="lin" valueType="num">
                                      <p:cBhvr>
                                        <p:cTn id="22" dur="500" fill="hold"/>
                                        <p:tgtEl>
                                          <p:spTgt spid="435209"/>
                                        </p:tgtEl>
                                        <p:attrNameLst>
                                          <p:attrName>ppt_x</p:attrName>
                                        </p:attrNameLst>
                                      </p:cBhvr>
                                      <p:tavLst>
                                        <p:tav tm="0">
                                          <p:val>
                                            <p:strVal val="#ppt_x-#ppt_w/2"/>
                                          </p:val>
                                        </p:tav>
                                        <p:tav tm="100000">
                                          <p:val>
                                            <p:strVal val="#ppt_x"/>
                                          </p:val>
                                        </p:tav>
                                      </p:tavLst>
                                    </p:anim>
                                    <p:anim calcmode="lin" valueType="num">
                                      <p:cBhvr>
                                        <p:cTn id="23" dur="500" fill="hold"/>
                                        <p:tgtEl>
                                          <p:spTgt spid="435209"/>
                                        </p:tgtEl>
                                        <p:attrNameLst>
                                          <p:attrName>ppt_y</p:attrName>
                                        </p:attrNameLst>
                                      </p:cBhvr>
                                      <p:tavLst>
                                        <p:tav tm="0">
                                          <p:val>
                                            <p:strVal val="#ppt_y"/>
                                          </p:val>
                                        </p:tav>
                                        <p:tav tm="100000">
                                          <p:val>
                                            <p:strVal val="#ppt_y"/>
                                          </p:val>
                                        </p:tav>
                                      </p:tavLst>
                                    </p:anim>
                                    <p:anim calcmode="lin" valueType="num">
                                      <p:cBhvr>
                                        <p:cTn id="24" dur="500" fill="hold"/>
                                        <p:tgtEl>
                                          <p:spTgt spid="435209"/>
                                        </p:tgtEl>
                                        <p:attrNameLst>
                                          <p:attrName>ppt_w</p:attrName>
                                        </p:attrNameLst>
                                      </p:cBhvr>
                                      <p:tavLst>
                                        <p:tav tm="0">
                                          <p:val>
                                            <p:fltVal val="0"/>
                                          </p:val>
                                        </p:tav>
                                        <p:tav tm="100000">
                                          <p:val>
                                            <p:strVal val="#ppt_w"/>
                                          </p:val>
                                        </p:tav>
                                      </p:tavLst>
                                    </p:anim>
                                    <p:anim calcmode="lin" valueType="num">
                                      <p:cBhvr>
                                        <p:cTn id="25" dur="500" fill="hold"/>
                                        <p:tgtEl>
                                          <p:spTgt spid="435209"/>
                                        </p:tgtEl>
                                        <p:attrNameLst>
                                          <p:attrName>ppt_h</p:attrName>
                                        </p:attrNameLst>
                                      </p:cBhvr>
                                      <p:tavLst>
                                        <p:tav tm="0">
                                          <p:val>
                                            <p:strVal val="#ppt_h"/>
                                          </p:val>
                                        </p:tav>
                                        <p:tav tm="100000">
                                          <p:val>
                                            <p:strVal val="#ppt_h"/>
                                          </p:val>
                                        </p:tav>
                                      </p:tavLst>
                                    </p:anim>
                                  </p:childTnLst>
                                </p:cTn>
                              </p:par>
                              <p:par>
                                <p:cTn id="26" presetID="17" presetClass="entr" presetSubtype="8" fill="hold" nodeType="withEffect">
                                  <p:stCondLst>
                                    <p:cond delay="0"/>
                                  </p:stCondLst>
                                  <p:childTnLst>
                                    <p:set>
                                      <p:cBhvr>
                                        <p:cTn id="27" dur="1" fill="hold">
                                          <p:stCondLst>
                                            <p:cond delay="0"/>
                                          </p:stCondLst>
                                        </p:cTn>
                                        <p:tgtEl>
                                          <p:spTgt spid="435210"/>
                                        </p:tgtEl>
                                        <p:attrNameLst>
                                          <p:attrName>style.visibility</p:attrName>
                                        </p:attrNameLst>
                                      </p:cBhvr>
                                      <p:to>
                                        <p:strVal val="visible"/>
                                      </p:to>
                                    </p:set>
                                    <p:anim calcmode="lin" valueType="num">
                                      <p:cBhvr>
                                        <p:cTn id="28" dur="500" fill="hold"/>
                                        <p:tgtEl>
                                          <p:spTgt spid="435210"/>
                                        </p:tgtEl>
                                        <p:attrNameLst>
                                          <p:attrName>ppt_x</p:attrName>
                                        </p:attrNameLst>
                                      </p:cBhvr>
                                      <p:tavLst>
                                        <p:tav tm="0">
                                          <p:val>
                                            <p:strVal val="#ppt_x-#ppt_w/2"/>
                                          </p:val>
                                        </p:tav>
                                        <p:tav tm="100000">
                                          <p:val>
                                            <p:strVal val="#ppt_x"/>
                                          </p:val>
                                        </p:tav>
                                      </p:tavLst>
                                    </p:anim>
                                    <p:anim calcmode="lin" valueType="num">
                                      <p:cBhvr>
                                        <p:cTn id="29" dur="500" fill="hold"/>
                                        <p:tgtEl>
                                          <p:spTgt spid="435210"/>
                                        </p:tgtEl>
                                        <p:attrNameLst>
                                          <p:attrName>ppt_y</p:attrName>
                                        </p:attrNameLst>
                                      </p:cBhvr>
                                      <p:tavLst>
                                        <p:tav tm="0">
                                          <p:val>
                                            <p:strVal val="#ppt_y"/>
                                          </p:val>
                                        </p:tav>
                                        <p:tav tm="100000">
                                          <p:val>
                                            <p:strVal val="#ppt_y"/>
                                          </p:val>
                                        </p:tav>
                                      </p:tavLst>
                                    </p:anim>
                                    <p:anim calcmode="lin" valueType="num">
                                      <p:cBhvr>
                                        <p:cTn id="30" dur="500" fill="hold"/>
                                        <p:tgtEl>
                                          <p:spTgt spid="435210"/>
                                        </p:tgtEl>
                                        <p:attrNameLst>
                                          <p:attrName>ppt_w</p:attrName>
                                        </p:attrNameLst>
                                      </p:cBhvr>
                                      <p:tavLst>
                                        <p:tav tm="0">
                                          <p:val>
                                            <p:fltVal val="0"/>
                                          </p:val>
                                        </p:tav>
                                        <p:tav tm="100000">
                                          <p:val>
                                            <p:strVal val="#ppt_w"/>
                                          </p:val>
                                        </p:tav>
                                      </p:tavLst>
                                    </p:anim>
                                    <p:anim calcmode="lin" valueType="num">
                                      <p:cBhvr>
                                        <p:cTn id="31" dur="500" fill="hold"/>
                                        <p:tgtEl>
                                          <p:spTgt spid="435210"/>
                                        </p:tgtEl>
                                        <p:attrNameLst>
                                          <p:attrName>ppt_h</p:attrName>
                                        </p:attrNameLst>
                                      </p:cBhvr>
                                      <p:tavLst>
                                        <p:tav tm="0">
                                          <p:val>
                                            <p:strVal val="#ppt_h"/>
                                          </p:val>
                                        </p:tav>
                                        <p:tav tm="100000">
                                          <p:val>
                                            <p:strVal val="#ppt_h"/>
                                          </p:val>
                                        </p:tav>
                                      </p:tavLst>
                                    </p:anim>
                                  </p:childTnLst>
                                </p:cTn>
                              </p:par>
                            </p:childTnLst>
                          </p:cTn>
                        </p:par>
                        <p:par>
                          <p:cTn id="32" fill="hold" nodeType="afterGroup">
                            <p:stCondLst>
                              <p:cond delay="1500"/>
                            </p:stCondLst>
                            <p:childTnLst>
                              <p:par>
                                <p:cTn id="33" presetID="55" presetClass="entr" presetSubtype="0" fill="hold" grpId="0" nodeType="afterEffect">
                                  <p:stCondLst>
                                    <p:cond delay="0"/>
                                  </p:stCondLst>
                                  <p:childTnLst>
                                    <p:set>
                                      <p:cBhvr>
                                        <p:cTn id="34" dur="1" fill="hold">
                                          <p:stCondLst>
                                            <p:cond delay="0"/>
                                          </p:stCondLst>
                                        </p:cTn>
                                        <p:tgtEl>
                                          <p:spTgt spid="435205"/>
                                        </p:tgtEl>
                                        <p:attrNameLst>
                                          <p:attrName>style.visibility</p:attrName>
                                        </p:attrNameLst>
                                      </p:cBhvr>
                                      <p:to>
                                        <p:strVal val="visible"/>
                                      </p:to>
                                    </p:set>
                                    <p:anim calcmode="lin" valueType="num">
                                      <p:cBhvr>
                                        <p:cTn id="35" dur="1000" fill="hold"/>
                                        <p:tgtEl>
                                          <p:spTgt spid="435205"/>
                                        </p:tgtEl>
                                        <p:attrNameLst>
                                          <p:attrName>ppt_w</p:attrName>
                                        </p:attrNameLst>
                                      </p:cBhvr>
                                      <p:tavLst>
                                        <p:tav tm="0">
                                          <p:val>
                                            <p:strVal val="#ppt_w*0.70"/>
                                          </p:val>
                                        </p:tav>
                                        <p:tav tm="100000">
                                          <p:val>
                                            <p:strVal val="#ppt_w"/>
                                          </p:val>
                                        </p:tav>
                                      </p:tavLst>
                                    </p:anim>
                                    <p:anim calcmode="lin" valueType="num">
                                      <p:cBhvr>
                                        <p:cTn id="36" dur="1000" fill="hold"/>
                                        <p:tgtEl>
                                          <p:spTgt spid="435205"/>
                                        </p:tgtEl>
                                        <p:attrNameLst>
                                          <p:attrName>ppt_h</p:attrName>
                                        </p:attrNameLst>
                                      </p:cBhvr>
                                      <p:tavLst>
                                        <p:tav tm="0">
                                          <p:val>
                                            <p:strVal val="#ppt_h"/>
                                          </p:val>
                                        </p:tav>
                                        <p:tav tm="100000">
                                          <p:val>
                                            <p:strVal val="#ppt_h"/>
                                          </p:val>
                                        </p:tav>
                                      </p:tavLst>
                                    </p:anim>
                                    <p:animEffect transition="in" filter="fade">
                                      <p:cBhvr>
                                        <p:cTn id="37" dur="1000"/>
                                        <p:tgtEl>
                                          <p:spTgt spid="435205"/>
                                        </p:tgtEl>
                                      </p:cBhvr>
                                    </p:animEffect>
                                  </p:childTnLst>
                                </p:cTn>
                              </p:par>
                              <p:par>
                                <p:cTn id="38" presetID="55" presetClass="entr" presetSubtype="0" fill="hold" grpId="0" nodeType="withEffect">
                                  <p:stCondLst>
                                    <p:cond delay="0"/>
                                  </p:stCondLst>
                                  <p:childTnLst>
                                    <p:set>
                                      <p:cBhvr>
                                        <p:cTn id="39" dur="1" fill="hold">
                                          <p:stCondLst>
                                            <p:cond delay="0"/>
                                          </p:stCondLst>
                                        </p:cTn>
                                        <p:tgtEl>
                                          <p:spTgt spid="435211"/>
                                        </p:tgtEl>
                                        <p:attrNameLst>
                                          <p:attrName>style.visibility</p:attrName>
                                        </p:attrNameLst>
                                      </p:cBhvr>
                                      <p:to>
                                        <p:strVal val="visible"/>
                                      </p:to>
                                    </p:set>
                                    <p:anim calcmode="lin" valueType="num">
                                      <p:cBhvr>
                                        <p:cTn id="40" dur="1000" fill="hold"/>
                                        <p:tgtEl>
                                          <p:spTgt spid="435211"/>
                                        </p:tgtEl>
                                        <p:attrNameLst>
                                          <p:attrName>ppt_w</p:attrName>
                                        </p:attrNameLst>
                                      </p:cBhvr>
                                      <p:tavLst>
                                        <p:tav tm="0">
                                          <p:val>
                                            <p:strVal val="#ppt_w*0.70"/>
                                          </p:val>
                                        </p:tav>
                                        <p:tav tm="100000">
                                          <p:val>
                                            <p:strVal val="#ppt_w"/>
                                          </p:val>
                                        </p:tav>
                                      </p:tavLst>
                                    </p:anim>
                                    <p:anim calcmode="lin" valueType="num">
                                      <p:cBhvr>
                                        <p:cTn id="41" dur="1000" fill="hold"/>
                                        <p:tgtEl>
                                          <p:spTgt spid="435211"/>
                                        </p:tgtEl>
                                        <p:attrNameLst>
                                          <p:attrName>ppt_h</p:attrName>
                                        </p:attrNameLst>
                                      </p:cBhvr>
                                      <p:tavLst>
                                        <p:tav tm="0">
                                          <p:val>
                                            <p:strVal val="#ppt_h"/>
                                          </p:val>
                                        </p:tav>
                                        <p:tav tm="100000">
                                          <p:val>
                                            <p:strVal val="#ppt_h"/>
                                          </p:val>
                                        </p:tav>
                                      </p:tavLst>
                                    </p:anim>
                                    <p:animEffect transition="in" filter="fade">
                                      <p:cBhvr>
                                        <p:cTn id="42" dur="1000"/>
                                        <p:tgtEl>
                                          <p:spTgt spid="435211"/>
                                        </p:tgtEl>
                                      </p:cBhvr>
                                    </p:animEffect>
                                  </p:childTnLst>
                                </p:cTn>
                              </p:par>
                              <p:par>
                                <p:cTn id="43" presetID="55" presetClass="entr" presetSubtype="0" fill="hold" grpId="0" nodeType="withEffect">
                                  <p:stCondLst>
                                    <p:cond delay="0"/>
                                  </p:stCondLst>
                                  <p:childTnLst>
                                    <p:set>
                                      <p:cBhvr>
                                        <p:cTn id="44" dur="1" fill="hold">
                                          <p:stCondLst>
                                            <p:cond delay="0"/>
                                          </p:stCondLst>
                                        </p:cTn>
                                        <p:tgtEl>
                                          <p:spTgt spid="435208"/>
                                        </p:tgtEl>
                                        <p:attrNameLst>
                                          <p:attrName>style.visibility</p:attrName>
                                        </p:attrNameLst>
                                      </p:cBhvr>
                                      <p:to>
                                        <p:strVal val="visible"/>
                                      </p:to>
                                    </p:set>
                                    <p:anim calcmode="lin" valueType="num">
                                      <p:cBhvr>
                                        <p:cTn id="45" dur="1000" fill="hold"/>
                                        <p:tgtEl>
                                          <p:spTgt spid="435208"/>
                                        </p:tgtEl>
                                        <p:attrNameLst>
                                          <p:attrName>ppt_w</p:attrName>
                                        </p:attrNameLst>
                                      </p:cBhvr>
                                      <p:tavLst>
                                        <p:tav tm="0">
                                          <p:val>
                                            <p:strVal val="#ppt_w*0.70"/>
                                          </p:val>
                                        </p:tav>
                                        <p:tav tm="100000">
                                          <p:val>
                                            <p:strVal val="#ppt_w"/>
                                          </p:val>
                                        </p:tav>
                                      </p:tavLst>
                                    </p:anim>
                                    <p:anim calcmode="lin" valueType="num">
                                      <p:cBhvr>
                                        <p:cTn id="46" dur="1000" fill="hold"/>
                                        <p:tgtEl>
                                          <p:spTgt spid="435208"/>
                                        </p:tgtEl>
                                        <p:attrNameLst>
                                          <p:attrName>ppt_h</p:attrName>
                                        </p:attrNameLst>
                                      </p:cBhvr>
                                      <p:tavLst>
                                        <p:tav tm="0">
                                          <p:val>
                                            <p:strVal val="#ppt_h"/>
                                          </p:val>
                                        </p:tav>
                                        <p:tav tm="100000">
                                          <p:val>
                                            <p:strVal val="#ppt_h"/>
                                          </p:val>
                                        </p:tav>
                                      </p:tavLst>
                                    </p:anim>
                                    <p:animEffect transition="in" filter="fade">
                                      <p:cBhvr>
                                        <p:cTn id="47" dur="1000"/>
                                        <p:tgtEl>
                                          <p:spTgt spid="435208"/>
                                        </p:tgtEl>
                                      </p:cBhvr>
                                    </p:animEffect>
                                  </p:childTnLst>
                                </p:cTn>
                              </p:par>
                              <p:par>
                                <p:cTn id="48" presetID="55" presetClass="entr" presetSubtype="0" fill="hold" grpId="0" nodeType="withEffect">
                                  <p:stCondLst>
                                    <p:cond delay="0"/>
                                  </p:stCondLst>
                                  <p:childTnLst>
                                    <p:set>
                                      <p:cBhvr>
                                        <p:cTn id="49" dur="1" fill="hold">
                                          <p:stCondLst>
                                            <p:cond delay="0"/>
                                          </p:stCondLst>
                                        </p:cTn>
                                        <p:tgtEl>
                                          <p:spTgt spid="435213"/>
                                        </p:tgtEl>
                                        <p:attrNameLst>
                                          <p:attrName>style.visibility</p:attrName>
                                        </p:attrNameLst>
                                      </p:cBhvr>
                                      <p:to>
                                        <p:strVal val="visible"/>
                                      </p:to>
                                    </p:set>
                                    <p:anim calcmode="lin" valueType="num">
                                      <p:cBhvr>
                                        <p:cTn id="50" dur="1000" fill="hold"/>
                                        <p:tgtEl>
                                          <p:spTgt spid="435213"/>
                                        </p:tgtEl>
                                        <p:attrNameLst>
                                          <p:attrName>ppt_w</p:attrName>
                                        </p:attrNameLst>
                                      </p:cBhvr>
                                      <p:tavLst>
                                        <p:tav tm="0">
                                          <p:val>
                                            <p:strVal val="#ppt_w*0.70"/>
                                          </p:val>
                                        </p:tav>
                                        <p:tav tm="100000">
                                          <p:val>
                                            <p:strVal val="#ppt_w"/>
                                          </p:val>
                                        </p:tav>
                                      </p:tavLst>
                                    </p:anim>
                                    <p:anim calcmode="lin" valueType="num">
                                      <p:cBhvr>
                                        <p:cTn id="51" dur="1000" fill="hold"/>
                                        <p:tgtEl>
                                          <p:spTgt spid="435213"/>
                                        </p:tgtEl>
                                        <p:attrNameLst>
                                          <p:attrName>ppt_h</p:attrName>
                                        </p:attrNameLst>
                                      </p:cBhvr>
                                      <p:tavLst>
                                        <p:tav tm="0">
                                          <p:val>
                                            <p:strVal val="#ppt_h"/>
                                          </p:val>
                                        </p:tav>
                                        <p:tav tm="100000">
                                          <p:val>
                                            <p:strVal val="#ppt_h"/>
                                          </p:val>
                                        </p:tav>
                                      </p:tavLst>
                                    </p:anim>
                                    <p:animEffect transition="in" filter="fade">
                                      <p:cBhvr>
                                        <p:cTn id="52" dur="1000"/>
                                        <p:tgtEl>
                                          <p:spTgt spid="435213"/>
                                        </p:tgtEl>
                                      </p:cBhvr>
                                    </p:animEffect>
                                  </p:childTnLst>
                                </p:cTn>
                              </p:par>
                            </p:childTnLst>
                          </p:cTn>
                        </p:par>
                        <p:par>
                          <p:cTn id="53" fill="hold" nodeType="afterGroup">
                            <p:stCondLst>
                              <p:cond delay="2500"/>
                            </p:stCondLst>
                            <p:childTnLst>
                              <p:par>
                                <p:cTn id="54" presetID="54" presetClass="entr" presetSubtype="0" accel="100000" fill="hold" grpId="0" nodeType="afterEffect">
                                  <p:stCondLst>
                                    <p:cond delay="0"/>
                                  </p:stCondLst>
                                  <p:childTnLst>
                                    <p:set>
                                      <p:cBhvr>
                                        <p:cTn id="55" dur="1" fill="hold">
                                          <p:stCondLst>
                                            <p:cond delay="0"/>
                                          </p:stCondLst>
                                        </p:cTn>
                                        <p:tgtEl>
                                          <p:spTgt spid="435216"/>
                                        </p:tgtEl>
                                        <p:attrNameLst>
                                          <p:attrName>style.visibility</p:attrName>
                                        </p:attrNameLst>
                                      </p:cBhvr>
                                      <p:to>
                                        <p:strVal val="visible"/>
                                      </p:to>
                                    </p:set>
                                    <p:anim calcmode="lin" valueType="num">
                                      <p:cBhvr>
                                        <p:cTn id="56" dur="500" fill="hold"/>
                                        <p:tgtEl>
                                          <p:spTgt spid="435216"/>
                                        </p:tgtEl>
                                        <p:attrNameLst>
                                          <p:attrName>ppt_w</p:attrName>
                                        </p:attrNameLst>
                                      </p:cBhvr>
                                      <p:tavLst>
                                        <p:tav tm="0">
                                          <p:val>
                                            <p:strVal val="#ppt_w*0.05"/>
                                          </p:val>
                                        </p:tav>
                                        <p:tav tm="100000">
                                          <p:val>
                                            <p:strVal val="#ppt_w"/>
                                          </p:val>
                                        </p:tav>
                                      </p:tavLst>
                                    </p:anim>
                                    <p:anim calcmode="lin" valueType="num">
                                      <p:cBhvr>
                                        <p:cTn id="57" dur="500" fill="hold"/>
                                        <p:tgtEl>
                                          <p:spTgt spid="435216"/>
                                        </p:tgtEl>
                                        <p:attrNameLst>
                                          <p:attrName>ppt_h</p:attrName>
                                        </p:attrNameLst>
                                      </p:cBhvr>
                                      <p:tavLst>
                                        <p:tav tm="0">
                                          <p:val>
                                            <p:strVal val="#ppt_h"/>
                                          </p:val>
                                        </p:tav>
                                        <p:tav tm="100000">
                                          <p:val>
                                            <p:strVal val="#ppt_h"/>
                                          </p:val>
                                        </p:tav>
                                      </p:tavLst>
                                    </p:anim>
                                    <p:anim calcmode="lin" valueType="num">
                                      <p:cBhvr>
                                        <p:cTn id="58" dur="500" fill="hold"/>
                                        <p:tgtEl>
                                          <p:spTgt spid="435216"/>
                                        </p:tgtEl>
                                        <p:attrNameLst>
                                          <p:attrName>ppt_x</p:attrName>
                                        </p:attrNameLst>
                                      </p:cBhvr>
                                      <p:tavLst>
                                        <p:tav tm="0">
                                          <p:val>
                                            <p:strVal val="#ppt_x-.2"/>
                                          </p:val>
                                        </p:tav>
                                        <p:tav tm="100000">
                                          <p:val>
                                            <p:strVal val="#ppt_x"/>
                                          </p:val>
                                        </p:tav>
                                      </p:tavLst>
                                    </p:anim>
                                    <p:anim calcmode="lin" valueType="num">
                                      <p:cBhvr>
                                        <p:cTn id="59" dur="500" fill="hold"/>
                                        <p:tgtEl>
                                          <p:spTgt spid="435216"/>
                                        </p:tgtEl>
                                        <p:attrNameLst>
                                          <p:attrName>ppt_y</p:attrName>
                                        </p:attrNameLst>
                                      </p:cBhvr>
                                      <p:tavLst>
                                        <p:tav tm="0">
                                          <p:val>
                                            <p:strVal val="#ppt_y"/>
                                          </p:val>
                                        </p:tav>
                                        <p:tav tm="100000">
                                          <p:val>
                                            <p:strVal val="#ppt_y"/>
                                          </p:val>
                                        </p:tav>
                                      </p:tavLst>
                                    </p:anim>
                                    <p:animEffect transition="in" filter="fade">
                                      <p:cBhvr>
                                        <p:cTn id="60" dur="500"/>
                                        <p:tgtEl>
                                          <p:spTgt spid="435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2" grpId="0"/>
      <p:bldP spid="435205" grpId="0"/>
      <p:bldP spid="435208" grpId="0"/>
      <p:bldP spid="435211" grpId="0"/>
      <p:bldP spid="435213" grpId="0"/>
      <p:bldP spid="4352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idx="4294967295"/>
          </p:nvPr>
        </p:nvSpPr>
        <p:spPr>
          <a:xfrm>
            <a:off x="0" y="333375"/>
            <a:ext cx="7772400" cy="431800"/>
          </a:xfrm>
        </p:spPr>
        <p:txBody>
          <a:bodyPr>
            <a:normAutofit fontScale="90000"/>
          </a:bodyPr>
          <a:lstStyle/>
          <a:p>
            <a:r>
              <a:rPr lang="en-US" altLang="en-US" sz="2800" b="1" dirty="0" smtClean="0">
                <a:solidFill>
                  <a:srgbClr val="000099"/>
                </a:solidFill>
              </a:rPr>
              <a:t>Students’ Initiatives</a:t>
            </a:r>
            <a:endParaRPr lang="bg-BG" altLang="en-US" sz="2800" b="1" dirty="0" smtClean="0">
              <a:solidFill>
                <a:srgbClr val="000099"/>
              </a:solidFill>
            </a:endParaRPr>
          </a:p>
        </p:txBody>
      </p:sp>
      <p:sp>
        <p:nvSpPr>
          <p:cNvPr id="53251" name="Content Placeholder 2"/>
          <p:cNvSpPr>
            <a:spLocks noGrp="1"/>
          </p:cNvSpPr>
          <p:nvPr>
            <p:ph idx="4294967295"/>
          </p:nvPr>
        </p:nvSpPr>
        <p:spPr>
          <a:xfrm>
            <a:off x="646113" y="908050"/>
            <a:ext cx="8497887" cy="3313113"/>
          </a:xfrm>
        </p:spPr>
        <p:txBody>
          <a:bodyPr>
            <a:normAutofit fontScale="92500" lnSpcReduction="20000"/>
          </a:bodyPr>
          <a:lstStyle/>
          <a:p>
            <a:pPr algn="just"/>
            <a:r>
              <a:rPr lang="en-US" altLang="en-US" sz="2000" b="1" dirty="0" smtClean="0">
                <a:solidFill>
                  <a:srgbClr val="000099"/>
                </a:solidFill>
              </a:rPr>
              <a:t>Establishment of Students’ Training Company</a:t>
            </a:r>
            <a:r>
              <a:rPr lang="bg-BG" altLang="en-US" sz="2000" b="1" dirty="0" smtClean="0">
                <a:solidFill>
                  <a:srgbClr val="000099"/>
                </a:solidFill>
              </a:rPr>
              <a:t> </a:t>
            </a:r>
          </a:p>
          <a:p>
            <a:pPr algn="just"/>
            <a:endParaRPr lang="bg-BG" altLang="en-US" sz="2000" b="1" dirty="0" smtClean="0">
              <a:solidFill>
                <a:srgbClr val="000099"/>
              </a:solidFill>
            </a:endParaRPr>
          </a:p>
          <a:p>
            <a:pPr algn="just"/>
            <a:endParaRPr lang="bg-BG" altLang="en-US" sz="2000" b="1" dirty="0" smtClean="0">
              <a:solidFill>
                <a:srgbClr val="000099"/>
              </a:solidFill>
            </a:endParaRPr>
          </a:p>
          <a:p>
            <a:pPr algn="just"/>
            <a:endParaRPr lang="bg-BG" altLang="en-US" sz="2000" b="1" dirty="0" smtClean="0">
              <a:solidFill>
                <a:srgbClr val="000099"/>
              </a:solidFill>
            </a:endParaRPr>
          </a:p>
          <a:p>
            <a:pPr algn="just"/>
            <a:endParaRPr lang="bg-BG" altLang="en-US" sz="2000" b="1" dirty="0" smtClean="0">
              <a:solidFill>
                <a:srgbClr val="000099"/>
              </a:solidFill>
            </a:endParaRPr>
          </a:p>
          <a:p>
            <a:pPr algn="just"/>
            <a:endParaRPr lang="bg-BG" altLang="en-US" sz="2000" b="1" dirty="0" smtClean="0">
              <a:solidFill>
                <a:srgbClr val="000099"/>
              </a:solidFill>
            </a:endParaRPr>
          </a:p>
          <a:p>
            <a:pPr algn="just">
              <a:buFontTx/>
              <a:buNone/>
            </a:pPr>
            <a:r>
              <a:rPr lang="bg-BG" altLang="en-US" sz="2000" b="1" dirty="0" smtClean="0">
                <a:solidFill>
                  <a:srgbClr val="000099"/>
                </a:solidFill>
              </a:rPr>
              <a:t>  </a:t>
            </a:r>
          </a:p>
          <a:p>
            <a:pPr algn="just"/>
            <a:r>
              <a:rPr lang="en-US" altLang="en-US" sz="2000" b="1" dirty="0" smtClean="0">
                <a:solidFill>
                  <a:srgbClr val="000099"/>
                </a:solidFill>
              </a:rPr>
              <a:t>Realization of students’ landscape projects</a:t>
            </a:r>
            <a:endParaRPr lang="bg-BG" altLang="en-US" sz="2000" b="1" dirty="0" smtClean="0">
              <a:solidFill>
                <a:srgbClr val="000099"/>
              </a:solidFill>
            </a:endParaRPr>
          </a:p>
        </p:txBody>
      </p:sp>
      <p:pic>
        <p:nvPicPr>
          <p:cNvPr id="53252" name="Picture 6" descr="boto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412875"/>
            <a:ext cx="2808287"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2889" y="2211974"/>
            <a:ext cx="3351212"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10" descr="stypki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7347" y="4005263"/>
            <a:ext cx="3363912"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958703"/>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idx="4294967295"/>
          </p:nvPr>
        </p:nvSpPr>
        <p:spPr>
          <a:xfrm>
            <a:off x="0" y="260350"/>
            <a:ext cx="7772400" cy="735013"/>
          </a:xfrm>
        </p:spPr>
        <p:txBody>
          <a:bodyPr/>
          <a:lstStyle/>
          <a:p>
            <a:r>
              <a:rPr lang="en-US" altLang="en-US" sz="2800" b="1" dirty="0" smtClean="0">
                <a:solidFill>
                  <a:srgbClr val="000099"/>
                </a:solidFill>
              </a:rPr>
              <a:t>Students’ Initiatives</a:t>
            </a:r>
            <a:endParaRPr lang="bg-BG" altLang="en-US" sz="2800" dirty="0" smtClean="0"/>
          </a:p>
        </p:txBody>
      </p:sp>
      <p:sp>
        <p:nvSpPr>
          <p:cNvPr id="54275" name="Rectangle 3"/>
          <p:cNvSpPr>
            <a:spLocks noChangeArrowheads="1"/>
          </p:cNvSpPr>
          <p:nvPr/>
        </p:nvSpPr>
        <p:spPr bwMode="auto">
          <a:xfrm>
            <a:off x="250825" y="1211543"/>
            <a:ext cx="864235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just">
              <a:buFont typeface="Arial" charset="0"/>
              <a:buChar char="•"/>
            </a:pPr>
            <a:r>
              <a:rPr lang="en-US" altLang="en-US" b="1" dirty="0">
                <a:solidFill>
                  <a:srgbClr val="000099"/>
                </a:solidFill>
                <a:latin typeface="Times New Roman" panose="02020603050405020304" pitchFamily="18" charset="0"/>
                <a:cs typeface="Times New Roman" panose="02020603050405020304" pitchFamily="18" charset="0"/>
              </a:rPr>
              <a:t>Architecture students and </a:t>
            </a:r>
            <a:r>
              <a:rPr lang="en-US" altLang="en-US" b="1" dirty="0" smtClean="0">
                <a:solidFill>
                  <a:srgbClr val="000099"/>
                </a:solidFill>
                <a:latin typeface="Times New Roman" panose="02020603050405020304" pitchFamily="18" charset="0"/>
                <a:cs typeface="Times New Roman" panose="02020603050405020304" pitchFamily="18" charset="0"/>
              </a:rPr>
              <a:t>community </a:t>
            </a:r>
            <a:r>
              <a:rPr lang="en-US" altLang="en-US" b="1" dirty="0">
                <a:solidFill>
                  <a:srgbClr val="000099"/>
                </a:solidFill>
                <a:latin typeface="Times New Roman" panose="02020603050405020304" pitchFamily="18" charset="0"/>
                <a:cs typeface="Times New Roman" panose="02020603050405020304" pitchFamily="18" charset="0"/>
              </a:rPr>
              <a:t>jointly developed a project </a:t>
            </a:r>
            <a:r>
              <a:rPr lang="en-US" altLang="en-US" b="1" dirty="0" smtClean="0">
                <a:solidFill>
                  <a:srgbClr val="000099"/>
                </a:solidFill>
                <a:latin typeface="Times New Roman" panose="02020603050405020304" pitchFamily="18" charset="0"/>
                <a:cs typeface="Times New Roman" panose="02020603050405020304" pitchFamily="18" charset="0"/>
              </a:rPr>
              <a:t>“</a:t>
            </a:r>
            <a:r>
              <a:rPr lang="en-US" altLang="en-US" b="1" dirty="0">
                <a:solidFill>
                  <a:srgbClr val="000099"/>
                </a:solidFill>
                <a:latin typeface="Times New Roman" panose="02020603050405020304" pitchFamily="18" charset="0"/>
                <a:cs typeface="Times New Roman" panose="02020603050405020304" pitchFamily="18" charset="0"/>
              </a:rPr>
              <a:t>Center for elderly people” in Varna</a:t>
            </a:r>
            <a:endParaRPr lang="bg-BG" altLang="en-US" b="1" dirty="0">
              <a:solidFill>
                <a:srgbClr val="000099"/>
              </a:solidFill>
              <a:latin typeface="Times New Roman" panose="02020603050405020304" pitchFamily="18" charset="0"/>
              <a:cs typeface="Times New Roman" panose="02020603050405020304" pitchFamily="18" charset="0"/>
            </a:endParaRPr>
          </a:p>
          <a:p>
            <a:pPr marL="285750" indent="-285750" algn="just"/>
            <a:endParaRPr lang="ru-RU" altLang="en-US" b="1" dirty="0">
              <a:solidFill>
                <a:srgbClr val="006600"/>
              </a:solidFill>
            </a:endParaRPr>
          </a:p>
          <a:p>
            <a:pPr marL="285750" indent="-285750" algn="just"/>
            <a:endParaRPr lang="ru-RU" altLang="en-US" b="1" dirty="0">
              <a:solidFill>
                <a:srgbClr val="006600"/>
              </a:solidFill>
            </a:endParaRPr>
          </a:p>
          <a:p>
            <a:pPr marL="285750" indent="-285750" algn="just"/>
            <a:endParaRPr lang="ru-RU" altLang="en-US" b="1" dirty="0">
              <a:solidFill>
                <a:srgbClr val="006600"/>
              </a:solidFill>
            </a:endParaRPr>
          </a:p>
          <a:p>
            <a:pPr marL="285750" indent="-285750" algn="just"/>
            <a:endParaRPr lang="ru-RU" altLang="en-US" b="1" dirty="0">
              <a:solidFill>
                <a:srgbClr val="006600"/>
              </a:solidFill>
            </a:endParaRPr>
          </a:p>
          <a:p>
            <a:pPr marL="285750" indent="-285750" algn="just"/>
            <a:endParaRPr lang="ru-RU" altLang="en-US" b="1" dirty="0">
              <a:solidFill>
                <a:srgbClr val="006600"/>
              </a:solidFill>
            </a:endParaRPr>
          </a:p>
          <a:p>
            <a:pPr marL="285750" indent="-285750" algn="just"/>
            <a:endParaRPr lang="ru-RU" altLang="en-US" b="1" dirty="0">
              <a:solidFill>
                <a:srgbClr val="006600"/>
              </a:solidFill>
            </a:endParaRPr>
          </a:p>
          <a:p>
            <a:pPr marL="285750" indent="-285750" algn="just">
              <a:buFont typeface="Arial" charset="0"/>
              <a:buChar char="•"/>
            </a:pPr>
            <a:r>
              <a:rPr lang="en-US" altLang="en-US" b="1" dirty="0">
                <a:solidFill>
                  <a:srgbClr val="000099"/>
                </a:solidFill>
                <a:latin typeface="Times New Roman" panose="02020603050405020304" pitchFamily="18" charset="0"/>
                <a:cs typeface="Times New Roman" panose="02020603050405020304" pitchFamily="18" charset="0"/>
              </a:rPr>
              <a:t>Development of  an University Center “Sustainable Architecture -  </a:t>
            </a:r>
            <a:r>
              <a:rPr lang="en-US" altLang="en-US" b="1" dirty="0" err="1">
                <a:solidFill>
                  <a:srgbClr val="000099"/>
                </a:solidFill>
                <a:latin typeface="Times New Roman" panose="02020603050405020304" pitchFamily="18" charset="0"/>
                <a:cs typeface="Times New Roman" panose="02020603050405020304" pitchFamily="18" charset="0"/>
              </a:rPr>
              <a:t>ReNature</a:t>
            </a:r>
            <a:r>
              <a:rPr lang="en-US" altLang="en-US" b="1" dirty="0">
                <a:solidFill>
                  <a:srgbClr val="000099"/>
                </a:solidFill>
                <a:latin typeface="Times New Roman" panose="02020603050405020304" pitchFamily="18" charset="0"/>
                <a:cs typeface="Times New Roman" panose="02020603050405020304" pitchFamily="18" charset="0"/>
              </a:rPr>
              <a:t>” with the active participation of students and graduates</a:t>
            </a:r>
            <a:endParaRPr lang="bg-BG" altLang="en-US" b="1" dirty="0">
              <a:solidFill>
                <a:srgbClr val="000099"/>
              </a:solidFill>
              <a:latin typeface="Times New Roman" panose="02020603050405020304" pitchFamily="18" charset="0"/>
              <a:cs typeface="Times New Roman" panose="02020603050405020304" pitchFamily="18" charset="0"/>
            </a:endParaRPr>
          </a:p>
          <a:p>
            <a:pPr marL="285750" indent="-285750" algn="just"/>
            <a:endParaRPr lang="bg-BG" altLang="en-US" b="1" dirty="0">
              <a:solidFill>
                <a:srgbClr val="000099"/>
              </a:solidFill>
            </a:endParaRPr>
          </a:p>
          <a:p>
            <a:pPr marL="285750" indent="-285750" algn="just"/>
            <a:endParaRPr lang="bg-BG" altLang="en-US" b="1" dirty="0">
              <a:solidFill>
                <a:srgbClr val="000099"/>
              </a:solidFill>
            </a:endParaRPr>
          </a:p>
          <a:p>
            <a:pPr marL="285750" indent="-285750" algn="just"/>
            <a:endParaRPr lang="bg-BG" altLang="en-US" b="1" dirty="0">
              <a:solidFill>
                <a:srgbClr val="000099"/>
              </a:solidFill>
            </a:endParaRPr>
          </a:p>
          <a:p>
            <a:pPr marL="285750" indent="-285750" algn="just"/>
            <a:endParaRPr lang="bg-BG" altLang="en-US" b="1" dirty="0">
              <a:solidFill>
                <a:srgbClr val="000099"/>
              </a:solidFill>
            </a:endParaRPr>
          </a:p>
          <a:p>
            <a:pPr marL="285750" indent="-285750" algn="just"/>
            <a:endParaRPr lang="bg-BG" altLang="en-US" b="1" dirty="0">
              <a:solidFill>
                <a:srgbClr val="000099"/>
              </a:solidFill>
            </a:endParaRPr>
          </a:p>
          <a:p>
            <a:pPr marL="285750" indent="-285750" algn="just"/>
            <a:endParaRPr lang="bg-BG" altLang="en-US" b="1" dirty="0">
              <a:solidFill>
                <a:srgbClr val="000099"/>
              </a:solidFill>
            </a:endParaRPr>
          </a:p>
          <a:p>
            <a:pPr marL="285750" indent="-285750" algn="just"/>
            <a:endParaRPr lang="bg-BG" altLang="en-US" b="1" dirty="0">
              <a:solidFill>
                <a:srgbClr val="000099"/>
              </a:solidFill>
            </a:endParaRPr>
          </a:p>
          <a:p>
            <a:pPr marL="285750" indent="-285750" algn="just"/>
            <a:endParaRPr lang="bg-BG" altLang="en-US" b="1" dirty="0">
              <a:solidFill>
                <a:srgbClr val="000099"/>
              </a:solidFill>
            </a:endParaRPr>
          </a:p>
        </p:txBody>
      </p:sp>
      <p:pic>
        <p:nvPicPr>
          <p:cNvPr id="54276" name="Picture 5" descr="centar_za_vazrastni_ho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6070" y="1591031"/>
            <a:ext cx="44958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6" descr="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627" y="4292600"/>
            <a:ext cx="3624642"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7" descr="ar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7660" y="4292600"/>
            <a:ext cx="387421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494421"/>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idx="4294967295"/>
          </p:nvPr>
        </p:nvSpPr>
        <p:spPr>
          <a:xfrm>
            <a:off x="0" y="333375"/>
            <a:ext cx="9144000" cy="735013"/>
          </a:xfrm>
        </p:spPr>
        <p:txBody>
          <a:bodyPr/>
          <a:lstStyle/>
          <a:p>
            <a:r>
              <a:rPr lang="bg-BG" altLang="en-US" sz="2800" b="1" dirty="0" smtClean="0">
                <a:solidFill>
                  <a:srgbClr val="000099"/>
                </a:solidFill>
              </a:rPr>
              <a:t>           </a:t>
            </a:r>
            <a:r>
              <a:rPr lang="en-US" altLang="en-US" sz="2800" b="1" dirty="0" smtClean="0">
                <a:solidFill>
                  <a:srgbClr val="000099"/>
                </a:solidFill>
              </a:rPr>
              <a:t>Students’ Initiatives</a:t>
            </a:r>
            <a:endParaRPr lang="bg-BG" altLang="en-US" sz="2800" dirty="0" smtClean="0"/>
          </a:p>
        </p:txBody>
      </p:sp>
      <p:sp>
        <p:nvSpPr>
          <p:cNvPr id="55299" name="Rectangle 1"/>
          <p:cNvSpPr>
            <a:spLocks noChangeArrowheads="1"/>
          </p:cNvSpPr>
          <p:nvPr/>
        </p:nvSpPr>
        <p:spPr bwMode="auto">
          <a:xfrm>
            <a:off x="323850" y="1341438"/>
            <a:ext cx="84963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charset="0"/>
              <a:buNone/>
            </a:pPr>
            <a:r>
              <a:rPr lang="en-US" altLang="en-US" b="1" dirty="0">
                <a:solidFill>
                  <a:srgbClr val="000099"/>
                </a:solidFill>
                <a:latin typeface="Times New Roman" panose="02020603050405020304" pitchFamily="18" charset="0"/>
                <a:cs typeface="Times New Roman" panose="02020603050405020304" pitchFamily="18" charset="0"/>
              </a:rPr>
              <a:t>Fashion Shows</a:t>
            </a:r>
            <a:endParaRPr lang="bg-BG" altLang="en-US" b="1" dirty="0">
              <a:solidFill>
                <a:srgbClr val="000099"/>
              </a:solidFill>
              <a:latin typeface="Times New Roman" panose="02020603050405020304" pitchFamily="18" charset="0"/>
              <a:cs typeface="Times New Roman" panose="02020603050405020304" pitchFamily="18" charset="0"/>
            </a:endParaRPr>
          </a:p>
          <a:p>
            <a:pPr marL="285750" indent="-285750">
              <a:buFont typeface="Arial" charset="0"/>
              <a:buChar char="•"/>
            </a:pPr>
            <a:endParaRPr lang="bg-BG" altLang="en-US" b="1" dirty="0">
              <a:solidFill>
                <a:srgbClr val="000099"/>
              </a:solidFill>
            </a:endParaRPr>
          </a:p>
          <a:p>
            <a:pPr marL="285750" indent="-285750">
              <a:buFont typeface="Arial" charset="0"/>
              <a:buChar char="•"/>
            </a:pPr>
            <a:endParaRPr lang="bg-BG" altLang="en-US" b="1" dirty="0">
              <a:solidFill>
                <a:srgbClr val="000099"/>
              </a:solidFill>
            </a:endParaRPr>
          </a:p>
          <a:p>
            <a:pPr marL="285750" indent="-285750">
              <a:buFont typeface="Arial" charset="0"/>
              <a:buChar char="•"/>
            </a:pPr>
            <a:endParaRPr lang="bg-BG" altLang="en-US" b="1" dirty="0">
              <a:solidFill>
                <a:srgbClr val="000099"/>
              </a:solidFill>
            </a:endParaRPr>
          </a:p>
          <a:p>
            <a:pPr marL="285750" indent="-285750">
              <a:buFont typeface="Arial" charset="0"/>
              <a:buChar char="•"/>
            </a:pPr>
            <a:endParaRPr lang="bg-BG" altLang="en-US" b="1" dirty="0">
              <a:solidFill>
                <a:srgbClr val="000099"/>
              </a:solidFill>
            </a:endParaRPr>
          </a:p>
          <a:p>
            <a:pPr marL="285750" indent="-285750">
              <a:buFont typeface="Arial" charset="0"/>
              <a:buChar char="•"/>
            </a:pPr>
            <a:endParaRPr lang="bg-BG" altLang="en-US" b="1" dirty="0">
              <a:solidFill>
                <a:srgbClr val="000099"/>
              </a:solidFill>
            </a:endParaRPr>
          </a:p>
          <a:p>
            <a:pPr marL="285750" indent="-285750">
              <a:buFont typeface="Arial" charset="0"/>
              <a:buChar char="•"/>
            </a:pPr>
            <a:endParaRPr lang="bg-BG" altLang="en-US" b="1" dirty="0">
              <a:solidFill>
                <a:srgbClr val="000099"/>
              </a:solidFill>
            </a:endParaRPr>
          </a:p>
          <a:p>
            <a:pPr marL="285750" indent="-285750">
              <a:buFont typeface="Arial" charset="0"/>
              <a:buChar char="•"/>
            </a:pPr>
            <a:endParaRPr lang="bg-BG" altLang="en-US" b="1" dirty="0">
              <a:solidFill>
                <a:srgbClr val="000099"/>
              </a:solidFill>
            </a:endParaRPr>
          </a:p>
          <a:p>
            <a:pPr marL="285750" indent="-285750">
              <a:buFont typeface="Arial" charset="0"/>
              <a:buChar char="•"/>
            </a:pPr>
            <a:endParaRPr lang="bg-BG" altLang="en-US" b="1" dirty="0">
              <a:solidFill>
                <a:srgbClr val="000099"/>
              </a:solidFill>
            </a:endParaRPr>
          </a:p>
          <a:p>
            <a:pPr marL="285750" indent="-285750">
              <a:buFont typeface="Arial" charset="0"/>
              <a:buChar char="•"/>
            </a:pPr>
            <a:endParaRPr lang="bg-BG" altLang="en-US" b="1" dirty="0">
              <a:solidFill>
                <a:srgbClr val="000099"/>
              </a:solidFill>
            </a:endParaRPr>
          </a:p>
          <a:p>
            <a:pPr marL="285750" indent="-285750">
              <a:buFont typeface="Arial" charset="0"/>
              <a:buChar char="•"/>
            </a:pPr>
            <a:endParaRPr lang="bg-BG" altLang="en-US" b="1" dirty="0">
              <a:solidFill>
                <a:srgbClr val="000099"/>
              </a:solidFill>
            </a:endParaRPr>
          </a:p>
          <a:p>
            <a:pPr marL="285750" indent="-285750">
              <a:buFont typeface="Arial" charset="0"/>
              <a:buChar char="•"/>
            </a:pPr>
            <a:endParaRPr lang="bg-BG" altLang="en-US" b="1" dirty="0">
              <a:solidFill>
                <a:srgbClr val="000099"/>
              </a:solidFill>
            </a:endParaRPr>
          </a:p>
          <a:p>
            <a:pPr marL="285750" indent="-285750"/>
            <a:r>
              <a:rPr lang="bg-BG" altLang="en-US" b="1" dirty="0">
                <a:solidFill>
                  <a:srgbClr val="000099"/>
                </a:solidFill>
              </a:rPr>
              <a:t> </a:t>
            </a:r>
          </a:p>
        </p:txBody>
      </p:sp>
      <p:pic>
        <p:nvPicPr>
          <p:cNvPr id="55300" name="Picture 6" descr="izlojb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5212" y="1362819"/>
            <a:ext cx="6484938" cy="477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358" y="1706985"/>
            <a:ext cx="1763333" cy="264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752800"/>
            <a:ext cx="1913446" cy="286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3910337"/>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idx="4294967295"/>
          </p:nvPr>
        </p:nvSpPr>
        <p:spPr>
          <a:xfrm>
            <a:off x="0" y="327546"/>
            <a:ext cx="9144000" cy="777923"/>
          </a:xfrm>
        </p:spPr>
        <p:txBody>
          <a:bodyPr/>
          <a:lstStyle/>
          <a:p>
            <a:r>
              <a:rPr lang="en-US" altLang="en-US" sz="2800" b="1" dirty="0" smtClean="0">
                <a:solidFill>
                  <a:srgbClr val="000099"/>
                </a:solidFill>
              </a:rPr>
              <a:t>Students’ Initiatives</a:t>
            </a:r>
            <a:endParaRPr lang="bg-BG" altLang="en-US" sz="2800" dirty="0" smtClean="0"/>
          </a:p>
        </p:txBody>
      </p:sp>
      <p:pic>
        <p:nvPicPr>
          <p:cNvPr id="56323" name="Picture 2" descr="C:\Documents and Settings\viviana\Desktop\iniCIATIVI\IMG_8442_thumb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4551363"/>
            <a:ext cx="3051175"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Box 3"/>
          <p:cNvSpPr txBox="1">
            <a:spLocks noChangeArrowheads="1"/>
          </p:cNvSpPr>
          <p:nvPr/>
        </p:nvSpPr>
        <p:spPr bwMode="auto">
          <a:xfrm>
            <a:off x="323849" y="1484313"/>
            <a:ext cx="49688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ctr" eaLnBrk="1" hangingPunct="1"/>
            <a:r>
              <a:rPr lang="bg-BG" altLang="en-US" b="1" u="none" dirty="0" err="1" smtClean="0">
                <a:solidFill>
                  <a:srgbClr val="000099"/>
                </a:solidFill>
                <a:latin typeface="Times New Roman" panose="02020603050405020304" pitchFamily="18" charset="0"/>
                <a:cs typeface="Times New Roman" panose="02020603050405020304" pitchFamily="18" charset="0"/>
              </a:rPr>
              <a:t>Participation</a:t>
            </a:r>
            <a:r>
              <a:rPr lang="bg-BG" altLang="en-US" b="1" u="none" dirty="0" smtClean="0">
                <a:solidFill>
                  <a:srgbClr val="000099"/>
                </a:solidFill>
                <a:latin typeface="Times New Roman" panose="02020603050405020304" pitchFamily="18" charset="0"/>
                <a:cs typeface="Times New Roman" panose="02020603050405020304" pitchFamily="18" charset="0"/>
              </a:rPr>
              <a:t> of </a:t>
            </a:r>
            <a:r>
              <a:rPr lang="bg-BG" altLang="en-US" b="1" u="none" dirty="0" err="1" smtClean="0">
                <a:solidFill>
                  <a:srgbClr val="000099"/>
                </a:solidFill>
                <a:latin typeface="Times New Roman" panose="02020603050405020304" pitchFamily="18" charset="0"/>
                <a:cs typeface="Times New Roman" panose="02020603050405020304" pitchFamily="18" charset="0"/>
              </a:rPr>
              <a:t>Students‘</a:t>
            </a:r>
            <a:r>
              <a:rPr lang="bg-BG" altLang="en-US" b="1" u="none" dirty="0" smtClean="0">
                <a:solidFill>
                  <a:srgbClr val="000099"/>
                </a:solidFill>
                <a:latin typeface="Times New Roman" panose="02020603050405020304" pitchFamily="18" charset="0"/>
                <a:cs typeface="Times New Roman" panose="02020603050405020304" pitchFamily="18" charset="0"/>
              </a:rPr>
              <a:t> </a:t>
            </a:r>
            <a:r>
              <a:rPr lang="bg-BG" altLang="en-US" b="1" u="none" dirty="0" err="1" smtClean="0">
                <a:solidFill>
                  <a:srgbClr val="000099"/>
                </a:solidFill>
                <a:latin typeface="Times New Roman" panose="02020603050405020304" pitchFamily="18" charset="0"/>
                <a:cs typeface="Times New Roman" panose="02020603050405020304" pitchFamily="18" charset="0"/>
              </a:rPr>
              <a:t>Architecture</a:t>
            </a:r>
            <a:r>
              <a:rPr lang="bg-BG" altLang="en-US" b="1" u="none" dirty="0" smtClean="0">
                <a:solidFill>
                  <a:srgbClr val="000099"/>
                </a:solidFill>
                <a:latin typeface="Times New Roman" panose="02020603050405020304" pitchFamily="18" charset="0"/>
                <a:cs typeface="Times New Roman" panose="02020603050405020304" pitchFamily="18" charset="0"/>
              </a:rPr>
              <a:t> </a:t>
            </a:r>
            <a:r>
              <a:rPr lang="bg-BG" altLang="en-US" b="1" u="none" dirty="0" err="1" smtClean="0">
                <a:solidFill>
                  <a:srgbClr val="000099"/>
                </a:solidFill>
                <a:latin typeface="Times New Roman" panose="02020603050405020304" pitchFamily="18" charset="0"/>
                <a:cs typeface="Times New Roman" panose="02020603050405020304" pitchFamily="18" charset="0"/>
              </a:rPr>
              <a:t>Projects</a:t>
            </a:r>
            <a:r>
              <a:rPr lang="bg-BG" altLang="en-US" b="1" u="none" dirty="0" smtClean="0">
                <a:solidFill>
                  <a:srgbClr val="000099"/>
                </a:solidFill>
                <a:latin typeface="Times New Roman" panose="02020603050405020304" pitchFamily="18" charset="0"/>
                <a:cs typeface="Times New Roman" panose="02020603050405020304" pitchFamily="18" charset="0"/>
              </a:rPr>
              <a:t> </a:t>
            </a:r>
            <a:r>
              <a:rPr lang="bg-BG" altLang="en-US" b="1" u="none" dirty="0" err="1" smtClean="0">
                <a:solidFill>
                  <a:srgbClr val="000099"/>
                </a:solidFill>
                <a:latin typeface="Times New Roman" panose="02020603050405020304" pitchFamily="18" charset="0"/>
                <a:cs typeface="Times New Roman" panose="02020603050405020304" pitchFamily="18" charset="0"/>
              </a:rPr>
              <a:t>in</a:t>
            </a:r>
            <a:r>
              <a:rPr lang="bg-BG" altLang="en-US" b="1" u="none" dirty="0" smtClean="0">
                <a:solidFill>
                  <a:srgbClr val="000099"/>
                </a:solidFill>
                <a:latin typeface="Times New Roman" panose="02020603050405020304" pitchFamily="18" charset="0"/>
                <a:cs typeface="Times New Roman" panose="02020603050405020304" pitchFamily="18" charset="0"/>
              </a:rPr>
              <a:t> National </a:t>
            </a:r>
            <a:r>
              <a:rPr lang="bg-BG" altLang="en-US" b="1" u="none" dirty="0" err="1" smtClean="0">
                <a:solidFill>
                  <a:srgbClr val="000099"/>
                </a:solidFill>
                <a:latin typeface="Times New Roman" panose="02020603050405020304" pitchFamily="18" charset="0"/>
                <a:cs typeface="Times New Roman" panose="02020603050405020304" pitchFamily="18" charset="0"/>
              </a:rPr>
              <a:t>and</a:t>
            </a:r>
            <a:r>
              <a:rPr lang="bg-BG" altLang="en-US" b="1" u="none" dirty="0">
                <a:solidFill>
                  <a:srgbClr val="000099"/>
                </a:solidFill>
                <a:latin typeface="Times New Roman" panose="02020603050405020304" pitchFamily="18" charset="0"/>
                <a:cs typeface="Times New Roman" panose="02020603050405020304" pitchFamily="18" charset="0"/>
              </a:rPr>
              <a:t> </a:t>
            </a:r>
            <a:r>
              <a:rPr lang="bg-BG" altLang="en-US" b="1" u="none" dirty="0" smtClean="0">
                <a:solidFill>
                  <a:srgbClr val="000099"/>
                </a:solidFill>
                <a:latin typeface="Times New Roman" panose="02020603050405020304" pitchFamily="18" charset="0"/>
                <a:cs typeface="Times New Roman" panose="02020603050405020304" pitchFamily="18" charset="0"/>
              </a:rPr>
              <a:t>International </a:t>
            </a:r>
            <a:r>
              <a:rPr lang="bg-BG" altLang="en-US" b="1" u="none" dirty="0" err="1" smtClean="0">
                <a:solidFill>
                  <a:srgbClr val="000099"/>
                </a:solidFill>
                <a:latin typeface="Times New Roman" panose="02020603050405020304" pitchFamily="18" charset="0"/>
                <a:cs typeface="Times New Roman" panose="02020603050405020304" pitchFamily="18" charset="0"/>
              </a:rPr>
              <a:t>Competitions</a:t>
            </a:r>
            <a:endParaRPr lang="bg-BG" altLang="en-US" b="1" u="none" dirty="0">
              <a:solidFill>
                <a:srgbClr val="004FEE"/>
              </a:solidFill>
              <a:latin typeface="Times New Roman" panose="02020603050405020304" pitchFamily="18" charset="0"/>
              <a:cs typeface="Times New Roman" panose="02020603050405020304" pitchFamily="18" charset="0"/>
            </a:endParaRPr>
          </a:p>
          <a:p>
            <a:pPr eaLnBrk="1" hangingPunct="1"/>
            <a:r>
              <a:rPr lang="bg-BG" altLang="en-US" dirty="0"/>
              <a:t>   </a:t>
            </a:r>
          </a:p>
        </p:txBody>
      </p:sp>
      <p:pic>
        <p:nvPicPr>
          <p:cNvPr id="56325" name="Picture 8" descr="17_thumb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060575"/>
            <a:ext cx="3024188"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9" descr="FKCI_nagradaLQ_fu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852738"/>
            <a:ext cx="5256213" cy="367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5058969"/>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Картина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645480"/>
            <a:ext cx="4065588"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Box 4"/>
          <p:cNvSpPr txBox="1">
            <a:spLocks noChangeArrowheads="1"/>
          </p:cNvSpPr>
          <p:nvPr/>
        </p:nvSpPr>
        <p:spPr bwMode="auto">
          <a:xfrm>
            <a:off x="1" y="404812"/>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ctr" eaLnBrk="1" hangingPunct="1"/>
            <a:r>
              <a:rPr lang="bg-BG" altLang="en-US" sz="2800" b="1" u="none" dirty="0" err="1" smtClean="0">
                <a:solidFill>
                  <a:srgbClr val="000099"/>
                </a:solidFill>
                <a:latin typeface="Times New Roman" panose="02020603050405020304" pitchFamily="18" charset="0"/>
                <a:cs typeface="Times New Roman" panose="02020603050405020304" pitchFamily="18" charset="0"/>
              </a:rPr>
              <a:t>Academic</a:t>
            </a:r>
            <a:r>
              <a:rPr lang="bg-BG" altLang="en-US" sz="2800" b="1" u="none" dirty="0" smtClean="0">
                <a:solidFill>
                  <a:srgbClr val="000099"/>
                </a:solidFill>
                <a:latin typeface="Times New Roman" panose="02020603050405020304" pitchFamily="18" charset="0"/>
                <a:cs typeface="Times New Roman" panose="02020603050405020304" pitchFamily="18" charset="0"/>
              </a:rPr>
              <a:t> </a:t>
            </a:r>
            <a:r>
              <a:rPr lang="bg-BG" altLang="en-US" sz="2800" b="1" u="none" dirty="0" err="1" smtClean="0">
                <a:solidFill>
                  <a:srgbClr val="000099"/>
                </a:solidFill>
                <a:latin typeface="Times New Roman" panose="02020603050405020304" pitchFamily="18" charset="0"/>
                <a:cs typeface="Times New Roman" panose="02020603050405020304" pitchFamily="18" charset="0"/>
              </a:rPr>
              <a:t>Dance</a:t>
            </a:r>
            <a:r>
              <a:rPr lang="bg-BG" altLang="en-US" sz="2800" b="1" u="none" dirty="0" smtClean="0">
                <a:solidFill>
                  <a:srgbClr val="000099"/>
                </a:solidFill>
                <a:latin typeface="Times New Roman" panose="02020603050405020304" pitchFamily="18" charset="0"/>
                <a:cs typeface="Times New Roman" panose="02020603050405020304" pitchFamily="18" charset="0"/>
              </a:rPr>
              <a:t> </a:t>
            </a:r>
            <a:r>
              <a:rPr lang="bg-BG" altLang="en-US" sz="2800" b="1" u="none" dirty="0" err="1" smtClean="0">
                <a:solidFill>
                  <a:srgbClr val="000099"/>
                </a:solidFill>
                <a:latin typeface="Times New Roman" panose="02020603050405020304" pitchFamily="18" charset="0"/>
                <a:cs typeface="Times New Roman" panose="02020603050405020304" pitchFamily="18" charset="0"/>
              </a:rPr>
              <a:t>Theatre</a:t>
            </a:r>
            <a:endParaRPr lang="bg-BG" sz="2800" u="none" dirty="0">
              <a:latin typeface="Times New Roman" panose="02020603050405020304" pitchFamily="18" charset="0"/>
              <a:cs typeface="Times New Roman" panose="02020603050405020304" pitchFamily="18" charset="0"/>
            </a:endParaRPr>
          </a:p>
        </p:txBody>
      </p:sp>
      <p:pic>
        <p:nvPicPr>
          <p:cNvPr id="4" name="Контейнер за съдържание 1"/>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787900" y="1484313"/>
            <a:ext cx="4206875" cy="1711325"/>
          </a:xfrm>
        </p:spPr>
      </p:pic>
      <p:pic>
        <p:nvPicPr>
          <p:cNvPr id="5" name="Картина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3136900"/>
            <a:ext cx="4824412"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tt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4800600"/>
            <a:ext cx="4968875"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6905524"/>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045588" y="5027935"/>
            <a:ext cx="5809867" cy="608086"/>
          </a:xfrm>
          <a:prstGeom prst="roundRect">
            <a:avLst/>
          </a:prstGeom>
          <a:solidFill>
            <a:srgbClr val="FF875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bg-BG">
              <a:solidFill>
                <a:prstClr val="white"/>
              </a:solidFill>
            </a:endParaRPr>
          </a:p>
        </p:txBody>
      </p:sp>
      <p:sp>
        <p:nvSpPr>
          <p:cNvPr id="7" name="Rounded Rectangle 6"/>
          <p:cNvSpPr/>
          <p:nvPr/>
        </p:nvSpPr>
        <p:spPr>
          <a:xfrm>
            <a:off x="3045588" y="3960769"/>
            <a:ext cx="5809867" cy="893572"/>
          </a:xfrm>
          <a:prstGeom prst="roundRect">
            <a:avLst/>
          </a:prstGeom>
          <a:solidFill>
            <a:srgbClr val="FF317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bg-BG">
              <a:solidFill>
                <a:prstClr val="white"/>
              </a:solidFill>
            </a:endParaRPr>
          </a:p>
        </p:txBody>
      </p:sp>
      <p:sp>
        <p:nvSpPr>
          <p:cNvPr id="6" name="Rounded Rectangle 5"/>
          <p:cNvSpPr/>
          <p:nvPr/>
        </p:nvSpPr>
        <p:spPr>
          <a:xfrm>
            <a:off x="3045588" y="3085086"/>
            <a:ext cx="5809867" cy="678538"/>
          </a:xfrm>
          <a:prstGeom prst="roundRect">
            <a:avLst/>
          </a:prstGeom>
          <a:solidFill>
            <a:srgbClr val="FF875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bg-BG">
              <a:solidFill>
                <a:prstClr val="white"/>
              </a:solidFill>
            </a:endParaRPr>
          </a:p>
        </p:txBody>
      </p:sp>
      <p:sp>
        <p:nvSpPr>
          <p:cNvPr id="4" name="Rounded Rectangle 3"/>
          <p:cNvSpPr/>
          <p:nvPr/>
        </p:nvSpPr>
        <p:spPr>
          <a:xfrm>
            <a:off x="3045588" y="2403199"/>
            <a:ext cx="5809867" cy="585065"/>
          </a:xfrm>
          <a:prstGeom prst="roundRect">
            <a:avLst/>
          </a:prstGeom>
          <a:solidFill>
            <a:srgbClr val="FFCE2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bg-BG">
              <a:solidFill>
                <a:prstClr val="white"/>
              </a:solidFill>
            </a:endParaRPr>
          </a:p>
        </p:txBody>
      </p:sp>
      <p:sp>
        <p:nvSpPr>
          <p:cNvPr id="2" name="Text Placeholder 1"/>
          <p:cNvSpPr>
            <a:spLocks noGrp="1"/>
          </p:cNvSpPr>
          <p:nvPr>
            <p:ph type="body" idx="1"/>
          </p:nvPr>
        </p:nvSpPr>
        <p:spPr>
          <a:xfrm>
            <a:off x="3148947" y="1877652"/>
            <a:ext cx="5736550" cy="3193327"/>
          </a:xfrm>
        </p:spPr>
        <p:txBody>
          <a:bodyPr>
            <a:normAutofit fontScale="85000" lnSpcReduction="20000"/>
          </a:bodyPr>
          <a:lstStyle/>
          <a:p>
            <a:pPr marL="0" indent="0" fontAlgn="auto">
              <a:lnSpc>
                <a:spcPct val="150000"/>
              </a:lnSpc>
              <a:spcBef>
                <a:spcPts val="0"/>
              </a:spcBef>
              <a:spcAft>
                <a:spcPts val="0"/>
              </a:spcAft>
              <a:buFontTx/>
              <a:buNone/>
              <a:defRPr/>
            </a:pPr>
            <a:r>
              <a:rPr lang="en-US" sz="1800" b="1" dirty="0" smtClean="0">
                <a:solidFill>
                  <a:sysClr val="windowText" lastClr="000000"/>
                </a:solidFill>
                <a:latin typeface="Times New Roman" pitchFamily="18" charset="0"/>
                <a:cs typeface="Times New Roman" pitchFamily="18" charset="0"/>
              </a:rPr>
              <a:t>			</a:t>
            </a:r>
          </a:p>
          <a:p>
            <a:pPr marL="0" indent="0" fontAlgn="auto">
              <a:lnSpc>
                <a:spcPct val="150000"/>
              </a:lnSpc>
              <a:spcBef>
                <a:spcPts val="0"/>
              </a:spcBef>
              <a:spcAft>
                <a:spcPts val="0"/>
              </a:spcAft>
              <a:buFontTx/>
              <a:buNone/>
              <a:defRPr/>
            </a:pPr>
            <a:endParaRPr lang="en-US" sz="1800" dirty="0" smtClean="0">
              <a:solidFill>
                <a:sysClr val="windowText" lastClr="000000"/>
              </a:solidFill>
              <a:latin typeface="Times New Roman" pitchFamily="18" charset="0"/>
              <a:cs typeface="Times New Roman" pitchFamily="18" charset="0"/>
            </a:endParaRPr>
          </a:p>
          <a:p>
            <a:pPr marL="0" indent="0" fontAlgn="auto">
              <a:lnSpc>
                <a:spcPct val="150000"/>
              </a:lnSpc>
              <a:spcBef>
                <a:spcPts val="0"/>
              </a:spcBef>
              <a:spcAft>
                <a:spcPts val="0"/>
              </a:spcAft>
              <a:buNone/>
              <a:defRPr/>
            </a:pPr>
            <a:r>
              <a:rPr lang="en-US" sz="1800" b="1" dirty="0" smtClean="0">
                <a:solidFill>
                  <a:sysClr val="windowText" lastClr="000000"/>
                </a:solidFill>
                <a:latin typeface="Times New Roman" pitchFamily="18" charset="0"/>
                <a:cs typeface="Times New Roman" pitchFamily="18" charset="0"/>
              </a:rPr>
              <a:t>The </a:t>
            </a:r>
            <a:r>
              <a:rPr lang="en-US" sz="1800" b="1" dirty="0">
                <a:solidFill>
                  <a:sysClr val="windowText" lastClr="000000"/>
                </a:solidFill>
                <a:latin typeface="Times New Roman" pitchFamily="18" charset="0"/>
                <a:cs typeface="Times New Roman" pitchFamily="18" charset="0"/>
              </a:rPr>
              <a:t>first non-state university in </a:t>
            </a:r>
            <a:r>
              <a:rPr lang="en-US" sz="1800" b="1" dirty="0" smtClean="0">
                <a:solidFill>
                  <a:sysClr val="windowText" lastClr="000000"/>
                </a:solidFill>
                <a:latin typeface="Times New Roman" pitchFamily="18" charset="0"/>
                <a:cs typeface="Times New Roman" pitchFamily="18" charset="0"/>
              </a:rPr>
              <a:t>Bulgaria, </a:t>
            </a:r>
            <a:r>
              <a:rPr lang="en-US" sz="1800" b="1" dirty="0">
                <a:solidFill>
                  <a:sysClr val="windowText" lastClr="000000"/>
                </a:solidFill>
                <a:latin typeface="Times New Roman" pitchFamily="18" charset="0"/>
                <a:cs typeface="Times New Roman" pitchFamily="18" charset="0"/>
              </a:rPr>
              <a:t>established in 1991;</a:t>
            </a:r>
            <a:endParaRPr lang="bg-BG" sz="1800" b="1" dirty="0">
              <a:solidFill>
                <a:sysClr val="windowText" lastClr="000000"/>
              </a:solidFill>
              <a:latin typeface="Times New Roman" pitchFamily="18" charset="0"/>
              <a:cs typeface="Times New Roman" pitchFamily="18" charset="0"/>
            </a:endParaRPr>
          </a:p>
          <a:p>
            <a:pPr marL="0" indent="0" fontAlgn="auto">
              <a:lnSpc>
                <a:spcPct val="150000"/>
              </a:lnSpc>
              <a:spcBef>
                <a:spcPts val="0"/>
              </a:spcBef>
              <a:spcAft>
                <a:spcPts val="0"/>
              </a:spcAft>
              <a:buNone/>
              <a:defRPr/>
            </a:pPr>
            <a:endParaRPr lang="en-US" sz="1800" dirty="0" smtClean="0">
              <a:solidFill>
                <a:sysClr val="windowText" lastClr="000000"/>
              </a:solidFill>
              <a:latin typeface="Times New Roman" pitchFamily="18" charset="0"/>
              <a:cs typeface="Times New Roman" pitchFamily="18" charset="0"/>
            </a:endParaRPr>
          </a:p>
          <a:p>
            <a:pPr marL="0" indent="0">
              <a:buNone/>
              <a:defRPr/>
            </a:pPr>
            <a:r>
              <a:rPr lang="en-US" b="1" dirty="0" smtClean="0"/>
              <a:t>Internationally and nationally accredited</a:t>
            </a:r>
            <a:r>
              <a:rPr lang="en-US" sz="1800" b="1" dirty="0" smtClean="0">
                <a:solidFill>
                  <a:sysClr val="windowText" lastClr="000000"/>
                </a:solidFill>
                <a:latin typeface="Times New Roman" pitchFamily="18" charset="0"/>
                <a:cs typeface="Times New Roman" pitchFamily="18" charset="0"/>
              </a:rPr>
              <a:t> with </a:t>
            </a:r>
            <a:r>
              <a:rPr lang="en-US" sz="1800" b="1" dirty="0">
                <a:solidFill>
                  <a:sysClr val="windowText" lastClr="000000"/>
                </a:solidFill>
                <a:latin typeface="Times New Roman" pitchFamily="18" charset="0"/>
                <a:cs typeface="Times New Roman" pitchFamily="18" charset="0"/>
              </a:rPr>
              <a:t>the highest possible </a:t>
            </a:r>
            <a:r>
              <a:rPr lang="en-US" sz="1800" b="1" dirty="0" smtClean="0">
                <a:solidFill>
                  <a:sysClr val="windowText" lastClr="000000"/>
                </a:solidFill>
                <a:latin typeface="Times New Roman" pitchFamily="18" charset="0"/>
                <a:cs typeface="Times New Roman" pitchFamily="18" charset="0"/>
              </a:rPr>
              <a:t>marks;</a:t>
            </a:r>
          </a:p>
          <a:p>
            <a:pPr fontAlgn="auto">
              <a:lnSpc>
                <a:spcPct val="150000"/>
              </a:lnSpc>
              <a:spcBef>
                <a:spcPts val="0"/>
              </a:spcBef>
              <a:spcAft>
                <a:spcPts val="0"/>
              </a:spcAft>
              <a:defRPr/>
            </a:pPr>
            <a:endParaRPr lang="en-US" sz="1800" dirty="0" smtClean="0">
              <a:solidFill>
                <a:sysClr val="windowText" lastClr="000000"/>
              </a:solidFill>
              <a:latin typeface="Times New Roman" pitchFamily="18" charset="0"/>
              <a:cs typeface="Times New Roman" pitchFamily="18" charset="0"/>
            </a:endParaRPr>
          </a:p>
          <a:p>
            <a:pPr marL="0" indent="0">
              <a:spcBef>
                <a:spcPct val="0"/>
              </a:spcBef>
              <a:buNone/>
            </a:pPr>
            <a:r>
              <a:rPr lang="en-US" b="1" dirty="0" smtClean="0">
                <a:solidFill>
                  <a:srgbClr val="000000"/>
                </a:solidFill>
              </a:rPr>
              <a:t>T</a:t>
            </a:r>
            <a:r>
              <a:rPr lang="bg-BG" b="1" dirty="0">
                <a:solidFill>
                  <a:srgbClr val="000000"/>
                </a:solidFill>
              </a:rPr>
              <a:t>he first and only</a:t>
            </a:r>
            <a:r>
              <a:rPr lang="bg-BG" dirty="0">
                <a:solidFill>
                  <a:srgbClr val="000000"/>
                </a:solidFill>
              </a:rPr>
              <a:t> university in </a:t>
            </a:r>
            <a:r>
              <a:rPr lang="bg-BG" dirty="0" smtClean="0">
                <a:solidFill>
                  <a:srgbClr val="000000"/>
                </a:solidFill>
              </a:rPr>
              <a:t>Bulgaria</a:t>
            </a:r>
            <a:r>
              <a:rPr lang="en-US" dirty="0" smtClean="0">
                <a:solidFill>
                  <a:srgbClr val="000000"/>
                </a:solidFill>
              </a:rPr>
              <a:t>, </a:t>
            </a:r>
            <a:r>
              <a:rPr lang="bg-BG" dirty="0" smtClean="0">
                <a:solidFill>
                  <a:srgbClr val="000000"/>
                </a:solidFill>
              </a:rPr>
              <a:t>certified </a:t>
            </a:r>
            <a:r>
              <a:rPr lang="bg-BG" dirty="0">
                <a:solidFill>
                  <a:srgbClr val="000000"/>
                </a:solidFill>
              </a:rPr>
              <a:t>by </a:t>
            </a:r>
            <a:r>
              <a:rPr lang="bg-BG" dirty="0" smtClean="0">
                <a:solidFill>
                  <a:srgbClr val="000000"/>
                </a:solidFill>
              </a:rPr>
              <a:t>the </a:t>
            </a:r>
            <a:r>
              <a:rPr lang="bg-BG" dirty="0">
                <a:solidFill>
                  <a:srgbClr val="000000"/>
                </a:solidFill>
              </a:rPr>
              <a:t>European Commission </a:t>
            </a:r>
            <a:r>
              <a:rPr lang="en-US" dirty="0" smtClean="0">
                <a:solidFill>
                  <a:srgbClr val="000000"/>
                </a:solidFill>
              </a:rPr>
              <a:t>DG "Education and Culture" </a:t>
            </a:r>
            <a:r>
              <a:rPr lang="bg-BG" dirty="0" smtClean="0">
                <a:solidFill>
                  <a:srgbClr val="000000"/>
                </a:solidFill>
              </a:rPr>
              <a:t>with </a:t>
            </a:r>
            <a:r>
              <a:rPr lang="bg-BG" b="1" dirty="0">
                <a:solidFill>
                  <a:srgbClr val="000000"/>
                </a:solidFill>
              </a:rPr>
              <a:t>DS </a:t>
            </a:r>
            <a:r>
              <a:rPr lang="bg-BG" b="1" dirty="0" smtClean="0">
                <a:solidFill>
                  <a:srgbClr val="000000"/>
                </a:solidFill>
              </a:rPr>
              <a:t>Label</a:t>
            </a:r>
            <a:r>
              <a:rPr lang="en-US" dirty="0">
                <a:solidFill>
                  <a:srgbClr val="000000"/>
                </a:solidFill>
              </a:rPr>
              <a:t> </a:t>
            </a:r>
            <a:r>
              <a:rPr lang="en-US" dirty="0" smtClean="0">
                <a:solidFill>
                  <a:srgbClr val="000000"/>
                </a:solidFill>
              </a:rPr>
              <a:t>and </a:t>
            </a:r>
            <a:r>
              <a:rPr lang="bg-BG" b="1" dirty="0" smtClean="0">
                <a:solidFill>
                  <a:srgbClr val="000000"/>
                </a:solidFill>
              </a:rPr>
              <a:t>ECTS Label</a:t>
            </a:r>
            <a:endParaRPr lang="en-US" b="1" dirty="0" smtClean="0">
              <a:solidFill>
                <a:srgbClr val="000000"/>
              </a:solidFill>
            </a:endParaRPr>
          </a:p>
          <a:p>
            <a:pPr>
              <a:spcBef>
                <a:spcPct val="0"/>
              </a:spcBef>
            </a:pPr>
            <a:endParaRPr lang="en-US" sz="1800" b="1" dirty="0">
              <a:solidFill>
                <a:srgbClr val="000000"/>
              </a:solidFill>
              <a:latin typeface="Times New Roman" pitchFamily="18" charset="0"/>
              <a:cs typeface="Times New Roman" pitchFamily="18" charset="0"/>
            </a:endParaRPr>
          </a:p>
        </p:txBody>
      </p:sp>
      <p:pic>
        <p:nvPicPr>
          <p:cNvPr id="1026" name="Picture 2" descr="C:\Users\milen\Desktop\PPt new\Snimiki VSU\20121026-IMG_7332 Panoram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 y="5636021"/>
            <a:ext cx="2509480" cy="1120499"/>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8" name="Picture 3" descr="C:\Users\milen\Desktop\PPt new\20110528-_DSC77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1530" y="108808"/>
            <a:ext cx="1353936" cy="1977275"/>
          </a:xfrm>
          <a:prstGeom prst="rect">
            <a:avLst/>
          </a:prstGeom>
          <a:noFill/>
          <a:ln w="28575">
            <a:solidFill>
              <a:srgbClr val="008080"/>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700127" y="1662120"/>
            <a:ext cx="2657779" cy="507831"/>
          </a:xfrm>
          <a:prstGeom prst="rect">
            <a:avLst/>
          </a:prstGeom>
        </p:spPr>
        <p:txBody>
          <a:bodyPr wrap="none">
            <a:spAutoFit/>
          </a:bodyPr>
          <a:lstStyle/>
          <a:p>
            <a:pPr>
              <a:lnSpc>
                <a:spcPct val="150000"/>
              </a:lnSpc>
              <a:defRPr/>
            </a:pPr>
            <a:r>
              <a:rPr lang="en-US" b="1" dirty="0" smtClean="0">
                <a:solidFill>
                  <a:sysClr val="windowText" lastClr="000000"/>
                </a:solidFill>
                <a:latin typeface="Times New Roman" pitchFamily="18" charset="0"/>
                <a:cs typeface="Times New Roman" pitchFamily="18" charset="0"/>
              </a:rPr>
              <a:t>VFU ADVANTAGES (1) </a:t>
            </a:r>
            <a:endParaRPr lang="bg-BG" b="1" dirty="0">
              <a:solidFill>
                <a:sysClr val="windowText" lastClr="000000"/>
              </a:solidFill>
              <a:latin typeface="Times New Roman" pitchFamily="18" charset="0"/>
              <a:cs typeface="Times New Roman" pitchFamily="18" charset="0"/>
            </a:endParaRPr>
          </a:p>
        </p:txBody>
      </p:sp>
      <p:sp>
        <p:nvSpPr>
          <p:cNvPr id="5" name="Rectangle 4"/>
          <p:cNvSpPr/>
          <p:nvPr/>
        </p:nvSpPr>
        <p:spPr>
          <a:xfrm>
            <a:off x="3137027" y="5082023"/>
            <a:ext cx="5010539" cy="553998"/>
          </a:xfrm>
          <a:prstGeom prst="rect">
            <a:avLst/>
          </a:prstGeom>
        </p:spPr>
        <p:txBody>
          <a:bodyPr wrap="square">
            <a:spAutoFit/>
          </a:bodyPr>
          <a:lstStyle/>
          <a:p>
            <a:pPr>
              <a:spcBef>
                <a:spcPct val="0"/>
              </a:spcBef>
            </a:pPr>
            <a:r>
              <a:rPr lang="en-US" sz="1500" b="1" dirty="0">
                <a:latin typeface="Times New Roman" pitchFamily="18" charset="0"/>
                <a:cs typeface="Times New Roman" pitchFamily="18" charset="0"/>
              </a:rPr>
              <a:t>HR Excellence in Research Logo</a:t>
            </a:r>
            <a:r>
              <a:rPr lang="en-US" sz="1500" dirty="0">
                <a:latin typeface="Times New Roman" pitchFamily="18" charset="0"/>
                <a:cs typeface="Times New Roman" pitchFamily="18" charset="0"/>
              </a:rPr>
              <a:t> </a:t>
            </a:r>
            <a:r>
              <a:rPr lang="en-US" sz="1500" b="1" dirty="0" smtClean="0">
                <a:latin typeface="Times New Roman" pitchFamily="18" charset="0"/>
                <a:cs typeface="Times New Roman" pitchFamily="18" charset="0"/>
              </a:rPr>
              <a:t>awarded</a:t>
            </a:r>
            <a:r>
              <a:rPr lang="en-US" sz="1500" dirty="0">
                <a:latin typeface="Times New Roman" pitchFamily="18" charset="0"/>
                <a:cs typeface="Times New Roman" pitchFamily="18" charset="0"/>
              </a:rPr>
              <a:t> by the European Commission</a:t>
            </a:r>
            <a:endParaRPr lang="bg-BG" sz="1500" dirty="0">
              <a:solidFill>
                <a:sysClr val="windowText" lastClr="000000"/>
              </a:solidFill>
              <a:latin typeface="Times New Roman" pitchFamily="18" charset="0"/>
              <a:cs typeface="Times New Roman" pitchFamily="18" charset="0"/>
            </a:endParaRPr>
          </a:p>
        </p:txBody>
      </p:sp>
      <p:sp>
        <p:nvSpPr>
          <p:cNvPr id="13" name="TextBox 12"/>
          <p:cNvSpPr txBox="1"/>
          <p:nvPr/>
        </p:nvSpPr>
        <p:spPr>
          <a:xfrm>
            <a:off x="0" y="2108030"/>
            <a:ext cx="2973252" cy="830997"/>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Assoc. Prof. </a:t>
            </a:r>
            <a:r>
              <a:rPr lang="en-US" sz="1600" b="1" dirty="0" err="1">
                <a:latin typeface="Times New Roman" panose="02020603050405020304" pitchFamily="18" charset="0"/>
                <a:cs typeface="Times New Roman" panose="02020603050405020304" pitchFamily="18" charset="0"/>
              </a:rPr>
              <a:t>Krasimir</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Nedyalkov</a:t>
            </a:r>
            <a:r>
              <a:rPr lang="en-US" sz="1600" b="1" dirty="0">
                <a:latin typeface="Times New Roman" panose="02020603050405020304" pitchFamily="18" charset="0"/>
                <a:cs typeface="Times New Roman" panose="02020603050405020304" pitchFamily="18" charset="0"/>
              </a:rPr>
              <a:t>, PhD</a:t>
            </a:r>
            <a:endParaRPr lang="en-US" sz="1600" b="1" dirty="0" smtClean="0">
              <a:latin typeface="Times New Roman" pitchFamily="18" charset="0"/>
              <a:cs typeface="Times New Roman" pitchFamily="18" charset="0"/>
            </a:endParaRPr>
          </a:p>
          <a:p>
            <a:pPr algn="ctr"/>
            <a:r>
              <a:rPr lang="en-US" sz="1600" b="1" dirty="0" smtClean="0">
                <a:latin typeface="Times New Roman" pitchFamily="18" charset="0"/>
                <a:cs typeface="Times New Roman" pitchFamily="18" charset="0"/>
              </a:rPr>
              <a:t>President </a:t>
            </a:r>
            <a:endParaRPr lang="bg-BG" sz="1600" b="1" dirty="0">
              <a:latin typeface="Times New Roman" pitchFamily="18" charset="0"/>
              <a:cs typeface="Times New Roman" pitchFamily="18" charset="0"/>
            </a:endParaRPr>
          </a:p>
        </p:txBody>
      </p:sp>
      <p:sp>
        <p:nvSpPr>
          <p:cNvPr id="9" name="Rectangle 8"/>
          <p:cNvSpPr/>
          <p:nvPr/>
        </p:nvSpPr>
        <p:spPr>
          <a:xfrm>
            <a:off x="190211" y="5013928"/>
            <a:ext cx="2390847" cy="584775"/>
          </a:xfrm>
          <a:prstGeom prst="rect">
            <a:avLst/>
          </a:prstGeom>
        </p:spPr>
        <p:txBody>
          <a:bodyPr wrap="none">
            <a:spAutoFit/>
          </a:bodyPr>
          <a:lstStyle/>
          <a:p>
            <a:pPr algn="ctr"/>
            <a:r>
              <a:rPr lang="en-US" sz="1600" b="1" dirty="0">
                <a:latin typeface="Times New Roman" panose="02020603050405020304" pitchFamily="18" charset="0"/>
                <a:cs typeface="Times New Roman" panose="02020603050405020304" pitchFamily="18" charset="0"/>
              </a:rPr>
              <a:t>Prof. </a:t>
            </a:r>
            <a:r>
              <a:rPr lang="en-US" sz="1600" b="1" dirty="0" err="1">
                <a:latin typeface="Times New Roman" panose="02020603050405020304" pitchFamily="18" charset="0"/>
                <a:cs typeface="Times New Roman" panose="02020603050405020304" pitchFamily="18" charset="0"/>
              </a:rPr>
              <a:t>Petar</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Hristov</a:t>
            </a:r>
            <a:r>
              <a:rPr lang="en-US" sz="1600" b="1" dirty="0">
                <a:latin typeface="Times New Roman" panose="02020603050405020304" pitchFamily="18" charset="0"/>
                <a:cs typeface="Times New Roman" panose="02020603050405020304" pitchFamily="18" charset="0"/>
              </a:rPr>
              <a:t>, </a:t>
            </a:r>
            <a:r>
              <a:rPr lang="en-US" sz="1600" b="1" dirty="0" smtClean="0">
                <a:latin typeface="Times New Roman" panose="02020603050405020304" pitchFamily="18" charset="0"/>
                <a:cs typeface="Times New Roman" panose="02020603050405020304" pitchFamily="18" charset="0"/>
              </a:rPr>
              <a:t>PhD </a:t>
            </a:r>
          </a:p>
          <a:p>
            <a:pPr algn="ctr"/>
            <a:r>
              <a:rPr lang="en-US" sz="1600" b="1" dirty="0" smtClean="0">
                <a:latin typeface="Times New Roman" panose="02020603050405020304" pitchFamily="18" charset="0"/>
                <a:cs typeface="Times New Roman" panose="02020603050405020304" pitchFamily="18" charset="0"/>
              </a:rPr>
              <a:t>Rector </a:t>
            </a:r>
            <a:endParaRPr lang="bg-BG" sz="1600" b="1" dirty="0">
              <a:latin typeface="Times New Roman" pitchFamily="18" charset="0"/>
              <a:cs typeface="Times New Roman" pitchFamily="18" charset="0"/>
            </a:endParaRPr>
          </a:p>
        </p:txBody>
      </p:sp>
      <p:pic>
        <p:nvPicPr>
          <p:cNvPr id="1027" name="Picture 3" descr="d:\Users\TI-D\Desktop\g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7850" y="5708342"/>
            <a:ext cx="2095130" cy="117193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Users\TI-D\Desktop\vfu.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2391" y="158178"/>
            <a:ext cx="2831977" cy="10884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932" y="228599"/>
            <a:ext cx="1499171" cy="17490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231" y="3152775"/>
            <a:ext cx="1490826" cy="17392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3158648"/>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fade">
                                      <p:cBhvr>
                                        <p:cTn id="20" dur="500"/>
                                        <p:tgtEl>
                                          <p:spTgt spid="2">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500"/>
                                        <p:tgtEl>
                                          <p:spTgt spid="2">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500"/>
                                        <p:tgtEl>
                                          <p:spTgt spid="2">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par>
                          <p:cTn id="30" fill="hold">
                            <p:stCondLst>
                              <p:cond delay="500"/>
                            </p:stCondLst>
                            <p:childTnLst>
                              <p:par>
                                <p:cTn id="31" presetID="2" presetClass="entr" presetSubtype="1"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0-#ppt_h/2"/>
                                          </p:val>
                                        </p:tav>
                                        <p:tav tm="100000">
                                          <p:val>
                                            <p:strVal val="#ppt_y"/>
                                          </p:val>
                                        </p:tav>
                                      </p:tavLst>
                                    </p:anim>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6" grpId="0" animBg="1"/>
      <p:bldP spid="4" grpId="0" animBg="1"/>
      <p:bldP spid="2" grpId="0" build="p"/>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2"/>
          <a:srcRect/>
          <a:stretch>
            <a:fillRect/>
          </a:stretch>
        </p:blipFill>
        <p:spPr bwMode="auto">
          <a:xfrm>
            <a:off x="5986834" y="1617928"/>
            <a:ext cx="2842884" cy="1903544"/>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7699" name="TextBox 1"/>
          <p:cNvSpPr txBox="1">
            <a:spLocks noChangeArrowheads="1"/>
          </p:cNvSpPr>
          <p:nvPr/>
        </p:nvSpPr>
        <p:spPr bwMode="auto">
          <a:xfrm>
            <a:off x="0" y="257957"/>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algn="ctr" eaLnBrk="1" hangingPunct="1"/>
            <a:r>
              <a:rPr lang="en-US" altLang="bg-BG" sz="2400" b="1" dirty="0" smtClean="0">
                <a:latin typeface="Times New Roman" panose="02020603050405020304" pitchFamily="18" charset="0"/>
                <a:cs typeface="Times New Roman" panose="02020603050405020304" pitchFamily="18" charset="0"/>
              </a:rPr>
              <a:t>Master Class</a:t>
            </a:r>
            <a:r>
              <a:rPr lang="bg-BG" altLang="bg-BG" sz="2400" b="1" dirty="0" err="1" smtClean="0">
                <a:latin typeface="Times New Roman" panose="02020603050405020304" pitchFamily="18" charset="0"/>
                <a:cs typeface="Times New Roman" panose="02020603050405020304" pitchFamily="18" charset="0"/>
              </a:rPr>
              <a:t>es</a:t>
            </a:r>
            <a:endParaRPr lang="bg-BG" altLang="bg-BG" sz="2400" b="1" dirty="0">
              <a:latin typeface="Times New Roman" panose="02020603050405020304" pitchFamily="18" charset="0"/>
              <a:cs typeface="Times New Roman" panose="02020603050405020304" pitchFamily="18" charset="0"/>
            </a:endParaRPr>
          </a:p>
        </p:txBody>
      </p:sp>
      <p:pic>
        <p:nvPicPr>
          <p:cNvPr id="5" name="Picture 1" descr="C:\Users\rector\AppData\Local\Microsoft\Windows\Temporary Internet Files\Content.Outlook\JZGOEH0R\20130519-DSC_67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9150" y="4135330"/>
            <a:ext cx="3944850" cy="262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Users\rector\AppData\Local\Microsoft\Windows\Temporary Internet Files\Content.Outlook\JZGOEH0R\20130517-DSC_669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617928"/>
            <a:ext cx="5762345" cy="382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0275236"/>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4194"/>
            <a:ext cx="9144000" cy="6263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611418" y="212299"/>
            <a:ext cx="2057643" cy="461665"/>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SmartFuture</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485156"/>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36550"/>
            <a:ext cx="7694612" cy="627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6B6B6B"/>
                  </a:outerShdw>
                </a:effectLst>
              </a14:hiddenEffects>
            </a:ext>
          </a:extLst>
        </p:spPr>
      </p:pic>
      <p:pic>
        <p:nvPicPr>
          <p:cNvPr id="4102" name="Picture 6"/>
          <p:cNvPicPr>
            <a:picLocks noChangeAspect="1" noChangeArrowheads="1"/>
          </p:cNvPicPr>
          <p:nvPr/>
        </p:nvPicPr>
        <p:blipFill>
          <a:blip r:embed="rId3"/>
          <a:srcRect/>
          <a:stretch>
            <a:fillRect/>
          </a:stretch>
        </p:blipFill>
        <p:spPr bwMode="auto">
          <a:xfrm>
            <a:off x="0" y="-200079"/>
            <a:ext cx="9753600" cy="7315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1799" name="Rectangle 3"/>
          <p:cNvSpPr>
            <a:spLocks noChangeArrowheads="1"/>
          </p:cNvSpPr>
          <p:nvPr/>
        </p:nvSpPr>
        <p:spPr bwMode="auto">
          <a:xfrm rot="-1342840">
            <a:off x="168274" y="1578188"/>
            <a:ext cx="457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r>
              <a:rPr lang="en-US" altLang="bg-BG" sz="2000" b="1" dirty="0" smtClean="0">
                <a:solidFill>
                  <a:srgbClr val="FF3300"/>
                </a:solidFill>
                <a:latin typeface="Times New Roman" panose="02020603050405020304" pitchFamily="18" charset="0"/>
                <a:cs typeface="Times New Roman" panose="02020603050405020304" pitchFamily="18" charset="0"/>
              </a:rPr>
              <a:t>We </a:t>
            </a:r>
            <a:r>
              <a:rPr lang="en-US" altLang="bg-BG" sz="2000" b="1" dirty="0">
                <a:solidFill>
                  <a:srgbClr val="FF3300"/>
                </a:solidFill>
                <a:latin typeface="Times New Roman" panose="02020603050405020304" pitchFamily="18" charset="0"/>
                <a:cs typeface="Times New Roman" panose="02020603050405020304" pitchFamily="18" charset="0"/>
              </a:rPr>
              <a:t>can guarantee ours, if we set the bar high and be prepared to jump over </a:t>
            </a:r>
            <a:r>
              <a:rPr lang="en-US" altLang="bg-BG" sz="2000" b="1" dirty="0" smtClean="0">
                <a:solidFill>
                  <a:srgbClr val="FF3300"/>
                </a:solidFill>
                <a:latin typeface="Times New Roman" panose="02020603050405020304" pitchFamily="18" charset="0"/>
                <a:cs typeface="Times New Roman" panose="02020603050405020304" pitchFamily="18" charset="0"/>
              </a:rPr>
              <a:t>it.</a:t>
            </a:r>
            <a:endParaRPr lang="ru-RU" altLang="bg-BG" sz="2000" b="1" dirty="0">
              <a:solidFill>
                <a:srgbClr val="FF3300"/>
              </a:solidFill>
              <a:latin typeface="Times New Roman" panose="02020603050405020304" pitchFamily="18" charset="0"/>
              <a:cs typeface="Times New Roman" panose="02020603050405020304" pitchFamily="18" charset="0"/>
            </a:endParaRPr>
          </a:p>
        </p:txBody>
      </p:sp>
      <p:sp>
        <p:nvSpPr>
          <p:cNvPr id="161800" name="TextBox 4"/>
          <p:cNvSpPr txBox="1">
            <a:spLocks noChangeArrowheads="1"/>
          </p:cNvSpPr>
          <p:nvPr/>
        </p:nvSpPr>
        <p:spPr bwMode="auto">
          <a:xfrm>
            <a:off x="8378825" y="4079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endParaRPr lang="bg-BG" altLang="bg-BG"/>
          </a:p>
        </p:txBody>
      </p:sp>
      <p:sp>
        <p:nvSpPr>
          <p:cNvPr id="10" name="Rectangle 3"/>
          <p:cNvSpPr>
            <a:spLocks noChangeArrowheads="1"/>
          </p:cNvSpPr>
          <p:nvPr/>
        </p:nvSpPr>
        <p:spPr bwMode="auto">
          <a:xfrm rot="-1342840">
            <a:off x="-396954" y="661972"/>
            <a:ext cx="58592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algn="ctr" eaLnBrk="1" hangingPunct="1"/>
            <a:r>
              <a:rPr lang="en-US" altLang="bg-BG" sz="3600" b="1" dirty="0" smtClean="0">
                <a:solidFill>
                  <a:srgbClr val="FF3300"/>
                </a:solidFill>
                <a:latin typeface="Times New Roman" panose="02020603050405020304" pitchFamily="18" charset="0"/>
                <a:cs typeface="Times New Roman" panose="02020603050405020304" pitchFamily="18" charset="0"/>
              </a:rPr>
              <a:t>THIS IS THE FUTURE</a:t>
            </a:r>
            <a:r>
              <a:rPr lang="en-US" altLang="bg-BG" sz="3600" b="1" dirty="0" smtClean="0">
                <a:solidFill>
                  <a:srgbClr val="FF3300"/>
                </a:solidFill>
              </a:rPr>
              <a:t>!</a:t>
            </a:r>
            <a:endParaRPr lang="ru-RU" altLang="bg-BG" sz="3600" b="1" dirty="0">
              <a:solidFill>
                <a:srgbClr val="FF3300"/>
              </a:solidFill>
            </a:endParaRPr>
          </a:p>
        </p:txBody>
      </p:sp>
    </p:spTree>
    <p:extLst>
      <p:ext uri="{BB962C8B-B14F-4D97-AF65-F5344CB8AC3E}">
        <p14:creationId xmlns:p14="http://schemas.microsoft.com/office/powerpoint/2010/main" val="772469478"/>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04083"/>
            <a:ext cx="9144000" cy="430887"/>
          </a:xfrm>
          <a:prstGeom prst="rect">
            <a:avLst/>
          </a:prstGeom>
          <a:noFill/>
        </p:spPr>
        <p:txBody>
          <a:bodyPr wrap="square" rtlCol="0">
            <a:spAutoFit/>
          </a:bodyPr>
          <a:lstStyle/>
          <a:p>
            <a:pPr algn="ctr"/>
            <a:r>
              <a:rPr lang="en-US" sz="2200" b="1" dirty="0" smtClean="0">
                <a:solidFill>
                  <a:srgbClr val="000066"/>
                </a:solidFill>
                <a:latin typeface="Times New Roman" pitchFamily="18" charset="0"/>
                <a:cs typeface="Times New Roman" pitchFamily="18" charset="0"/>
              </a:rPr>
              <a:t>8 REASONS TO CHOOSE VARNA FREE UNIVERSITY   </a:t>
            </a:r>
            <a:endParaRPr lang="en-US" sz="2200" b="1" dirty="0">
              <a:solidFill>
                <a:srgbClr val="000066"/>
              </a:solidFill>
              <a:latin typeface="Times New Roman" pitchFamily="18" charset="0"/>
              <a:cs typeface="Times New Roman" pitchFamily="18" charset="0"/>
            </a:endParaRPr>
          </a:p>
        </p:txBody>
      </p:sp>
      <p:sp>
        <p:nvSpPr>
          <p:cNvPr id="5" name="Rounded Rectangle 4"/>
          <p:cNvSpPr/>
          <p:nvPr/>
        </p:nvSpPr>
        <p:spPr>
          <a:xfrm>
            <a:off x="539552" y="1196753"/>
            <a:ext cx="7920880" cy="504056"/>
          </a:xfrm>
          <a:prstGeom prst="roundRect">
            <a:avLst/>
          </a:prstGeom>
          <a:solidFill>
            <a:srgbClr val="F9F5B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000066"/>
                </a:solidFill>
                <a:latin typeface="Times New Roman" pitchFamily="18" charset="0"/>
                <a:cs typeface="Times New Roman" pitchFamily="18" charset="0"/>
              </a:rPr>
              <a:t>1</a:t>
            </a:r>
            <a:r>
              <a:rPr lang="en-US" b="1" dirty="0" smtClean="0">
                <a:solidFill>
                  <a:srgbClr val="0033CC"/>
                </a:solidFill>
                <a:latin typeface="Times New Roman" pitchFamily="18" charset="0"/>
                <a:cs typeface="Times New Roman" pitchFamily="18" charset="0"/>
              </a:rPr>
              <a:t>. </a:t>
            </a:r>
            <a:r>
              <a:rPr lang="en-US" b="1" dirty="0" smtClean="0">
                <a:solidFill>
                  <a:srgbClr val="000066"/>
                </a:solidFill>
                <a:latin typeface="Times New Roman" pitchFamily="18" charset="0"/>
                <a:cs typeface="Times New Roman" pitchFamily="18" charset="0"/>
              </a:rPr>
              <a:t>Internationally </a:t>
            </a:r>
            <a:r>
              <a:rPr lang="en-US" b="1" dirty="0">
                <a:solidFill>
                  <a:srgbClr val="000066"/>
                </a:solidFill>
                <a:latin typeface="Times New Roman" pitchFamily="18" charset="0"/>
                <a:cs typeface="Times New Roman" pitchFamily="18" charset="0"/>
              </a:rPr>
              <a:t>accredited</a:t>
            </a:r>
            <a:r>
              <a:rPr lang="en-US" b="1" dirty="0" smtClean="0">
                <a:solidFill>
                  <a:srgbClr val="000066"/>
                </a:solidFill>
                <a:latin typeface="Times New Roman" pitchFamily="18" charset="0"/>
                <a:cs typeface="Times New Roman" pitchFamily="18" charset="0"/>
              </a:rPr>
              <a:t>.</a:t>
            </a:r>
            <a:endParaRPr lang="en-US" b="1" dirty="0">
              <a:solidFill>
                <a:srgbClr val="000066"/>
              </a:solidFill>
              <a:latin typeface="Times New Roman" pitchFamily="18" charset="0"/>
              <a:cs typeface="Times New Roman" pitchFamily="18" charset="0"/>
            </a:endParaRPr>
          </a:p>
        </p:txBody>
      </p:sp>
      <p:sp>
        <p:nvSpPr>
          <p:cNvPr id="13" name="Rounded Rectangle 12"/>
          <p:cNvSpPr/>
          <p:nvPr/>
        </p:nvSpPr>
        <p:spPr>
          <a:xfrm>
            <a:off x="539552" y="1853209"/>
            <a:ext cx="7920880" cy="504056"/>
          </a:xfrm>
          <a:prstGeom prst="roundRect">
            <a:avLst/>
          </a:prstGeom>
          <a:solidFill>
            <a:srgbClr val="F9F5B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0066"/>
                </a:solidFill>
                <a:latin typeface="Times New Roman" pitchFamily="18" charset="0"/>
                <a:cs typeface="Times New Roman" pitchFamily="18" charset="0"/>
              </a:rPr>
              <a:t>2</a:t>
            </a:r>
            <a:r>
              <a:rPr lang="en-US" b="1" dirty="0" smtClean="0">
                <a:solidFill>
                  <a:srgbClr val="0033CC"/>
                </a:solidFill>
                <a:latin typeface="Times New Roman" pitchFamily="18" charset="0"/>
                <a:cs typeface="Times New Roman" pitchFamily="18" charset="0"/>
              </a:rPr>
              <a:t>. </a:t>
            </a:r>
            <a:r>
              <a:rPr lang="en-US" b="1" dirty="0" smtClean="0">
                <a:solidFill>
                  <a:srgbClr val="000066"/>
                </a:solidFill>
                <a:latin typeface="Times New Roman" pitchFamily="18" charset="0"/>
                <a:cs typeface="Times New Roman" pitchFamily="18" charset="0"/>
              </a:rPr>
              <a:t>Certified </a:t>
            </a:r>
            <a:r>
              <a:rPr lang="en-US" b="1" dirty="0">
                <a:solidFill>
                  <a:srgbClr val="000066"/>
                </a:solidFill>
                <a:latin typeface="Times New Roman" pitchFamily="18" charset="0"/>
                <a:cs typeface="Times New Roman" pitchFamily="18" charset="0"/>
              </a:rPr>
              <a:t>by the </a:t>
            </a:r>
            <a:r>
              <a:rPr lang="en-US" b="1" dirty="0" smtClean="0">
                <a:solidFill>
                  <a:srgbClr val="000066"/>
                </a:solidFill>
                <a:latin typeface="Times New Roman" pitchFamily="18" charset="0"/>
                <a:cs typeface="Times New Roman" pitchFamily="18" charset="0"/>
              </a:rPr>
              <a:t>EC </a:t>
            </a:r>
            <a:r>
              <a:rPr lang="en-US" b="1" dirty="0">
                <a:solidFill>
                  <a:srgbClr val="000066"/>
                </a:solidFill>
                <a:latin typeface="Times New Roman" pitchFamily="18" charset="0"/>
                <a:cs typeface="Times New Roman" pitchFamily="18" charset="0"/>
              </a:rPr>
              <a:t>with </a:t>
            </a:r>
            <a:r>
              <a:rPr lang="en-US" b="1" dirty="0" smtClean="0">
                <a:solidFill>
                  <a:srgbClr val="000066"/>
                </a:solidFill>
                <a:latin typeface="Times New Roman" pitchFamily="18" charset="0"/>
                <a:cs typeface="Times New Roman" pitchFamily="18" charset="0"/>
              </a:rPr>
              <a:t>DS, </a:t>
            </a:r>
            <a:r>
              <a:rPr lang="en-US" b="1" dirty="0">
                <a:solidFill>
                  <a:srgbClr val="000066"/>
                </a:solidFill>
                <a:latin typeface="Times New Roman" pitchFamily="18" charset="0"/>
                <a:cs typeface="Times New Roman" pitchFamily="18" charset="0"/>
              </a:rPr>
              <a:t>ECTS label and HR Excellence in </a:t>
            </a:r>
            <a:r>
              <a:rPr lang="en-US" b="1" dirty="0" smtClean="0">
                <a:solidFill>
                  <a:srgbClr val="000066"/>
                </a:solidFill>
                <a:latin typeface="Times New Roman" pitchFamily="18" charset="0"/>
                <a:cs typeface="Times New Roman" pitchFamily="18" charset="0"/>
              </a:rPr>
              <a:t>Research</a:t>
            </a:r>
            <a:r>
              <a:rPr lang="en-US" b="1" dirty="0" smtClean="0">
                <a:solidFill>
                  <a:srgbClr val="0033CC"/>
                </a:solidFill>
                <a:latin typeface="Times New Roman" pitchFamily="18" charset="0"/>
                <a:cs typeface="Times New Roman" pitchFamily="18" charset="0"/>
              </a:rPr>
              <a:t>.</a:t>
            </a:r>
            <a:endParaRPr lang="en-US" b="1" dirty="0">
              <a:solidFill>
                <a:srgbClr val="0033CC"/>
              </a:solidFill>
              <a:latin typeface="Times New Roman" pitchFamily="18" charset="0"/>
              <a:cs typeface="Times New Roman" pitchFamily="18" charset="0"/>
            </a:endParaRPr>
          </a:p>
        </p:txBody>
      </p:sp>
      <p:sp>
        <p:nvSpPr>
          <p:cNvPr id="14" name="Rounded Rectangle 13"/>
          <p:cNvSpPr/>
          <p:nvPr/>
        </p:nvSpPr>
        <p:spPr>
          <a:xfrm>
            <a:off x="539552" y="2564904"/>
            <a:ext cx="7920880" cy="504056"/>
          </a:xfrm>
          <a:prstGeom prst="roundRect">
            <a:avLst/>
          </a:prstGeom>
          <a:solidFill>
            <a:srgbClr val="F9F5B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0066"/>
                </a:solidFill>
                <a:latin typeface="Times New Roman" pitchFamily="18" charset="0"/>
                <a:cs typeface="Times New Roman" pitchFamily="18" charset="0"/>
              </a:rPr>
              <a:t>3</a:t>
            </a:r>
            <a:r>
              <a:rPr lang="en-US" b="1" dirty="0" smtClean="0">
                <a:solidFill>
                  <a:srgbClr val="0033CC"/>
                </a:solidFill>
                <a:latin typeface="Times New Roman" pitchFamily="18" charset="0"/>
                <a:cs typeface="Times New Roman" pitchFamily="18" charset="0"/>
              </a:rPr>
              <a:t>. </a:t>
            </a:r>
            <a:r>
              <a:rPr lang="en-US" b="1" dirty="0">
                <a:solidFill>
                  <a:srgbClr val="000066"/>
                </a:solidFill>
                <a:latin typeface="Times New Roman" pitchFamily="18" charset="0"/>
                <a:cs typeface="Times New Roman" pitchFamily="18" charset="0"/>
              </a:rPr>
              <a:t>Diploma recognized in the EU and </a:t>
            </a:r>
            <a:r>
              <a:rPr lang="en-US" b="1" dirty="0" smtClean="0">
                <a:solidFill>
                  <a:srgbClr val="000066"/>
                </a:solidFill>
                <a:latin typeface="Times New Roman" pitchFamily="18" charset="0"/>
                <a:cs typeface="Times New Roman" pitchFamily="18" charset="0"/>
              </a:rPr>
              <a:t>in the </a:t>
            </a:r>
            <a:r>
              <a:rPr lang="en-US" b="1" dirty="0">
                <a:solidFill>
                  <a:srgbClr val="000066"/>
                </a:solidFill>
                <a:latin typeface="Times New Roman" pitchFamily="18" charset="0"/>
                <a:cs typeface="Times New Roman" pitchFamily="18" charset="0"/>
              </a:rPr>
              <a:t>world</a:t>
            </a:r>
            <a:r>
              <a:rPr lang="en-US" b="1" dirty="0" smtClean="0">
                <a:solidFill>
                  <a:srgbClr val="000066"/>
                </a:solidFill>
                <a:latin typeface="Times New Roman" pitchFamily="18" charset="0"/>
                <a:cs typeface="Times New Roman" pitchFamily="18" charset="0"/>
              </a:rPr>
              <a:t>.</a:t>
            </a:r>
            <a:endParaRPr lang="en-US" b="1" dirty="0">
              <a:solidFill>
                <a:srgbClr val="000066"/>
              </a:solidFill>
              <a:latin typeface="Times New Roman" pitchFamily="18" charset="0"/>
              <a:cs typeface="Times New Roman" pitchFamily="18" charset="0"/>
            </a:endParaRPr>
          </a:p>
        </p:txBody>
      </p:sp>
      <p:sp>
        <p:nvSpPr>
          <p:cNvPr id="15" name="Rounded Rectangle 14"/>
          <p:cNvSpPr/>
          <p:nvPr/>
        </p:nvSpPr>
        <p:spPr>
          <a:xfrm>
            <a:off x="539552" y="3264434"/>
            <a:ext cx="7920880" cy="504056"/>
          </a:xfrm>
          <a:prstGeom prst="roundRect">
            <a:avLst/>
          </a:prstGeom>
          <a:solidFill>
            <a:srgbClr val="F9F5B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0066"/>
                </a:solidFill>
                <a:latin typeface="Times New Roman" pitchFamily="18" charset="0"/>
                <a:cs typeface="Times New Roman" pitchFamily="18" charset="0"/>
              </a:rPr>
              <a:t>4</a:t>
            </a:r>
            <a:r>
              <a:rPr lang="en-US" b="1" dirty="0" smtClean="0">
                <a:solidFill>
                  <a:srgbClr val="0033CC"/>
                </a:solidFill>
                <a:latin typeface="Times New Roman" pitchFamily="18" charset="0"/>
                <a:cs typeface="Times New Roman" pitchFamily="18" charset="0"/>
              </a:rPr>
              <a:t>. </a:t>
            </a:r>
            <a:r>
              <a:rPr lang="en-US" b="1" dirty="0" smtClean="0">
                <a:solidFill>
                  <a:srgbClr val="000066"/>
                </a:solidFill>
                <a:latin typeface="Times New Roman" pitchFamily="18" charset="0"/>
                <a:cs typeface="Times New Roman" pitchFamily="18" charset="0"/>
              </a:rPr>
              <a:t>New </a:t>
            </a:r>
            <a:r>
              <a:rPr lang="en-US" b="1" dirty="0">
                <a:solidFill>
                  <a:srgbClr val="000066"/>
                </a:solidFill>
                <a:latin typeface="Times New Roman" pitchFamily="18" charset="0"/>
                <a:cs typeface="Times New Roman" pitchFamily="18" charset="0"/>
              </a:rPr>
              <a:t>technologies focus in education and research.</a:t>
            </a:r>
          </a:p>
        </p:txBody>
      </p:sp>
      <p:sp>
        <p:nvSpPr>
          <p:cNvPr id="16" name="Rounded Rectangle 15"/>
          <p:cNvSpPr/>
          <p:nvPr/>
        </p:nvSpPr>
        <p:spPr>
          <a:xfrm>
            <a:off x="539552" y="3920890"/>
            <a:ext cx="7920880" cy="504056"/>
          </a:xfrm>
          <a:prstGeom prst="roundRect">
            <a:avLst/>
          </a:prstGeom>
          <a:solidFill>
            <a:srgbClr val="F9F5B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0066"/>
                </a:solidFill>
                <a:latin typeface="Times New Roman" pitchFamily="18" charset="0"/>
                <a:cs typeface="Times New Roman" pitchFamily="18" charset="0"/>
              </a:rPr>
              <a:t>5</a:t>
            </a:r>
            <a:r>
              <a:rPr lang="en-US" b="1" dirty="0" smtClean="0">
                <a:solidFill>
                  <a:srgbClr val="0033CC"/>
                </a:solidFill>
                <a:latin typeface="Times New Roman" pitchFamily="18" charset="0"/>
                <a:cs typeface="Times New Roman" pitchFamily="18" charset="0"/>
              </a:rPr>
              <a:t>. </a:t>
            </a:r>
            <a:r>
              <a:rPr lang="en-US" b="1" dirty="0" smtClean="0">
                <a:solidFill>
                  <a:srgbClr val="000066"/>
                </a:solidFill>
                <a:latin typeface="Times New Roman" pitchFamily="18" charset="0"/>
                <a:cs typeface="Times New Roman" pitchFamily="18" charset="0"/>
              </a:rPr>
              <a:t>Business </a:t>
            </a:r>
            <a:r>
              <a:rPr lang="en-US" b="1" dirty="0">
                <a:solidFill>
                  <a:srgbClr val="000066"/>
                </a:solidFill>
                <a:latin typeface="Times New Roman" pitchFamily="18" charset="0"/>
                <a:cs typeface="Times New Roman" pitchFamily="18" charset="0"/>
              </a:rPr>
              <a:t>cooperation</a:t>
            </a:r>
            <a:r>
              <a:rPr lang="en-US" b="1" dirty="0" smtClean="0">
                <a:solidFill>
                  <a:srgbClr val="000066"/>
                </a:solidFill>
                <a:latin typeface="Times New Roman" pitchFamily="18" charset="0"/>
                <a:cs typeface="Times New Roman" pitchFamily="18" charset="0"/>
              </a:rPr>
              <a:t>.</a:t>
            </a:r>
            <a:endParaRPr lang="en-US" b="1" dirty="0">
              <a:solidFill>
                <a:srgbClr val="000066"/>
              </a:solidFill>
              <a:latin typeface="Times New Roman" pitchFamily="18" charset="0"/>
              <a:cs typeface="Times New Roman" pitchFamily="18" charset="0"/>
            </a:endParaRPr>
          </a:p>
        </p:txBody>
      </p:sp>
      <p:sp>
        <p:nvSpPr>
          <p:cNvPr id="17" name="Rounded Rectangle 16"/>
          <p:cNvSpPr/>
          <p:nvPr/>
        </p:nvSpPr>
        <p:spPr>
          <a:xfrm>
            <a:off x="539552" y="4632585"/>
            <a:ext cx="7920880" cy="504056"/>
          </a:xfrm>
          <a:prstGeom prst="roundRect">
            <a:avLst/>
          </a:prstGeom>
          <a:solidFill>
            <a:srgbClr val="F9F5B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0066"/>
                </a:solidFill>
                <a:latin typeface="Times New Roman" pitchFamily="18" charset="0"/>
                <a:cs typeface="Times New Roman" pitchFamily="18" charset="0"/>
              </a:rPr>
              <a:t>6. Nice </a:t>
            </a:r>
            <a:r>
              <a:rPr lang="en-US" b="1" dirty="0">
                <a:solidFill>
                  <a:srgbClr val="000066"/>
                </a:solidFill>
                <a:latin typeface="Times New Roman" pitchFamily="18" charset="0"/>
                <a:cs typeface="Times New Roman" pitchFamily="18" charset="0"/>
              </a:rPr>
              <a:t>location by the seaside</a:t>
            </a:r>
            <a:r>
              <a:rPr lang="en-US" b="1" dirty="0" smtClean="0">
                <a:solidFill>
                  <a:srgbClr val="000066"/>
                </a:solidFill>
                <a:latin typeface="Times New Roman" pitchFamily="18" charset="0"/>
                <a:cs typeface="Times New Roman" pitchFamily="18" charset="0"/>
              </a:rPr>
              <a:t>.</a:t>
            </a:r>
            <a:endParaRPr lang="en-US" b="1" dirty="0">
              <a:solidFill>
                <a:srgbClr val="000066"/>
              </a:solidFill>
              <a:latin typeface="Times New Roman" pitchFamily="18" charset="0"/>
              <a:cs typeface="Times New Roman" pitchFamily="18" charset="0"/>
            </a:endParaRPr>
          </a:p>
        </p:txBody>
      </p:sp>
      <p:sp>
        <p:nvSpPr>
          <p:cNvPr id="18" name="Rounded Rectangle 17"/>
          <p:cNvSpPr/>
          <p:nvPr/>
        </p:nvSpPr>
        <p:spPr>
          <a:xfrm>
            <a:off x="539552" y="5311141"/>
            <a:ext cx="7920880" cy="504056"/>
          </a:xfrm>
          <a:prstGeom prst="roundRect">
            <a:avLst/>
          </a:prstGeom>
          <a:solidFill>
            <a:srgbClr val="F9F5B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0066"/>
                </a:solidFill>
                <a:latin typeface="Times New Roman" pitchFamily="18" charset="0"/>
                <a:cs typeface="Times New Roman" pitchFamily="18" charset="0"/>
              </a:rPr>
              <a:t>7. Modern </a:t>
            </a:r>
            <a:r>
              <a:rPr lang="en-US" b="1" dirty="0">
                <a:solidFill>
                  <a:srgbClr val="000066"/>
                </a:solidFill>
                <a:latin typeface="Times New Roman" pitchFamily="18" charset="0"/>
                <a:cs typeface="Times New Roman" pitchFamily="18" charset="0"/>
              </a:rPr>
              <a:t>campus</a:t>
            </a:r>
            <a:r>
              <a:rPr lang="en-US" b="1" dirty="0" smtClean="0">
                <a:solidFill>
                  <a:srgbClr val="000066"/>
                </a:solidFill>
                <a:latin typeface="Times New Roman" pitchFamily="18" charset="0"/>
                <a:cs typeface="Times New Roman" pitchFamily="18" charset="0"/>
              </a:rPr>
              <a:t>.</a:t>
            </a:r>
            <a:endParaRPr lang="en-US" b="1" dirty="0">
              <a:solidFill>
                <a:srgbClr val="000066"/>
              </a:solidFill>
              <a:latin typeface="Times New Roman" pitchFamily="18" charset="0"/>
              <a:cs typeface="Times New Roman" pitchFamily="18" charset="0"/>
            </a:endParaRPr>
          </a:p>
        </p:txBody>
      </p:sp>
      <p:sp>
        <p:nvSpPr>
          <p:cNvPr id="19" name="Rounded Rectangle 18"/>
          <p:cNvSpPr/>
          <p:nvPr/>
        </p:nvSpPr>
        <p:spPr>
          <a:xfrm>
            <a:off x="539552" y="5985840"/>
            <a:ext cx="7920880" cy="504056"/>
          </a:xfrm>
          <a:prstGeom prst="roundRect">
            <a:avLst/>
          </a:prstGeom>
          <a:solidFill>
            <a:srgbClr val="F9F5B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0066"/>
                </a:solidFill>
                <a:latin typeface="Times New Roman" pitchFamily="18" charset="0"/>
                <a:cs typeface="Times New Roman" pitchFamily="18" charset="0"/>
              </a:rPr>
              <a:t>8.</a:t>
            </a:r>
            <a:r>
              <a:rPr lang="en-US" b="1" dirty="0" smtClean="0">
                <a:solidFill>
                  <a:srgbClr val="0033CC"/>
                </a:solidFill>
                <a:latin typeface="Times New Roman" pitchFamily="18" charset="0"/>
                <a:cs typeface="Times New Roman" pitchFamily="18" charset="0"/>
              </a:rPr>
              <a:t> </a:t>
            </a:r>
            <a:r>
              <a:rPr lang="en-US" b="1" dirty="0" smtClean="0">
                <a:solidFill>
                  <a:srgbClr val="000066"/>
                </a:solidFill>
                <a:latin typeface="Times New Roman" pitchFamily="18" charset="0"/>
                <a:cs typeface="Times New Roman" pitchFamily="18" charset="0"/>
              </a:rPr>
              <a:t>Culture</a:t>
            </a:r>
            <a:r>
              <a:rPr lang="en-US" b="1" dirty="0">
                <a:solidFill>
                  <a:srgbClr val="000066"/>
                </a:solidFill>
                <a:latin typeface="Times New Roman" pitchFamily="18" charset="0"/>
                <a:cs typeface="Times New Roman" pitchFamily="18" charset="0"/>
              </a:rPr>
              <a:t>, art and sport activities. </a:t>
            </a:r>
          </a:p>
        </p:txBody>
      </p:sp>
    </p:spTree>
    <p:extLst>
      <p:ext uri="{BB962C8B-B14F-4D97-AF65-F5344CB8AC3E}">
        <p14:creationId xmlns:p14="http://schemas.microsoft.com/office/powerpoint/2010/main" val="1237796476"/>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C:\Users\milen\Desktop\PPt new\петьо снимки\VSU_Vazdushni_2011\VSU_Vazdushni_2011\20111003-DSC_94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5657" y="1353715"/>
            <a:ext cx="5428343" cy="36064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2227" name="Picture 8" descr="ISO9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3260" y="5874654"/>
            <a:ext cx="1871662"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WordArt 14"/>
          <p:cNvSpPr>
            <a:spLocks noChangeArrowheads="1" noChangeShapeType="1" noTextEdit="1"/>
          </p:cNvSpPr>
          <p:nvPr/>
        </p:nvSpPr>
        <p:spPr bwMode="auto">
          <a:xfrm>
            <a:off x="4572000" y="6144529"/>
            <a:ext cx="1933575" cy="4381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1600" kern="10" dirty="0">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a:cs typeface="Times New Roman"/>
              </a:rPr>
              <a:t>Accredited by NEAA</a:t>
            </a:r>
            <a:endParaRPr lang="bg-BG" sz="1600" kern="10" dirty="0">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a:cs typeface="Times New Roman"/>
            </a:endParaRPr>
          </a:p>
        </p:txBody>
      </p:sp>
      <p:grpSp>
        <p:nvGrpSpPr>
          <p:cNvPr id="52232" name="Group 11"/>
          <p:cNvGrpSpPr>
            <a:grpSpLocks/>
          </p:cNvGrpSpPr>
          <p:nvPr/>
        </p:nvGrpSpPr>
        <p:grpSpPr bwMode="auto">
          <a:xfrm>
            <a:off x="0" y="0"/>
            <a:ext cx="9144000" cy="946150"/>
            <a:chOff x="0" y="96"/>
            <a:chExt cx="5760" cy="596"/>
          </a:xfrm>
        </p:grpSpPr>
        <p:sp>
          <p:nvSpPr>
            <p:cNvPr id="52234" name="Text Box 12"/>
            <p:cNvSpPr txBox="1">
              <a:spLocks noChangeArrowheads="1"/>
            </p:cNvSpPr>
            <p:nvPr/>
          </p:nvSpPr>
          <p:spPr bwMode="auto">
            <a:xfrm>
              <a:off x="0" y="96"/>
              <a:ext cx="5760" cy="596"/>
            </a:xfrm>
            <a:prstGeom prst="rect">
              <a:avLst/>
            </a:prstGeom>
            <a:gradFill rotWithShape="1">
              <a:gsLst>
                <a:gs pos="0">
                  <a:srgbClr val="33CCCC"/>
                </a:gs>
                <a:gs pos="100000">
                  <a:srgbClr val="CCECFF">
                    <a:alpha val="79999"/>
                  </a:srgbClr>
                </a:gs>
              </a:gsLst>
              <a:lin ang="5400000" scaled="1"/>
            </a:gra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spcBef>
                  <a:spcPct val="50000"/>
                </a:spcBef>
              </a:pPr>
              <a:r>
                <a:rPr lang="bg-BG" sz="2800" b="1" dirty="0">
                  <a:solidFill>
                    <a:srgbClr val="006666"/>
                  </a:solidFill>
                  <a:latin typeface="Times New Roman" pitchFamily="18" charset="0"/>
                  <a:cs typeface="Times New Roman" pitchFamily="18" charset="0"/>
                </a:rPr>
                <a:t>   </a:t>
              </a:r>
              <a:r>
                <a:rPr lang="en-US" sz="2800" b="1" dirty="0" smtClean="0">
                  <a:solidFill>
                    <a:srgbClr val="006666"/>
                  </a:solidFill>
                  <a:latin typeface="Times New Roman" pitchFamily="18" charset="0"/>
                  <a:cs typeface="Times New Roman" pitchFamily="18" charset="0"/>
                </a:rPr>
                <a:t>          VARNA </a:t>
              </a:r>
              <a:r>
                <a:rPr lang="en-US" sz="2800" b="1" dirty="0">
                  <a:solidFill>
                    <a:srgbClr val="006666"/>
                  </a:solidFill>
                  <a:latin typeface="Times New Roman" pitchFamily="18" charset="0"/>
                  <a:cs typeface="Times New Roman" pitchFamily="18" charset="0"/>
                </a:rPr>
                <a:t>FREE UNIVERSITY</a:t>
              </a:r>
              <a:r>
                <a:rPr lang="bg-BG" sz="2800" b="1" dirty="0">
                  <a:solidFill>
                    <a:srgbClr val="006666"/>
                  </a:solidFill>
                  <a:latin typeface="Times New Roman" pitchFamily="18" charset="0"/>
                  <a:cs typeface="Times New Roman" pitchFamily="18" charset="0"/>
                </a:rPr>
                <a:t>		</a:t>
              </a:r>
              <a:r>
                <a:rPr lang="en-US" sz="2800" b="1" dirty="0" smtClean="0">
                  <a:solidFill>
                    <a:srgbClr val="006666"/>
                  </a:solidFill>
                  <a:latin typeface="Times New Roman" pitchFamily="18" charset="0"/>
                  <a:cs typeface="Times New Roman" pitchFamily="18" charset="0"/>
                </a:rPr>
                <a:t> 			“</a:t>
              </a:r>
              <a:r>
                <a:rPr lang="en-US" sz="2800" b="1" dirty="0">
                  <a:solidFill>
                    <a:srgbClr val="006666"/>
                  </a:solidFill>
                  <a:latin typeface="Times New Roman" pitchFamily="18" charset="0"/>
                  <a:cs typeface="Times New Roman" pitchFamily="18" charset="0"/>
                </a:rPr>
                <a:t>CHERNORIZETS HRABAR”</a:t>
              </a:r>
              <a:endParaRPr lang="bg-BG" sz="2800" b="1" dirty="0">
                <a:latin typeface="Times New Roman" pitchFamily="18" charset="0"/>
                <a:cs typeface="Times New Roman" pitchFamily="18" charset="0"/>
              </a:endParaRPr>
            </a:p>
          </p:txBody>
        </p:sp>
        <p:pic>
          <p:nvPicPr>
            <p:cNvPr id="52235" name="Picture 13" descr="vfu-logo-w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6" y="132"/>
              <a:ext cx="408"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4" descr="vs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354853"/>
            <a:ext cx="3866702" cy="468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681738" y="1575379"/>
            <a:ext cx="5100879" cy="579967"/>
          </a:xfrm>
          <a:prstGeom prst="rect">
            <a:avLst/>
          </a:prstGeom>
        </p:spPr>
        <p:txBody>
          <a:bodyPr wrap="square">
            <a:spAutoFit/>
          </a:bodyPr>
          <a:lstStyle/>
          <a:p>
            <a:pPr fontAlgn="auto">
              <a:lnSpc>
                <a:spcPct val="150000"/>
              </a:lnSpc>
              <a:spcBef>
                <a:spcPts val="0"/>
              </a:spcBef>
              <a:spcAft>
                <a:spcPts val="0"/>
              </a:spcAft>
              <a:defRPr/>
            </a:pPr>
            <a:r>
              <a:rPr lang="en-US" dirty="0">
                <a:solidFill>
                  <a:schemeClr val="bg1"/>
                </a:solidFill>
                <a:latin typeface="Times New Roman"/>
                <a:cs typeface="+mn-cs"/>
              </a:rPr>
              <a:t> </a:t>
            </a:r>
            <a:r>
              <a:rPr lang="en-US" sz="2400" b="1" dirty="0" smtClean="0">
                <a:solidFill>
                  <a:schemeClr val="bg1"/>
                </a:solidFill>
                <a:latin typeface="Times New Roman"/>
                <a:cs typeface="+mn-cs"/>
              </a:rPr>
              <a:t>Where </a:t>
            </a:r>
            <a:r>
              <a:rPr lang="en-US" sz="2400" b="1" dirty="0">
                <a:solidFill>
                  <a:schemeClr val="bg1"/>
                </a:solidFill>
                <a:latin typeface="Times New Roman"/>
                <a:cs typeface="+mn-cs"/>
              </a:rPr>
              <a:t>your dreams </a:t>
            </a:r>
            <a:r>
              <a:rPr lang="en-US" sz="2400" b="1" dirty="0" smtClean="0">
                <a:solidFill>
                  <a:schemeClr val="bg1"/>
                </a:solidFill>
                <a:latin typeface="Times New Roman"/>
                <a:cs typeface="+mn-cs"/>
              </a:rPr>
              <a:t>begin…</a:t>
            </a:r>
            <a:endParaRPr lang="bg-BG" sz="2400" b="1" dirty="0">
              <a:solidFill>
                <a:schemeClr val="bg1"/>
              </a:solidFill>
              <a:latin typeface="Times New Roman"/>
              <a:cs typeface="+mn-cs"/>
            </a:endParaRPr>
          </a:p>
        </p:txBody>
      </p:sp>
      <p:sp>
        <p:nvSpPr>
          <p:cNvPr id="14" name="Text Placeholder 1"/>
          <p:cNvSpPr txBox="1">
            <a:spLocks/>
          </p:cNvSpPr>
          <p:nvPr/>
        </p:nvSpPr>
        <p:spPr>
          <a:xfrm>
            <a:off x="4297589" y="4724232"/>
            <a:ext cx="5500831" cy="4525963"/>
          </a:xfrm>
          <a:prstGeom prst="rect">
            <a:avLst/>
          </a:prstGeom>
        </p:spPr>
        <p:txBody>
          <a:bodyPr>
            <a:normAutofit/>
          </a:bodyPr>
          <a:lstStyle>
            <a:defPPr>
              <a:defRPr>
                <a:solidFill>
                  <a:schemeClr val="tx1"/>
                </a:solidFill>
                <a:latin typeface="+mn-lt"/>
                <a:ea typeface="+mn-ea"/>
                <a:cs typeface="+mn-cs"/>
              </a:defRPr>
            </a:defPPr>
            <a:lvl1pPr marL="342900" indent="-342900" eaLnBrk="1" hangingPunct="1">
              <a:lnSpc>
                <a:spcPct val="150000"/>
              </a:lnSpc>
              <a:buChar char="•"/>
              <a:defRPr sz="1800">
                <a:latin typeface="Times New Roman" pitchFamily="18" charset="0"/>
                <a:cs typeface="Times New Roman" pitchFamily="18" charset="0"/>
              </a:defRPr>
            </a:lvl1pPr>
            <a:lvl2pPr marL="742950" indent="-285750" eaLnBrk="1" hangingPunct="1">
              <a:lnSpc>
                <a:spcPct val="150000"/>
              </a:lnSpc>
              <a:buChar char="–"/>
              <a:defRPr sz="1800">
                <a:latin typeface="Times New Roman" pitchFamily="18" charset="0"/>
                <a:cs typeface="Times New Roman" pitchFamily="18" charset="0"/>
              </a:defRPr>
            </a:lvl2pPr>
            <a:lvl3pPr marL="1143000" indent="-228600" eaLnBrk="1" hangingPunct="1">
              <a:lnSpc>
                <a:spcPct val="150000"/>
              </a:lnSpc>
              <a:buChar char="•"/>
              <a:defRPr sz="1800">
                <a:latin typeface="Times New Roman" pitchFamily="18" charset="0"/>
                <a:cs typeface="Times New Roman" pitchFamily="18" charset="0"/>
              </a:defRPr>
            </a:lvl3pPr>
            <a:lvl4pPr marL="1600200" indent="-228600" eaLnBrk="1" hangingPunct="1">
              <a:lnSpc>
                <a:spcPct val="150000"/>
              </a:lnSpc>
              <a:buChar char="–"/>
              <a:defRPr sz="1800">
                <a:latin typeface="Times New Roman" pitchFamily="18" charset="0"/>
                <a:cs typeface="Times New Roman" pitchFamily="18" charset="0"/>
              </a:defRPr>
            </a:lvl4pPr>
            <a:lvl5pPr marL="2057400" indent="-228600" eaLnBrk="1" hangingPunct="1">
              <a:lnSpc>
                <a:spcPct val="150000"/>
              </a:lnSpc>
              <a:buChar char="»"/>
              <a:defRPr sz="1800">
                <a:latin typeface="Times New Roman" pitchFamily="18" charset="0"/>
                <a:cs typeface="Times New Roman" pitchFamily="18" charset="0"/>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0" indent="0" algn="just">
              <a:buFontTx/>
              <a:buNone/>
              <a:defRPr/>
            </a:pPr>
            <a:endParaRPr lang="en-US" sz="2400" b="1" kern="0" dirty="0" smtClean="0">
              <a:solidFill>
                <a:sysClr val="windowText" lastClr="000000"/>
              </a:solidFill>
              <a:hlinkClick r:id="rId6"/>
            </a:endParaRPr>
          </a:p>
          <a:p>
            <a:pPr marL="0" indent="0" algn="just">
              <a:buFontTx/>
              <a:buNone/>
              <a:defRPr/>
            </a:pPr>
            <a:r>
              <a:rPr lang="en-US" sz="2400" b="1" kern="0" dirty="0" smtClean="0">
                <a:solidFill>
                  <a:sysClr val="windowText" lastClr="000000"/>
                </a:solidFill>
                <a:hlinkClick r:id="rId6"/>
              </a:rPr>
              <a:t>https://www.vfu.bg</a:t>
            </a:r>
            <a:r>
              <a:rPr lang="en-US" sz="2400" b="1" kern="0" dirty="0" smtClean="0">
                <a:solidFill>
                  <a:sysClr val="windowText" lastClr="000000"/>
                </a:solidFill>
              </a:rPr>
              <a:t>				</a:t>
            </a:r>
            <a:r>
              <a:rPr lang="en-US" b="1" kern="0" dirty="0" smtClean="0">
                <a:solidFill>
                  <a:sysClr val="windowText" lastClr="000000"/>
                </a:solidFill>
              </a:rPr>
              <a:t>		</a:t>
            </a:r>
            <a:endParaRPr lang="bg-BG" kern="0" dirty="0">
              <a:solidFill>
                <a:sysClr val="windowText" lastClr="000000"/>
              </a:solidFill>
            </a:endParaRPr>
          </a:p>
        </p:txBody>
      </p:sp>
      <p:pic>
        <p:nvPicPr>
          <p:cNvPr id="52226" name="Picture 6" descr="glav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804" y="0"/>
            <a:ext cx="1198789" cy="129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12" descr="C:\Users\c7d8k-4y3j3-d8rqx-gj\Desktop\h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93259" y="6024096"/>
            <a:ext cx="1587957" cy="82736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4890" y="5248540"/>
            <a:ext cx="1137352" cy="1609460"/>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239820"/>
            <a:ext cx="1137354" cy="1609463"/>
          </a:xfrm>
          <a:prstGeom prst="rect">
            <a:avLst/>
          </a:prstGeom>
        </p:spPr>
      </p:pic>
    </p:spTree>
    <p:extLst>
      <p:ext uri="{BB962C8B-B14F-4D97-AF65-F5344CB8AC3E}">
        <p14:creationId xmlns:p14="http://schemas.microsoft.com/office/powerpoint/2010/main" val="366871237"/>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274" y="4659782"/>
            <a:ext cx="4297364" cy="1841726"/>
          </a:xfrm>
          <a:prstGeom prst="rect">
            <a:avLst/>
          </a:prstGeom>
        </p:spPr>
      </p:pic>
      <p:sp>
        <p:nvSpPr>
          <p:cNvPr id="4" name="Rectangle 3"/>
          <p:cNvSpPr/>
          <p:nvPr/>
        </p:nvSpPr>
        <p:spPr>
          <a:xfrm>
            <a:off x="0" y="7938"/>
            <a:ext cx="4122738" cy="1395412"/>
          </a:xfrm>
          <a:prstGeom prst="rect">
            <a:avLst/>
          </a:prstGeom>
          <a:solidFill>
            <a:srgbClr val="F2F2F2">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p>
        </p:txBody>
      </p:sp>
      <p:sp>
        <p:nvSpPr>
          <p:cNvPr id="10" name="Text Box 3"/>
          <p:cNvSpPr txBox="1">
            <a:spLocks noChangeArrowheads="1"/>
          </p:cNvSpPr>
          <p:nvPr/>
        </p:nvSpPr>
        <p:spPr bwMode="auto">
          <a:xfrm>
            <a:off x="19050" y="65088"/>
            <a:ext cx="4338638" cy="284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lnSpc>
                <a:spcPct val="150000"/>
              </a:lnSpc>
              <a:spcBef>
                <a:spcPct val="50000"/>
              </a:spcBef>
            </a:pPr>
            <a:r>
              <a:rPr lang="en-US" b="1" u="sng" dirty="0" smtClean="0">
                <a:solidFill>
                  <a:srgbClr val="003300"/>
                </a:solidFill>
                <a:latin typeface="Times New Roman" pitchFamily="18" charset="0"/>
              </a:rPr>
              <a:t>History</a:t>
            </a:r>
          </a:p>
          <a:p>
            <a:pPr eaLnBrk="1" hangingPunct="1">
              <a:lnSpc>
                <a:spcPct val="150000"/>
              </a:lnSpc>
              <a:spcBef>
                <a:spcPct val="50000"/>
              </a:spcBef>
            </a:pPr>
            <a:r>
              <a:rPr lang="en-US" sz="1600" b="1" dirty="0" smtClean="0">
                <a:solidFill>
                  <a:srgbClr val="003300"/>
                </a:solidFill>
                <a:latin typeface="Times New Roman" pitchFamily="18" charset="0"/>
              </a:rPr>
              <a:t>Recertified </a:t>
            </a:r>
            <a:r>
              <a:rPr lang="en-US" sz="1600" b="1" dirty="0">
                <a:solidFill>
                  <a:srgbClr val="003300"/>
                </a:solidFill>
                <a:latin typeface="Times New Roman" pitchFamily="18" charset="0"/>
              </a:rPr>
              <a:t>to the international standard ISO:</a:t>
            </a:r>
            <a:endParaRPr lang="bg-BG" sz="1600" b="1" dirty="0">
              <a:solidFill>
                <a:srgbClr val="003300"/>
              </a:solidFill>
              <a:latin typeface="Times New Roman" pitchFamily="18" charset="0"/>
            </a:endParaRPr>
          </a:p>
          <a:p>
            <a:pPr eaLnBrk="1" hangingPunct="1">
              <a:spcBef>
                <a:spcPct val="50000"/>
              </a:spcBef>
              <a:buFontTx/>
              <a:buChar char="-"/>
            </a:pPr>
            <a:r>
              <a:rPr lang="en-US" sz="1600" b="1" dirty="0">
                <a:solidFill>
                  <a:srgbClr val="003300"/>
                </a:solidFill>
                <a:latin typeface="Times New Roman" pitchFamily="18" charset="0"/>
              </a:rPr>
              <a:t> </a:t>
            </a:r>
            <a:r>
              <a:rPr lang="bg-BG" sz="1600" b="1" dirty="0">
                <a:solidFill>
                  <a:srgbClr val="003300"/>
                </a:solidFill>
                <a:latin typeface="Times New Roman" pitchFamily="18" charset="0"/>
              </a:rPr>
              <a:t>2001 – </a:t>
            </a:r>
            <a:r>
              <a:rPr lang="en-US" sz="1600" b="1" dirty="0">
                <a:solidFill>
                  <a:srgbClr val="003300"/>
                </a:solidFill>
                <a:latin typeface="Times New Roman" pitchFamily="18" charset="0"/>
              </a:rPr>
              <a:t>ISO 9001:1994</a:t>
            </a:r>
          </a:p>
          <a:p>
            <a:pPr eaLnBrk="1" hangingPunct="1">
              <a:spcBef>
                <a:spcPct val="50000"/>
              </a:spcBef>
              <a:buFontTx/>
              <a:buChar char="-"/>
            </a:pPr>
            <a:r>
              <a:rPr lang="en-US" sz="1600" b="1" dirty="0">
                <a:solidFill>
                  <a:srgbClr val="003300"/>
                </a:solidFill>
                <a:latin typeface="Times New Roman" pitchFamily="18" charset="0"/>
              </a:rPr>
              <a:t> 2004</a:t>
            </a:r>
            <a:r>
              <a:rPr lang="bg-BG" sz="1600" b="1" dirty="0">
                <a:solidFill>
                  <a:srgbClr val="003300"/>
                </a:solidFill>
                <a:latin typeface="Times New Roman" pitchFamily="18" charset="0"/>
              </a:rPr>
              <a:t> – </a:t>
            </a:r>
            <a:r>
              <a:rPr lang="en-US" sz="1600" b="1" dirty="0">
                <a:solidFill>
                  <a:srgbClr val="003300"/>
                </a:solidFill>
                <a:latin typeface="Times New Roman" pitchFamily="18" charset="0"/>
              </a:rPr>
              <a:t>ISO 9001:2000</a:t>
            </a:r>
          </a:p>
          <a:p>
            <a:pPr eaLnBrk="1" hangingPunct="1">
              <a:spcBef>
                <a:spcPct val="50000"/>
              </a:spcBef>
              <a:buFontTx/>
              <a:buChar char="-"/>
            </a:pPr>
            <a:r>
              <a:rPr lang="en-US" sz="1600" b="1" dirty="0">
                <a:solidFill>
                  <a:srgbClr val="003300"/>
                </a:solidFill>
                <a:latin typeface="Times New Roman" pitchFamily="18" charset="0"/>
              </a:rPr>
              <a:t> 2007</a:t>
            </a:r>
            <a:r>
              <a:rPr lang="bg-BG" sz="1600" b="1" dirty="0">
                <a:solidFill>
                  <a:srgbClr val="003300"/>
                </a:solidFill>
                <a:latin typeface="Times New Roman" pitchFamily="18" charset="0"/>
              </a:rPr>
              <a:t> – </a:t>
            </a:r>
            <a:r>
              <a:rPr lang="en-US" sz="1600" b="1" dirty="0">
                <a:solidFill>
                  <a:srgbClr val="003300"/>
                </a:solidFill>
                <a:latin typeface="Times New Roman" pitchFamily="18" charset="0"/>
              </a:rPr>
              <a:t>ISO 9001:2000</a:t>
            </a:r>
          </a:p>
          <a:p>
            <a:pPr eaLnBrk="1" hangingPunct="1">
              <a:spcBef>
                <a:spcPct val="50000"/>
              </a:spcBef>
              <a:buFontTx/>
              <a:buChar char="-"/>
            </a:pPr>
            <a:r>
              <a:rPr lang="en-US" sz="1600" b="1" dirty="0">
                <a:solidFill>
                  <a:srgbClr val="003300"/>
                </a:solidFill>
                <a:latin typeface="Times New Roman" pitchFamily="18" charset="0"/>
              </a:rPr>
              <a:t> 2010</a:t>
            </a:r>
            <a:r>
              <a:rPr lang="bg-BG" sz="1600" b="1" dirty="0">
                <a:solidFill>
                  <a:srgbClr val="003300"/>
                </a:solidFill>
                <a:latin typeface="Times New Roman" pitchFamily="18" charset="0"/>
              </a:rPr>
              <a:t> – </a:t>
            </a:r>
            <a:r>
              <a:rPr lang="en-US" sz="1600" b="1" dirty="0">
                <a:solidFill>
                  <a:srgbClr val="003300"/>
                </a:solidFill>
                <a:latin typeface="Times New Roman" pitchFamily="18" charset="0"/>
              </a:rPr>
              <a:t>ISO </a:t>
            </a:r>
            <a:r>
              <a:rPr lang="en-US" sz="1600" b="1" dirty="0" smtClean="0">
                <a:solidFill>
                  <a:srgbClr val="003300"/>
                </a:solidFill>
                <a:latin typeface="Times New Roman" pitchFamily="18" charset="0"/>
              </a:rPr>
              <a:t>9001:2008</a:t>
            </a:r>
          </a:p>
          <a:p>
            <a:pPr eaLnBrk="1" hangingPunct="1">
              <a:spcBef>
                <a:spcPct val="50000"/>
              </a:spcBef>
              <a:buFontTx/>
              <a:buChar char="-"/>
            </a:pPr>
            <a:r>
              <a:rPr lang="en-US" sz="1600" b="1" dirty="0">
                <a:solidFill>
                  <a:srgbClr val="003300"/>
                </a:solidFill>
                <a:latin typeface="Times New Roman" pitchFamily="18" charset="0"/>
              </a:rPr>
              <a:t> </a:t>
            </a:r>
            <a:r>
              <a:rPr lang="en-US" sz="1600" b="1" dirty="0" smtClean="0">
                <a:solidFill>
                  <a:srgbClr val="003300"/>
                </a:solidFill>
                <a:latin typeface="Times New Roman" pitchFamily="18" charset="0"/>
              </a:rPr>
              <a:t>2016 –</a:t>
            </a:r>
            <a:r>
              <a:rPr lang="bg-BG" sz="1600" b="1" dirty="0" smtClean="0">
                <a:solidFill>
                  <a:srgbClr val="003300"/>
                </a:solidFill>
                <a:latin typeface="Times New Roman" pitchFamily="18" charset="0"/>
              </a:rPr>
              <a:t> </a:t>
            </a:r>
            <a:r>
              <a:rPr lang="en-US" sz="1600" b="1" dirty="0" smtClean="0">
                <a:solidFill>
                  <a:srgbClr val="003300"/>
                </a:solidFill>
                <a:latin typeface="Times New Roman" pitchFamily="18" charset="0"/>
              </a:rPr>
              <a:t>ISO 9001 :2015</a:t>
            </a:r>
            <a:endParaRPr lang="bg-BG" sz="1600" b="1" dirty="0">
              <a:solidFill>
                <a:srgbClr val="003300"/>
              </a:solidFill>
              <a:latin typeface="Times New Roman" pitchFamily="18" charset="0"/>
            </a:endParaRPr>
          </a:p>
        </p:txBody>
      </p:sp>
      <p:sp>
        <p:nvSpPr>
          <p:cNvPr id="12" name="Text Box 9"/>
          <p:cNvSpPr txBox="1">
            <a:spLocks noChangeArrowheads="1"/>
          </p:cNvSpPr>
          <p:nvPr/>
        </p:nvSpPr>
        <p:spPr bwMode="auto">
          <a:xfrm>
            <a:off x="37675" y="2882111"/>
            <a:ext cx="3670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spcBef>
                <a:spcPct val="50000"/>
              </a:spcBef>
              <a:buFont typeface="Wingdings" pitchFamily="2" charset="2"/>
              <a:buNone/>
            </a:pPr>
            <a:r>
              <a:rPr lang="en-US" sz="1600" b="1" dirty="0">
                <a:solidFill>
                  <a:srgbClr val="003300"/>
                </a:solidFill>
                <a:latin typeface="Times New Roman" pitchFamily="18" charset="0"/>
              </a:rPr>
              <a:t>2009 – Award of DS LABEL</a:t>
            </a:r>
            <a:endParaRPr lang="bg-BG" sz="1600" b="1" dirty="0">
              <a:solidFill>
                <a:srgbClr val="003300"/>
              </a:solidFill>
              <a:latin typeface="Times New Roman" pitchFamily="18" charset="0"/>
            </a:endParaRPr>
          </a:p>
        </p:txBody>
      </p:sp>
      <p:sp>
        <p:nvSpPr>
          <p:cNvPr id="15" name="Text Box 14"/>
          <p:cNvSpPr txBox="1">
            <a:spLocks noChangeArrowheads="1"/>
          </p:cNvSpPr>
          <p:nvPr/>
        </p:nvSpPr>
        <p:spPr bwMode="auto">
          <a:xfrm>
            <a:off x="34923" y="3122434"/>
            <a:ext cx="3670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spcBef>
                <a:spcPct val="50000"/>
              </a:spcBef>
              <a:buFont typeface="Wingdings" pitchFamily="2" charset="2"/>
              <a:buNone/>
            </a:pPr>
            <a:r>
              <a:rPr lang="en-US" sz="1600" b="1" dirty="0">
                <a:solidFill>
                  <a:srgbClr val="003300"/>
                </a:solidFill>
                <a:latin typeface="Times New Roman" pitchFamily="18" charset="0"/>
              </a:rPr>
              <a:t>2010 – Award of ECTS LABEL</a:t>
            </a:r>
            <a:endParaRPr lang="bg-BG" sz="1600" b="1" dirty="0">
              <a:solidFill>
                <a:srgbClr val="003300"/>
              </a:solidFill>
              <a:latin typeface="Times New Roman" pitchFamily="18" charset="0"/>
            </a:endParaRPr>
          </a:p>
        </p:txBody>
      </p:sp>
      <p:sp>
        <p:nvSpPr>
          <p:cNvPr id="16" name="Text Box 14"/>
          <p:cNvSpPr txBox="1">
            <a:spLocks noChangeArrowheads="1"/>
          </p:cNvSpPr>
          <p:nvPr/>
        </p:nvSpPr>
        <p:spPr bwMode="auto">
          <a:xfrm>
            <a:off x="37675" y="3352426"/>
            <a:ext cx="45577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spcBef>
                <a:spcPct val="50000"/>
              </a:spcBef>
              <a:buFont typeface="Wingdings" pitchFamily="2" charset="2"/>
              <a:buNone/>
            </a:pPr>
            <a:r>
              <a:rPr lang="en-US" sz="1600" b="1" dirty="0">
                <a:solidFill>
                  <a:srgbClr val="003300"/>
                </a:solidFill>
                <a:latin typeface="Times New Roman" pitchFamily="18" charset="0"/>
              </a:rPr>
              <a:t>2012 – Award of HR Excellence in Research Logo</a:t>
            </a:r>
            <a:endParaRPr lang="bg-BG" sz="1600" b="1" dirty="0">
              <a:solidFill>
                <a:srgbClr val="003300"/>
              </a:solidFill>
              <a:latin typeface="Times New Roman" pitchFamily="18" charset="0"/>
            </a:endParaRPr>
          </a:p>
        </p:txBody>
      </p:sp>
      <p:sp>
        <p:nvSpPr>
          <p:cNvPr id="2" name="Content Placeholder 1"/>
          <p:cNvSpPr>
            <a:spLocks noGrp="1"/>
          </p:cNvSpPr>
          <p:nvPr>
            <p:ph/>
          </p:nvPr>
        </p:nvSpPr>
        <p:spPr>
          <a:xfrm>
            <a:off x="4136442" y="1337023"/>
            <a:ext cx="4948821" cy="5562600"/>
          </a:xfrm>
        </p:spPr>
        <p:txBody>
          <a:bodyPr>
            <a:normAutofit/>
          </a:bodyPr>
          <a:lstStyle/>
          <a:p>
            <a:pPr>
              <a:spcBef>
                <a:spcPct val="0"/>
              </a:spcBef>
            </a:pPr>
            <a:r>
              <a:rPr lang="bg-BG" sz="1600" dirty="0">
                <a:solidFill>
                  <a:schemeClr val="accent2">
                    <a:lumMod val="50000"/>
                  </a:schemeClr>
                </a:solidFill>
              </a:rPr>
              <a:t>The university </a:t>
            </a:r>
            <a:r>
              <a:rPr lang="bg-BG" sz="1600" b="1" dirty="0">
                <a:solidFill>
                  <a:schemeClr val="accent2">
                    <a:lumMod val="50000"/>
                  </a:schemeClr>
                </a:solidFill>
              </a:rPr>
              <a:t>has been recertified to the International Standard ISO 900</a:t>
            </a:r>
            <a:r>
              <a:rPr lang="en-US" sz="1600" b="1" dirty="0">
                <a:solidFill>
                  <a:schemeClr val="accent2">
                    <a:lumMod val="50000"/>
                  </a:schemeClr>
                </a:solidFill>
              </a:rPr>
              <a:t>1</a:t>
            </a:r>
            <a:r>
              <a:rPr lang="bg-BG" sz="1600" b="1" dirty="0" smtClean="0">
                <a:solidFill>
                  <a:schemeClr val="accent2">
                    <a:lumMod val="50000"/>
                  </a:schemeClr>
                </a:solidFill>
              </a:rPr>
              <a:t>:20</a:t>
            </a:r>
            <a:r>
              <a:rPr lang="en-US" sz="1600" b="1" dirty="0" smtClean="0">
                <a:solidFill>
                  <a:schemeClr val="accent2">
                    <a:lumMod val="50000"/>
                  </a:schemeClr>
                </a:solidFill>
              </a:rPr>
              <a:t>15</a:t>
            </a:r>
            <a:r>
              <a:rPr lang="bg-BG" sz="1600" dirty="0" smtClean="0">
                <a:solidFill>
                  <a:schemeClr val="accent2">
                    <a:lumMod val="50000"/>
                  </a:schemeClr>
                </a:solidFill>
              </a:rPr>
              <a:t> </a:t>
            </a:r>
            <a:r>
              <a:rPr lang="bg-BG" sz="1600" dirty="0">
                <a:solidFill>
                  <a:schemeClr val="accent2">
                    <a:lumMod val="50000"/>
                  </a:schemeClr>
                </a:solidFill>
              </a:rPr>
              <a:t>and obtains certificates from UKAS (Great Britain) and ANAB (the USA), substituting national certificates with generally accepted international ones</a:t>
            </a:r>
            <a:r>
              <a:rPr lang="en-US" sz="1600" dirty="0" smtClean="0">
                <a:solidFill>
                  <a:schemeClr val="accent2">
                    <a:lumMod val="50000"/>
                  </a:schemeClr>
                </a:solidFill>
              </a:rPr>
              <a:t>.</a:t>
            </a:r>
            <a:r>
              <a:rPr lang="en-US" sz="1600" b="1" dirty="0">
                <a:solidFill>
                  <a:srgbClr val="003300"/>
                </a:solidFill>
              </a:rPr>
              <a:t> </a:t>
            </a:r>
            <a:endParaRPr lang="bg-BG" sz="1600" dirty="0">
              <a:solidFill>
                <a:schemeClr val="accent2">
                  <a:lumMod val="50000"/>
                </a:schemeClr>
              </a:solidFill>
            </a:endParaRPr>
          </a:p>
        </p:txBody>
      </p:sp>
      <p:sp>
        <p:nvSpPr>
          <p:cNvPr id="18" name="Rectangle 17"/>
          <p:cNvSpPr/>
          <p:nvPr/>
        </p:nvSpPr>
        <p:spPr>
          <a:xfrm>
            <a:off x="1320142" y="24698"/>
            <a:ext cx="2600071" cy="507831"/>
          </a:xfrm>
          <a:prstGeom prst="rect">
            <a:avLst/>
          </a:prstGeom>
        </p:spPr>
        <p:txBody>
          <a:bodyPr wrap="none">
            <a:spAutoFit/>
          </a:bodyPr>
          <a:lstStyle/>
          <a:p>
            <a:pPr>
              <a:lnSpc>
                <a:spcPct val="150000"/>
              </a:lnSpc>
              <a:defRPr/>
            </a:pPr>
            <a:r>
              <a:rPr lang="en-US" b="1" dirty="0" smtClean="0">
                <a:solidFill>
                  <a:sysClr val="windowText" lastClr="000000"/>
                </a:solidFill>
                <a:latin typeface="Times New Roman" pitchFamily="18" charset="0"/>
                <a:cs typeface="Times New Roman" pitchFamily="18" charset="0"/>
              </a:rPr>
              <a:t>VFU ADVANTAGES (2)</a:t>
            </a:r>
            <a:endParaRPr lang="bg-BG" b="1" dirty="0">
              <a:solidFill>
                <a:sysClr val="windowText" lastClr="000000"/>
              </a:solidFill>
              <a:latin typeface="Times New Roman" pitchFamily="18" charset="0"/>
              <a:cs typeface="Times New Roman" pitchFamily="18" charset="0"/>
            </a:endParaRPr>
          </a:p>
        </p:txBody>
      </p:sp>
      <p:sp>
        <p:nvSpPr>
          <p:cNvPr id="19" name="Text Box 9"/>
          <p:cNvSpPr txBox="1">
            <a:spLocks noChangeArrowheads="1"/>
          </p:cNvSpPr>
          <p:nvPr/>
        </p:nvSpPr>
        <p:spPr bwMode="auto">
          <a:xfrm>
            <a:off x="41048" y="3567892"/>
            <a:ext cx="3670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spcBef>
                <a:spcPct val="50000"/>
              </a:spcBef>
              <a:buFont typeface="Wingdings" pitchFamily="2" charset="2"/>
              <a:buNone/>
            </a:pPr>
            <a:r>
              <a:rPr lang="en-US" sz="1600" b="1" dirty="0" smtClean="0">
                <a:solidFill>
                  <a:srgbClr val="003300"/>
                </a:solidFill>
                <a:latin typeface="Times New Roman" pitchFamily="18" charset="0"/>
              </a:rPr>
              <a:t>2013 </a:t>
            </a:r>
            <a:r>
              <a:rPr lang="en-US" sz="1600" b="1" dirty="0">
                <a:solidFill>
                  <a:srgbClr val="003300"/>
                </a:solidFill>
                <a:latin typeface="Times New Roman" pitchFamily="18" charset="0"/>
              </a:rPr>
              <a:t>– Award of DS LABEL</a:t>
            </a:r>
            <a:endParaRPr lang="bg-BG" sz="1600" b="1" dirty="0">
              <a:solidFill>
                <a:srgbClr val="003300"/>
              </a:solidFill>
              <a:latin typeface="Times New Roman" pitchFamily="18" charset="0"/>
            </a:endParaRPr>
          </a:p>
        </p:txBody>
      </p:sp>
      <p:sp>
        <p:nvSpPr>
          <p:cNvPr id="21" name="Text Box 9"/>
          <p:cNvSpPr txBox="1">
            <a:spLocks noChangeArrowheads="1"/>
          </p:cNvSpPr>
          <p:nvPr/>
        </p:nvSpPr>
        <p:spPr bwMode="auto">
          <a:xfrm>
            <a:off x="37675" y="3819360"/>
            <a:ext cx="3670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spcBef>
                <a:spcPct val="50000"/>
              </a:spcBef>
              <a:buFont typeface="Wingdings" pitchFamily="2" charset="2"/>
              <a:buNone/>
            </a:pPr>
            <a:r>
              <a:rPr lang="en-US" sz="1600" b="1" dirty="0" smtClean="0">
                <a:solidFill>
                  <a:srgbClr val="003300"/>
                </a:solidFill>
                <a:latin typeface="Times New Roman" pitchFamily="18" charset="0"/>
              </a:rPr>
              <a:t>2013 </a:t>
            </a:r>
            <a:r>
              <a:rPr lang="en-US" sz="1600" b="1" dirty="0">
                <a:solidFill>
                  <a:srgbClr val="003300"/>
                </a:solidFill>
                <a:latin typeface="Times New Roman" pitchFamily="18" charset="0"/>
              </a:rPr>
              <a:t>– Award of </a:t>
            </a:r>
            <a:r>
              <a:rPr lang="en-US" sz="1600" b="1" dirty="0" smtClean="0">
                <a:solidFill>
                  <a:srgbClr val="003300"/>
                </a:solidFill>
                <a:latin typeface="Times New Roman" pitchFamily="18" charset="0"/>
              </a:rPr>
              <a:t>ECTS </a:t>
            </a:r>
            <a:r>
              <a:rPr lang="en-US" sz="1600" b="1" dirty="0">
                <a:solidFill>
                  <a:srgbClr val="003300"/>
                </a:solidFill>
                <a:latin typeface="Times New Roman" pitchFamily="18" charset="0"/>
              </a:rPr>
              <a:t>LABEL</a:t>
            </a:r>
            <a:endParaRPr lang="bg-BG" sz="1600" b="1" dirty="0">
              <a:solidFill>
                <a:srgbClr val="003300"/>
              </a:solidFill>
              <a:latin typeface="Times New Roman" pitchFamily="18" charset="0"/>
            </a:endParaRPr>
          </a:p>
        </p:txBody>
      </p:sp>
      <p:sp>
        <p:nvSpPr>
          <p:cNvPr id="22" name="Text Box 9"/>
          <p:cNvSpPr txBox="1">
            <a:spLocks noChangeArrowheads="1"/>
          </p:cNvSpPr>
          <p:nvPr/>
        </p:nvSpPr>
        <p:spPr bwMode="auto">
          <a:xfrm>
            <a:off x="50799" y="4054375"/>
            <a:ext cx="47719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lvl="0" eaLnBrk="1" hangingPunct="1">
              <a:spcBef>
                <a:spcPct val="50000"/>
              </a:spcBef>
            </a:pPr>
            <a:r>
              <a:rPr lang="en-US" sz="1600" b="1" dirty="0" smtClean="0">
                <a:solidFill>
                  <a:srgbClr val="003300"/>
                </a:solidFill>
                <a:latin typeface="Times New Roman" pitchFamily="18" charset="0"/>
              </a:rPr>
              <a:t>2015 </a:t>
            </a:r>
            <a:r>
              <a:rPr lang="en-US" sz="1600" b="1" dirty="0">
                <a:solidFill>
                  <a:srgbClr val="003300"/>
                </a:solidFill>
                <a:latin typeface="Times New Roman" pitchFamily="18" charset="0"/>
              </a:rPr>
              <a:t>– </a:t>
            </a:r>
            <a:r>
              <a:rPr lang="en-US" sz="1600" b="1" kern="0" dirty="0">
                <a:solidFill>
                  <a:srgbClr val="003300"/>
                </a:solidFill>
                <a:latin typeface="Times New Roman" pitchFamily="18" charset="0"/>
                <a:cs typeface="Times New Roman" pitchFamily="18" charset="0"/>
              </a:rPr>
              <a:t>Award of HR Excellence in Research Logo</a:t>
            </a:r>
            <a:endParaRPr lang="bg-BG" sz="1600" b="1" kern="0" dirty="0">
              <a:solidFill>
                <a:srgbClr val="003300"/>
              </a:solidFill>
              <a:latin typeface="Times New Roman" pitchFamily="18" charset="0"/>
              <a:cs typeface="Times New Roman" pitchFamily="18" charset="0"/>
            </a:endParaRPr>
          </a:p>
          <a:p>
            <a:pPr eaLnBrk="1" hangingPunct="1">
              <a:spcBef>
                <a:spcPct val="50000"/>
              </a:spcBef>
              <a:buFont typeface="Wingdings" pitchFamily="2" charset="2"/>
              <a:buNone/>
            </a:pPr>
            <a:endParaRPr lang="bg-BG" sz="1600" b="1" dirty="0">
              <a:solidFill>
                <a:srgbClr val="003300"/>
              </a:solidFill>
              <a:latin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5758" y="3679132"/>
            <a:ext cx="2237274" cy="317964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9038" y="3679132"/>
            <a:ext cx="2244149" cy="3178868"/>
          </a:xfrm>
          <a:prstGeom prst="rect">
            <a:avLst/>
          </a:prstGeom>
        </p:spPr>
      </p:pic>
    </p:spTree>
    <p:extLst>
      <p:ext uri="{BB962C8B-B14F-4D97-AF65-F5344CB8AC3E}">
        <p14:creationId xmlns:p14="http://schemas.microsoft.com/office/powerpoint/2010/main" val="4275668612"/>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gray">
          <a:xfrm flipH="1">
            <a:off x="1431698" y="1454191"/>
            <a:ext cx="5956980" cy="1393784"/>
          </a:xfrm>
          <a:prstGeom prst="rect">
            <a:avLst/>
          </a:prstGeom>
          <a:solidFill>
            <a:schemeClr val="accent2">
              <a:alpha val="50000"/>
            </a:schemeClr>
          </a:solidFill>
          <a:ln w="12700">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p:spPr>
        <p:txBody>
          <a:bodyPr wrap="none" anchor="ctr"/>
          <a:lstStyle/>
          <a:p>
            <a:pPr fontAlgn="auto">
              <a:spcBef>
                <a:spcPts val="0"/>
              </a:spcBef>
              <a:spcAft>
                <a:spcPts val="0"/>
              </a:spcAft>
              <a:defRPr/>
            </a:pPr>
            <a:endParaRPr lang="bg-BG">
              <a:solidFill>
                <a:prstClr val="black"/>
              </a:solidFill>
              <a:latin typeface="Times New Roman"/>
              <a:cs typeface="+mn-cs"/>
            </a:endParaRPr>
          </a:p>
        </p:txBody>
      </p:sp>
      <p:sp>
        <p:nvSpPr>
          <p:cNvPr id="8" name="Rectangle 5"/>
          <p:cNvSpPr>
            <a:spLocks noChangeArrowheads="1"/>
          </p:cNvSpPr>
          <p:nvPr/>
        </p:nvSpPr>
        <p:spPr bwMode="gray">
          <a:xfrm flipH="1">
            <a:off x="1431698" y="3001637"/>
            <a:ext cx="5956982" cy="1061830"/>
          </a:xfrm>
          <a:prstGeom prst="rect">
            <a:avLst/>
          </a:prstGeom>
          <a:solidFill>
            <a:schemeClr val="accent2">
              <a:alpha val="50000"/>
            </a:schemeClr>
          </a:solidFill>
          <a:ln w="12700">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p:spPr>
        <p:txBody>
          <a:bodyPr wrap="none" anchor="ctr"/>
          <a:lstStyle/>
          <a:p>
            <a:pPr fontAlgn="auto">
              <a:spcBef>
                <a:spcPts val="0"/>
              </a:spcBef>
              <a:spcAft>
                <a:spcPts val="0"/>
              </a:spcAft>
              <a:defRPr/>
            </a:pPr>
            <a:endParaRPr lang="bg-BG">
              <a:solidFill>
                <a:prstClr val="black"/>
              </a:solidFill>
              <a:latin typeface="Times New Roman"/>
              <a:cs typeface="+mn-cs"/>
            </a:endParaRPr>
          </a:p>
        </p:txBody>
      </p:sp>
      <p:sp>
        <p:nvSpPr>
          <p:cNvPr id="2" name="Text Placeholder 1"/>
          <p:cNvSpPr>
            <a:spLocks noGrp="1"/>
          </p:cNvSpPr>
          <p:nvPr>
            <p:ph type="body" idx="1"/>
          </p:nvPr>
        </p:nvSpPr>
        <p:spPr>
          <a:xfrm>
            <a:off x="1579108" y="1454191"/>
            <a:ext cx="5704795" cy="1413735"/>
          </a:xfrm>
        </p:spPr>
        <p:txBody>
          <a:bodyPr/>
          <a:lstStyle/>
          <a:p>
            <a:pPr>
              <a:spcBef>
                <a:spcPct val="0"/>
              </a:spcBef>
            </a:pPr>
            <a:r>
              <a:rPr lang="bg-BG" sz="1400" dirty="0" smtClean="0">
                <a:solidFill>
                  <a:srgbClr val="000000"/>
                </a:solidFill>
              </a:rPr>
              <a:t>DS Labels are awarded to institutions providing European Diploma Supplements to B.A. and M.A. graduates in conformity with the standards established by the European Commission, the Council of Europe and UNESCO.</a:t>
            </a:r>
            <a:endParaRPr lang="en-US" sz="1400" dirty="0" smtClean="0">
              <a:solidFill>
                <a:srgbClr val="000000"/>
              </a:solidFill>
            </a:endParaRPr>
          </a:p>
          <a:p>
            <a:pPr>
              <a:spcBef>
                <a:spcPct val="0"/>
              </a:spcBef>
            </a:pPr>
            <a:endParaRPr lang="en-US" dirty="0" smtClean="0">
              <a:solidFill>
                <a:srgbClr val="000000"/>
              </a:solidFill>
            </a:endParaRPr>
          </a:p>
          <a:p>
            <a:pPr>
              <a:spcBef>
                <a:spcPct val="0"/>
              </a:spcBef>
            </a:pPr>
            <a:endParaRPr lang="bg-BG" dirty="0" smtClean="0">
              <a:solidFill>
                <a:srgbClr val="000000"/>
              </a:solidFill>
            </a:endParaRPr>
          </a:p>
        </p:txBody>
      </p:sp>
      <p:sp>
        <p:nvSpPr>
          <p:cNvPr id="10" name="Rectangle 9"/>
          <p:cNvSpPr/>
          <p:nvPr/>
        </p:nvSpPr>
        <p:spPr>
          <a:xfrm>
            <a:off x="416130" y="188317"/>
            <a:ext cx="2600071" cy="507831"/>
          </a:xfrm>
          <a:prstGeom prst="rect">
            <a:avLst/>
          </a:prstGeom>
        </p:spPr>
        <p:txBody>
          <a:bodyPr wrap="none">
            <a:spAutoFit/>
          </a:bodyPr>
          <a:lstStyle/>
          <a:p>
            <a:pPr>
              <a:lnSpc>
                <a:spcPct val="150000"/>
              </a:lnSpc>
              <a:defRPr/>
            </a:pPr>
            <a:r>
              <a:rPr lang="en-US" b="1" dirty="0" smtClean="0">
                <a:solidFill>
                  <a:sysClr val="windowText" lastClr="000000"/>
                </a:solidFill>
                <a:latin typeface="Times New Roman" pitchFamily="18" charset="0"/>
                <a:cs typeface="Times New Roman" pitchFamily="18" charset="0"/>
              </a:rPr>
              <a:t>VFU ADVANTAGES (3)</a:t>
            </a:r>
            <a:endParaRPr lang="bg-BG" b="1" dirty="0">
              <a:solidFill>
                <a:sysClr val="windowText" lastClr="000000"/>
              </a:solidFill>
              <a:latin typeface="Times New Roman" pitchFamily="18" charset="0"/>
              <a:cs typeface="Times New Roman" pitchFamily="18" charset="0"/>
            </a:endParaRPr>
          </a:p>
        </p:txBody>
      </p:sp>
      <p:sp>
        <p:nvSpPr>
          <p:cNvPr id="5" name="Rectangle 4"/>
          <p:cNvSpPr/>
          <p:nvPr/>
        </p:nvSpPr>
        <p:spPr>
          <a:xfrm>
            <a:off x="1578180" y="3001637"/>
            <a:ext cx="5520216" cy="1061829"/>
          </a:xfrm>
          <a:prstGeom prst="rect">
            <a:avLst/>
          </a:prstGeom>
        </p:spPr>
        <p:txBody>
          <a:bodyPr wrap="square">
            <a:spAutoFit/>
          </a:bodyPr>
          <a:lstStyle/>
          <a:p>
            <a:pPr marL="285750" indent="-285750">
              <a:lnSpc>
                <a:spcPct val="150000"/>
              </a:lnSpc>
              <a:spcBef>
                <a:spcPct val="0"/>
              </a:spcBef>
              <a:buFont typeface="Arial" pitchFamily="34" charset="0"/>
              <a:buChar char="•"/>
            </a:pPr>
            <a:r>
              <a:rPr lang="en-US" sz="1400" dirty="0">
                <a:solidFill>
                  <a:srgbClr val="000000"/>
                </a:solidFill>
                <a:latin typeface="Times New Roman" pitchFamily="18" charset="0"/>
                <a:cs typeface="Times New Roman" pitchFamily="18" charset="0"/>
              </a:rPr>
              <a:t>It </a:t>
            </a:r>
            <a:r>
              <a:rPr lang="bg-BG" sz="1400" dirty="0">
                <a:solidFill>
                  <a:srgbClr val="000000"/>
                </a:solidFill>
                <a:latin typeface="Times New Roman" pitchFamily="18" charset="0"/>
                <a:cs typeface="Times New Roman" pitchFamily="18" charset="0"/>
              </a:rPr>
              <a:t>provides opportunities for easier qualification recognition by universities and employers in foreign countries – a requisite for a successful career start.</a:t>
            </a:r>
          </a:p>
        </p:txBody>
      </p:sp>
      <p:grpSp>
        <p:nvGrpSpPr>
          <p:cNvPr id="11" name="Group 10"/>
          <p:cNvGrpSpPr/>
          <p:nvPr/>
        </p:nvGrpSpPr>
        <p:grpSpPr>
          <a:xfrm>
            <a:off x="3454400" y="13608"/>
            <a:ext cx="5689600" cy="857250"/>
            <a:chOff x="3454400" y="13608"/>
            <a:chExt cx="5689600" cy="857250"/>
          </a:xfrm>
        </p:grpSpPr>
        <p:sp>
          <p:nvSpPr>
            <p:cNvPr id="12" name="Text Box 6"/>
            <p:cNvSpPr txBox="1">
              <a:spLocks noChangeArrowheads="1"/>
            </p:cNvSpPr>
            <p:nvPr/>
          </p:nvSpPr>
          <p:spPr bwMode="auto">
            <a:xfrm>
              <a:off x="3454400" y="44450"/>
              <a:ext cx="5689600" cy="769443"/>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13" name="Picture 7" descr="vfu-logo-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Rectangle 4"/>
          <p:cNvSpPr>
            <a:spLocks noChangeArrowheads="1"/>
          </p:cNvSpPr>
          <p:nvPr/>
        </p:nvSpPr>
        <p:spPr bwMode="gray">
          <a:xfrm flipH="1">
            <a:off x="1423300" y="5516558"/>
            <a:ext cx="5965379" cy="1090839"/>
          </a:xfrm>
          <a:prstGeom prst="rect">
            <a:avLst/>
          </a:prstGeom>
          <a:solidFill>
            <a:schemeClr val="hlink">
              <a:alpha val="50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fontAlgn="auto">
              <a:spcBef>
                <a:spcPts val="0"/>
              </a:spcBef>
              <a:spcAft>
                <a:spcPts val="0"/>
              </a:spcAft>
              <a:defRPr/>
            </a:pPr>
            <a:endParaRPr lang="bg-BG">
              <a:solidFill>
                <a:prstClr val="black"/>
              </a:solidFill>
              <a:latin typeface="Times New Roman"/>
              <a:cs typeface="+mn-cs"/>
            </a:endParaRPr>
          </a:p>
        </p:txBody>
      </p:sp>
      <p:sp>
        <p:nvSpPr>
          <p:cNvPr id="18" name="Rectangle 4"/>
          <p:cNvSpPr>
            <a:spLocks noChangeArrowheads="1"/>
          </p:cNvSpPr>
          <p:nvPr/>
        </p:nvSpPr>
        <p:spPr bwMode="gray">
          <a:xfrm flipH="1">
            <a:off x="1423301" y="4215178"/>
            <a:ext cx="5965377" cy="1173019"/>
          </a:xfrm>
          <a:prstGeom prst="rect">
            <a:avLst/>
          </a:prstGeom>
          <a:solidFill>
            <a:schemeClr val="hlink">
              <a:alpha val="50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fontAlgn="auto">
              <a:spcBef>
                <a:spcPts val="0"/>
              </a:spcBef>
              <a:spcAft>
                <a:spcPts val="0"/>
              </a:spcAft>
              <a:defRPr/>
            </a:pPr>
            <a:endParaRPr lang="bg-BG">
              <a:solidFill>
                <a:prstClr val="black"/>
              </a:solidFill>
              <a:latin typeface="Times New Roman"/>
              <a:cs typeface="+mn-cs"/>
            </a:endParaRPr>
          </a:p>
        </p:txBody>
      </p:sp>
      <p:sp>
        <p:nvSpPr>
          <p:cNvPr id="19" name="Rectangle 18"/>
          <p:cNvSpPr/>
          <p:nvPr/>
        </p:nvSpPr>
        <p:spPr>
          <a:xfrm>
            <a:off x="1546679" y="5646460"/>
            <a:ext cx="5929083" cy="738664"/>
          </a:xfrm>
          <a:prstGeom prst="rect">
            <a:avLst/>
          </a:prstGeom>
        </p:spPr>
        <p:txBody>
          <a:bodyPr wrap="square">
            <a:spAutoFit/>
          </a:bodyPr>
          <a:lstStyle/>
          <a:p>
            <a:pPr marL="285750" indent="-285750" fontAlgn="auto">
              <a:lnSpc>
                <a:spcPct val="150000"/>
              </a:lnSpc>
              <a:spcBef>
                <a:spcPts val="0"/>
              </a:spcBef>
              <a:spcAft>
                <a:spcPts val="0"/>
              </a:spcAft>
              <a:buFont typeface="Arial" pitchFamily="34" charset="0"/>
              <a:buChar char="•"/>
              <a:defRPr/>
            </a:pPr>
            <a:r>
              <a:rPr lang="bg-BG" sz="1400" dirty="0">
                <a:solidFill>
                  <a:sysClr val="windowText" lastClr="000000"/>
                </a:solidFill>
                <a:latin typeface="Times New Roman" pitchFamily="18" charset="0"/>
                <a:cs typeface="Times New Roman" pitchFamily="18" charset="0"/>
              </a:rPr>
              <a:t>It gives the awarded institution greater prestige, making it a dependable and trustworthy partner in European and international cooperation.</a:t>
            </a:r>
          </a:p>
        </p:txBody>
      </p:sp>
      <p:sp>
        <p:nvSpPr>
          <p:cNvPr id="20" name="Text Placeholder 1"/>
          <p:cNvSpPr txBox="1">
            <a:spLocks/>
          </p:cNvSpPr>
          <p:nvPr/>
        </p:nvSpPr>
        <p:spPr>
          <a:xfrm>
            <a:off x="1563686" y="4261006"/>
            <a:ext cx="5921601" cy="1280679"/>
          </a:xfrm>
          <a:prstGeom prst="rect">
            <a:avLst/>
          </a:prstGeom>
        </p:spPr>
        <p:txBody>
          <a:bodyPr>
            <a:normAutofit/>
          </a:bodyPr>
          <a:lstStyle>
            <a:defPPr>
              <a:defRPr>
                <a:solidFill>
                  <a:schemeClr val="tx1"/>
                </a:solidFill>
                <a:latin typeface="+mn-lt"/>
                <a:ea typeface="+mn-ea"/>
                <a:cs typeface="+mn-cs"/>
              </a:defRPr>
            </a:defPPr>
            <a:lvl1pPr marL="342900" indent="-342900" eaLnBrk="1" hangingPunct="1">
              <a:lnSpc>
                <a:spcPct val="150000"/>
              </a:lnSpc>
              <a:buChar char="•"/>
              <a:defRPr sz="1800">
                <a:latin typeface="Times New Roman" pitchFamily="18" charset="0"/>
                <a:cs typeface="Times New Roman" pitchFamily="18" charset="0"/>
              </a:defRPr>
            </a:lvl1pPr>
            <a:lvl2pPr marL="742950" indent="-285750" eaLnBrk="1" hangingPunct="1">
              <a:lnSpc>
                <a:spcPct val="150000"/>
              </a:lnSpc>
              <a:buChar char="–"/>
              <a:defRPr sz="1800">
                <a:latin typeface="Times New Roman" pitchFamily="18" charset="0"/>
                <a:cs typeface="Times New Roman" pitchFamily="18" charset="0"/>
              </a:defRPr>
            </a:lvl2pPr>
            <a:lvl3pPr marL="1143000" indent="-228600" eaLnBrk="1" hangingPunct="1">
              <a:lnSpc>
                <a:spcPct val="150000"/>
              </a:lnSpc>
              <a:buChar char="•"/>
              <a:defRPr sz="1800">
                <a:latin typeface="Times New Roman" pitchFamily="18" charset="0"/>
                <a:cs typeface="Times New Roman" pitchFamily="18" charset="0"/>
              </a:defRPr>
            </a:lvl3pPr>
            <a:lvl4pPr marL="1600200" indent="-228600" eaLnBrk="1" hangingPunct="1">
              <a:lnSpc>
                <a:spcPct val="150000"/>
              </a:lnSpc>
              <a:buChar char="–"/>
              <a:defRPr sz="1800">
                <a:latin typeface="Times New Roman" pitchFamily="18" charset="0"/>
                <a:cs typeface="Times New Roman" pitchFamily="18" charset="0"/>
              </a:defRPr>
            </a:lvl4pPr>
            <a:lvl5pPr marL="2057400" indent="-228600" eaLnBrk="1" hangingPunct="1">
              <a:lnSpc>
                <a:spcPct val="150000"/>
              </a:lnSpc>
              <a:buChar char="»"/>
              <a:defRPr sz="1800">
                <a:latin typeface="Times New Roman" pitchFamily="18" charset="0"/>
                <a:cs typeface="Times New Roman" pitchFamily="18" charset="0"/>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a:defRPr/>
            </a:pPr>
            <a:r>
              <a:rPr lang="bg-BG" sz="1400" kern="0" dirty="0" smtClean="0">
                <a:solidFill>
                  <a:sysClr val="windowText" lastClr="000000"/>
                </a:solidFill>
              </a:rPr>
              <a:t>The ECTS Label is awarded to institutions with significant success in applying the European Credit Transfer and Accumulation System (ECTS) in Educational–and-qualification degrees: Bachelor and Master. </a:t>
            </a:r>
            <a:endParaRPr lang="en-US" sz="1400" kern="0" dirty="0" smtClean="0">
              <a:solidFill>
                <a:sysClr val="windowText" lastClr="000000"/>
              </a:solidFill>
            </a:endParaRPr>
          </a:p>
          <a:p>
            <a:pPr>
              <a:defRPr/>
            </a:pPr>
            <a:endParaRPr lang="en-US" sz="1400" kern="0" dirty="0">
              <a:solidFill>
                <a:sysClr val="windowText" lastClr="000000"/>
              </a:solidFill>
            </a:endParaRPr>
          </a:p>
        </p:txBody>
      </p:sp>
    </p:spTree>
    <p:extLst>
      <p:ext uri="{BB962C8B-B14F-4D97-AF65-F5344CB8AC3E}">
        <p14:creationId xmlns:p14="http://schemas.microsoft.com/office/powerpoint/2010/main" val="3227543219"/>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p:cTn id="19"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2">
                                            <p:txEl>
                                              <p:pRg st="0" end="0"/>
                                            </p:tx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1000" fill="hold"/>
                                        <p:tgtEl>
                                          <p:spTgt spid="18"/>
                                        </p:tgtEl>
                                        <p:attrNameLst>
                                          <p:attrName>ppt_w</p:attrName>
                                        </p:attrNameLst>
                                      </p:cBhvr>
                                      <p:tavLst>
                                        <p:tav tm="0">
                                          <p:val>
                                            <p:fltVal val="0"/>
                                          </p:val>
                                        </p:tav>
                                        <p:tav tm="100000">
                                          <p:val>
                                            <p:strVal val="#ppt_w"/>
                                          </p:val>
                                        </p:tav>
                                      </p:tavLst>
                                    </p:anim>
                                    <p:anim calcmode="lin" valueType="num">
                                      <p:cBhvr>
                                        <p:cTn id="32" dur="1000" fill="hold"/>
                                        <p:tgtEl>
                                          <p:spTgt spid="18"/>
                                        </p:tgtEl>
                                        <p:attrNameLst>
                                          <p:attrName>ppt_h</p:attrName>
                                        </p:attrNameLst>
                                      </p:cBhvr>
                                      <p:tavLst>
                                        <p:tav tm="0">
                                          <p:val>
                                            <p:fltVal val="0"/>
                                          </p:val>
                                        </p:tav>
                                        <p:tav tm="100000">
                                          <p:val>
                                            <p:strVal val="#ppt_h"/>
                                          </p:val>
                                        </p:tav>
                                      </p:tavLst>
                                    </p:anim>
                                    <p:anim calcmode="lin" valueType="num">
                                      <p:cBhvr>
                                        <p:cTn id="33" dur="1000" fill="hold"/>
                                        <p:tgtEl>
                                          <p:spTgt spid="18"/>
                                        </p:tgtEl>
                                        <p:attrNameLst>
                                          <p:attrName>style.rotation</p:attrName>
                                        </p:attrNameLst>
                                      </p:cBhvr>
                                      <p:tavLst>
                                        <p:tav tm="0">
                                          <p:val>
                                            <p:fltVal val="90"/>
                                          </p:val>
                                        </p:tav>
                                        <p:tav tm="100000">
                                          <p:val>
                                            <p:fltVal val="0"/>
                                          </p:val>
                                        </p:tav>
                                      </p:tavLst>
                                    </p:anim>
                                    <p:animEffect transition="in" filter="fade">
                                      <p:cBhvr>
                                        <p:cTn id="34" dur="1000"/>
                                        <p:tgtEl>
                                          <p:spTgt spid="18"/>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90"/>
                                          </p:val>
                                        </p:tav>
                                        <p:tav tm="100000">
                                          <p:val>
                                            <p:fltVal val="0"/>
                                          </p:val>
                                        </p:tav>
                                      </p:tavLst>
                                    </p:anim>
                                    <p:animEffect transition="in" filter="fade">
                                      <p:cBhvr>
                                        <p:cTn id="40" dur="1000"/>
                                        <p:tgtEl>
                                          <p:spTgt spid="17"/>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fltVal val="0"/>
                                          </p:val>
                                        </p:tav>
                                        <p:tav tm="100000">
                                          <p:val>
                                            <p:strVal val="#ppt_w"/>
                                          </p:val>
                                        </p:tav>
                                      </p:tavLst>
                                    </p:anim>
                                    <p:anim calcmode="lin" valueType="num">
                                      <p:cBhvr>
                                        <p:cTn id="44" dur="1000" fill="hold"/>
                                        <p:tgtEl>
                                          <p:spTgt spid="19"/>
                                        </p:tgtEl>
                                        <p:attrNameLst>
                                          <p:attrName>ppt_h</p:attrName>
                                        </p:attrNameLst>
                                      </p:cBhvr>
                                      <p:tavLst>
                                        <p:tav tm="0">
                                          <p:val>
                                            <p:fltVal val="0"/>
                                          </p:val>
                                        </p:tav>
                                        <p:tav tm="100000">
                                          <p:val>
                                            <p:strVal val="#ppt_h"/>
                                          </p:val>
                                        </p:tav>
                                      </p:tavLst>
                                    </p:anim>
                                    <p:anim calcmode="lin" valueType="num">
                                      <p:cBhvr>
                                        <p:cTn id="45" dur="1000" fill="hold"/>
                                        <p:tgtEl>
                                          <p:spTgt spid="19"/>
                                        </p:tgtEl>
                                        <p:attrNameLst>
                                          <p:attrName>style.rotation</p:attrName>
                                        </p:attrNameLst>
                                      </p:cBhvr>
                                      <p:tavLst>
                                        <p:tav tm="0">
                                          <p:val>
                                            <p:fltVal val="90"/>
                                          </p:val>
                                        </p:tav>
                                        <p:tav tm="100000">
                                          <p:val>
                                            <p:fltVal val="0"/>
                                          </p:val>
                                        </p:tav>
                                      </p:tavLst>
                                    </p:anim>
                                    <p:animEffect transition="in" filter="fade">
                                      <p:cBhvr>
                                        <p:cTn id="46" dur="1000"/>
                                        <p:tgtEl>
                                          <p:spTgt spid="19"/>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20">
                                            <p:txEl>
                                              <p:pRg st="0" end="0"/>
                                            </p:txEl>
                                          </p:spTgt>
                                        </p:tgtEl>
                                        <p:attrNameLst>
                                          <p:attrName>style.visibility</p:attrName>
                                        </p:attrNameLst>
                                      </p:cBhvr>
                                      <p:to>
                                        <p:strVal val="visible"/>
                                      </p:to>
                                    </p:set>
                                    <p:anim calcmode="lin" valueType="num">
                                      <p:cBhvr>
                                        <p:cTn id="49" dur="10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50" dur="1000" fill="hold"/>
                                        <p:tgtEl>
                                          <p:spTgt spid="20">
                                            <p:txEl>
                                              <p:pRg st="0" end="0"/>
                                            </p:txEl>
                                          </p:spTgt>
                                        </p:tgtEl>
                                        <p:attrNameLst>
                                          <p:attrName>ppt_h</p:attrName>
                                        </p:attrNameLst>
                                      </p:cBhvr>
                                      <p:tavLst>
                                        <p:tav tm="0">
                                          <p:val>
                                            <p:fltVal val="0"/>
                                          </p:val>
                                        </p:tav>
                                        <p:tav tm="100000">
                                          <p:val>
                                            <p:strVal val="#ppt_h"/>
                                          </p:val>
                                        </p:tav>
                                      </p:tavLst>
                                    </p:anim>
                                    <p:anim calcmode="lin" valueType="num">
                                      <p:cBhvr>
                                        <p:cTn id="51" dur="1000" fill="hold"/>
                                        <p:tgtEl>
                                          <p:spTgt spid="20">
                                            <p:txEl>
                                              <p:pRg st="0" end="0"/>
                                            </p:txEl>
                                          </p:spTgt>
                                        </p:tgtEl>
                                        <p:attrNameLst>
                                          <p:attrName>style.rotation</p:attrName>
                                        </p:attrNameLst>
                                      </p:cBhvr>
                                      <p:tavLst>
                                        <p:tav tm="0">
                                          <p:val>
                                            <p:fltVal val="90"/>
                                          </p:val>
                                        </p:tav>
                                        <p:tav tm="100000">
                                          <p:val>
                                            <p:fltVal val="0"/>
                                          </p:val>
                                        </p:tav>
                                      </p:tavLst>
                                    </p:anim>
                                    <p:animEffect transition="in" filter="fade">
                                      <p:cBhvr>
                                        <p:cTn id="52" dur="10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build="p"/>
      <p:bldP spid="5" grpId="0"/>
      <p:bldP spid="17" grpId="0" animBg="1"/>
      <p:bldP spid="18" grpId="0" animBg="1"/>
      <p:bldP spid="19" grpId="0"/>
      <p:bldP spid="2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803112"/>
            <a:ext cx="9144002" cy="2029895"/>
          </a:xfrm>
          <a:prstGeom prst="rect">
            <a:avLst/>
          </a:prstGeom>
        </p:spPr>
      </p:pic>
      <p:sp>
        <p:nvSpPr>
          <p:cNvPr id="6" name="Rectangle 4"/>
          <p:cNvSpPr>
            <a:spLocks noChangeArrowheads="1"/>
          </p:cNvSpPr>
          <p:nvPr/>
        </p:nvSpPr>
        <p:spPr bwMode="gray">
          <a:xfrm flipH="1">
            <a:off x="449942" y="2822261"/>
            <a:ext cx="8404227" cy="3892864"/>
          </a:xfrm>
          <a:prstGeom prst="rect">
            <a:avLst/>
          </a:prstGeom>
          <a:solidFill>
            <a:srgbClr val="FFCE2D">
              <a:alpha val="50000"/>
            </a:srgb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fontAlgn="auto">
              <a:spcBef>
                <a:spcPts val="0"/>
              </a:spcBef>
              <a:spcAft>
                <a:spcPts val="0"/>
              </a:spcAft>
              <a:defRPr/>
            </a:pPr>
            <a:endParaRPr lang="bg-BG">
              <a:solidFill>
                <a:prstClr val="black"/>
              </a:solidFill>
              <a:latin typeface="Times New Roman"/>
              <a:cs typeface="+mn-cs"/>
            </a:endParaRPr>
          </a:p>
        </p:txBody>
      </p:sp>
      <p:sp>
        <p:nvSpPr>
          <p:cNvPr id="2" name="Text Placeholder 1"/>
          <p:cNvSpPr>
            <a:spLocks noGrp="1"/>
          </p:cNvSpPr>
          <p:nvPr>
            <p:ph type="body" idx="1"/>
          </p:nvPr>
        </p:nvSpPr>
        <p:spPr>
          <a:xfrm>
            <a:off x="537256" y="2882133"/>
            <a:ext cx="8229600" cy="4933950"/>
          </a:xfrm>
        </p:spPr>
        <p:txBody>
          <a:bodyPr>
            <a:normAutofit/>
          </a:bodyPr>
          <a:lstStyle/>
          <a:p>
            <a:pPr fontAlgn="auto">
              <a:spcBef>
                <a:spcPts val="0"/>
              </a:spcBef>
              <a:spcAft>
                <a:spcPts val="0"/>
              </a:spcAft>
              <a:defRPr/>
            </a:pPr>
            <a:r>
              <a:rPr lang="bg-BG" dirty="0"/>
              <a:t>The HR Excellence in Research Logo is awarded to institutions for excellence in scientific research. </a:t>
            </a:r>
            <a:r>
              <a:rPr lang="bg-BG" dirty="0" smtClean="0"/>
              <a:t>The </a:t>
            </a:r>
            <a:r>
              <a:rPr lang="bg-BG" dirty="0"/>
              <a:t>label is legitimation of research freedom, professional responsibility for staffing, international recognition of their qualifications, public responsibility and commitment to research topics and projects with the business sector and the interests of local communities.</a:t>
            </a:r>
          </a:p>
          <a:p>
            <a:pPr fontAlgn="auto">
              <a:spcBef>
                <a:spcPts val="0"/>
              </a:spcBef>
              <a:spcAft>
                <a:spcPts val="0"/>
              </a:spcAft>
              <a:defRPr/>
            </a:pPr>
            <a:r>
              <a:rPr lang="bg-BG" i="1" dirty="0" smtClean="0"/>
              <a:t>Learn </a:t>
            </a:r>
            <a:r>
              <a:rPr lang="bg-BG" i="1" dirty="0"/>
              <a:t>more about the certificates of the university </a:t>
            </a:r>
            <a:r>
              <a:rPr lang="bg-BG" i="1" dirty="0" smtClean="0"/>
              <a:t>on</a:t>
            </a:r>
            <a:r>
              <a:rPr lang="en-US" i="1" dirty="0" smtClean="0"/>
              <a:t>:</a:t>
            </a:r>
            <a:r>
              <a:rPr lang="bg-BG" i="1" dirty="0" smtClean="0"/>
              <a:t> </a:t>
            </a:r>
            <a:endParaRPr lang="en-US" i="1" dirty="0" smtClean="0"/>
          </a:p>
          <a:p>
            <a:pPr marL="0" indent="0" fontAlgn="auto">
              <a:spcBef>
                <a:spcPts val="0"/>
              </a:spcBef>
              <a:spcAft>
                <a:spcPts val="0"/>
              </a:spcAft>
              <a:buNone/>
              <a:defRPr/>
            </a:pPr>
            <a:r>
              <a:rPr lang="en-US" i="1" u="sng" dirty="0" smtClean="0">
                <a:hlinkClick r:id="rId4"/>
              </a:rPr>
              <a:t>https</a:t>
            </a:r>
            <a:r>
              <a:rPr lang="en-US" i="1" u="sng" dirty="0">
                <a:hlinkClick r:id="rId4"/>
              </a:rPr>
              <a:t>://</a:t>
            </a:r>
            <a:r>
              <a:rPr lang="en-US" i="1" u="sng" dirty="0" smtClean="0">
                <a:hlinkClick r:id="rId4"/>
              </a:rPr>
              <a:t>www.vfu.bg/the-university/ects-ds-labels-2.html</a:t>
            </a:r>
            <a:r>
              <a:rPr lang="en-US" i="1" u="sng" dirty="0" smtClean="0"/>
              <a:t> </a:t>
            </a:r>
          </a:p>
          <a:p>
            <a:pPr fontAlgn="auto">
              <a:spcBef>
                <a:spcPts val="0"/>
              </a:spcBef>
              <a:spcAft>
                <a:spcPts val="0"/>
              </a:spcAft>
              <a:defRPr/>
            </a:pPr>
            <a:r>
              <a:rPr lang="bg-BG" i="1" dirty="0" smtClean="0"/>
              <a:t>Learn </a:t>
            </a:r>
            <a:r>
              <a:rPr lang="bg-BG" i="1" dirty="0"/>
              <a:t>more about the university accreditation </a:t>
            </a:r>
            <a:r>
              <a:rPr lang="bg-BG" i="1" dirty="0" smtClean="0"/>
              <a:t>on</a:t>
            </a:r>
            <a:r>
              <a:rPr lang="en-US" i="1" dirty="0" smtClean="0"/>
              <a:t>:</a:t>
            </a:r>
            <a:r>
              <a:rPr lang="bg-BG" i="1" dirty="0" smtClean="0"/>
              <a:t> </a:t>
            </a:r>
            <a:endParaRPr lang="en-US" i="1" dirty="0" smtClean="0"/>
          </a:p>
          <a:p>
            <a:pPr marL="0" indent="0">
              <a:buNone/>
              <a:defRPr/>
            </a:pPr>
            <a:r>
              <a:rPr lang="en-US" i="1" u="sng" dirty="0" smtClean="0">
                <a:hlinkClick r:id="rId5"/>
              </a:rPr>
              <a:t>https</a:t>
            </a:r>
            <a:r>
              <a:rPr lang="en-US" i="1" u="sng" dirty="0">
                <a:hlinkClick r:id="rId5"/>
              </a:rPr>
              <a:t>://www.vfu.bg/the-university/accreditation-2.html</a:t>
            </a:r>
            <a:endParaRPr lang="bg-BG" dirty="0"/>
          </a:p>
          <a:p>
            <a:pPr marL="0" indent="0" fontAlgn="auto">
              <a:spcBef>
                <a:spcPts val="0"/>
              </a:spcBef>
              <a:spcAft>
                <a:spcPts val="0"/>
              </a:spcAft>
              <a:buNone/>
              <a:defRPr/>
            </a:pPr>
            <a:endParaRPr lang="bg-BG" dirty="0"/>
          </a:p>
        </p:txBody>
      </p:sp>
      <p:sp>
        <p:nvSpPr>
          <p:cNvPr id="7" name="Rectangle 6"/>
          <p:cNvSpPr/>
          <p:nvPr/>
        </p:nvSpPr>
        <p:spPr>
          <a:xfrm>
            <a:off x="449943" y="175255"/>
            <a:ext cx="2600071" cy="507831"/>
          </a:xfrm>
          <a:prstGeom prst="rect">
            <a:avLst/>
          </a:prstGeom>
        </p:spPr>
        <p:txBody>
          <a:bodyPr wrap="none">
            <a:spAutoFit/>
          </a:bodyPr>
          <a:lstStyle/>
          <a:p>
            <a:pPr>
              <a:lnSpc>
                <a:spcPct val="150000"/>
              </a:lnSpc>
              <a:defRPr/>
            </a:pPr>
            <a:r>
              <a:rPr lang="en-US" b="1" dirty="0" smtClean="0">
                <a:solidFill>
                  <a:sysClr val="windowText" lastClr="000000"/>
                </a:solidFill>
                <a:latin typeface="Times New Roman" pitchFamily="18" charset="0"/>
                <a:cs typeface="Times New Roman" pitchFamily="18" charset="0"/>
              </a:rPr>
              <a:t>VFU ADVANTAGES (5)</a:t>
            </a:r>
            <a:endParaRPr lang="bg-BG" b="1" dirty="0">
              <a:solidFill>
                <a:sysClr val="windowText" lastClr="000000"/>
              </a:solidFill>
              <a:latin typeface="Times New Roman" pitchFamily="18" charset="0"/>
              <a:cs typeface="Times New Roman" pitchFamily="18" charset="0"/>
            </a:endParaRPr>
          </a:p>
        </p:txBody>
      </p:sp>
      <p:grpSp>
        <p:nvGrpSpPr>
          <p:cNvPr id="8" name="Group 7"/>
          <p:cNvGrpSpPr/>
          <p:nvPr/>
        </p:nvGrpSpPr>
        <p:grpSpPr>
          <a:xfrm>
            <a:off x="3454400" y="13608"/>
            <a:ext cx="5689600" cy="857250"/>
            <a:chOff x="3454400" y="13608"/>
            <a:chExt cx="5689600" cy="857250"/>
          </a:xfrm>
        </p:grpSpPr>
        <p:sp>
          <p:nvSpPr>
            <p:cNvPr id="9" name="Text Box 6"/>
            <p:cNvSpPr txBox="1">
              <a:spLocks noChangeArrowheads="1"/>
            </p:cNvSpPr>
            <p:nvPr/>
          </p:nvSpPr>
          <p:spPr bwMode="auto">
            <a:xfrm>
              <a:off x="3454400" y="44450"/>
              <a:ext cx="5689600" cy="769443"/>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10" name="Picture 7" descr="vfu-logo-we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1998499"/>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p:cTn id="13"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2">
                                            <p:txEl>
                                              <p:pRg st="0" end="0"/>
                                            </p:txEl>
                                          </p:spTgt>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p:cTn id="19"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2">
                                            <p:txEl>
                                              <p:pRg st="1" end="1"/>
                                            </p:tx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p:cTn id="25"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6"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27"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28" dur="1000"/>
                                        <p:tgtEl>
                                          <p:spTgt spid="2">
                                            <p:txEl>
                                              <p:pRg st="2" end="2"/>
                                            </p:txEl>
                                          </p:spTgt>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p:cTn id="31"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2">
                                            <p:txEl>
                                              <p:pRg st="3" end="3"/>
                                            </p:txEl>
                                          </p:spTgt>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p:cTn id="37"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8"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39" dur="1000" fill="hold"/>
                                        <p:tgtEl>
                                          <p:spTgt spid="2">
                                            <p:txEl>
                                              <p:pRg st="4" end="4"/>
                                            </p:txEl>
                                          </p:spTgt>
                                        </p:tgtEl>
                                        <p:attrNameLst>
                                          <p:attrName>style.rotation</p:attrName>
                                        </p:attrNameLst>
                                      </p:cBhvr>
                                      <p:tavLst>
                                        <p:tav tm="0">
                                          <p:val>
                                            <p:fltVal val="90"/>
                                          </p:val>
                                        </p:tav>
                                        <p:tav tm="100000">
                                          <p:val>
                                            <p:fltVal val="0"/>
                                          </p:val>
                                        </p:tav>
                                      </p:tavLst>
                                    </p:anim>
                                    <p:animEffect transition="in" filter="fade">
                                      <p:cBhvr>
                                        <p:cTn id="40"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Scroll 3"/>
          <p:cNvSpPr/>
          <p:nvPr/>
        </p:nvSpPr>
        <p:spPr>
          <a:xfrm>
            <a:off x="0" y="1403350"/>
            <a:ext cx="9144000" cy="5265738"/>
          </a:xfrm>
          <a:prstGeom prst="verticalScroll">
            <a:avLst>
              <a:gd name="adj" fmla="val 13878"/>
            </a:avLst>
          </a:prstGeom>
          <a:solidFill>
            <a:srgbClr val="FFCE2D">
              <a:alpha val="65098"/>
            </a:srgbClr>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bg-BG">
              <a:solidFill>
                <a:prstClr val="white"/>
              </a:solidFill>
            </a:endParaRPr>
          </a:p>
        </p:txBody>
      </p:sp>
      <p:sp>
        <p:nvSpPr>
          <p:cNvPr id="2" name="Text Placeholder 1"/>
          <p:cNvSpPr>
            <a:spLocks noGrp="1"/>
          </p:cNvSpPr>
          <p:nvPr>
            <p:ph type="body" idx="1"/>
          </p:nvPr>
        </p:nvSpPr>
        <p:spPr>
          <a:xfrm>
            <a:off x="705741" y="2012950"/>
            <a:ext cx="7960191" cy="4845050"/>
          </a:xfrm>
        </p:spPr>
        <p:txBody>
          <a:bodyPr>
            <a:noAutofit/>
          </a:bodyPr>
          <a:lstStyle/>
          <a:p>
            <a:pPr fontAlgn="auto">
              <a:spcBef>
                <a:spcPts val="0"/>
              </a:spcBef>
              <a:spcAft>
                <a:spcPts val="0"/>
              </a:spcAft>
              <a:defRPr/>
            </a:pPr>
            <a:r>
              <a:rPr lang="en-US" sz="1800" b="1" dirty="0">
                <a:solidFill>
                  <a:sysClr val="windowText" lastClr="000000"/>
                </a:solidFill>
                <a:latin typeface="Times New Roman" pitchFamily="18" charset="0"/>
                <a:cs typeface="Times New Roman" pitchFamily="18" charset="0"/>
              </a:rPr>
              <a:t>High-quality European </a:t>
            </a:r>
            <a:r>
              <a:rPr lang="en-US" sz="1800" b="1" dirty="0" smtClean="0">
                <a:solidFill>
                  <a:sysClr val="windowText" lastClr="000000"/>
                </a:solidFill>
                <a:latin typeface="Times New Roman" pitchFamily="18" charset="0"/>
                <a:cs typeface="Times New Roman" pitchFamily="18" charset="0"/>
              </a:rPr>
              <a:t>education;</a:t>
            </a:r>
            <a:endParaRPr lang="bg-BG" sz="1800" b="1" dirty="0">
              <a:solidFill>
                <a:sysClr val="windowText" lastClr="000000"/>
              </a:solidFill>
              <a:latin typeface="Times New Roman" pitchFamily="18" charset="0"/>
              <a:cs typeface="Times New Roman" pitchFamily="18" charset="0"/>
            </a:endParaRPr>
          </a:p>
          <a:p>
            <a:pPr fontAlgn="auto">
              <a:spcBef>
                <a:spcPts val="0"/>
              </a:spcBef>
              <a:spcAft>
                <a:spcPts val="0"/>
              </a:spcAft>
              <a:defRPr/>
            </a:pPr>
            <a:r>
              <a:rPr lang="en-US" sz="1800" b="1" dirty="0">
                <a:solidFill>
                  <a:sysClr val="windowText" lastClr="000000"/>
                </a:solidFill>
                <a:latin typeface="Times New Roman" pitchFamily="18" charset="0"/>
                <a:cs typeface="Times New Roman" pitchFamily="18" charset="0"/>
              </a:rPr>
              <a:t>A modern and cutting-edge campus just </a:t>
            </a:r>
            <a:r>
              <a:rPr lang="en-US" sz="1800" b="1" dirty="0" err="1">
                <a:solidFill>
                  <a:sysClr val="windowText" lastClr="000000"/>
                </a:solidFill>
                <a:latin typeface="Times New Roman" pitchFamily="18" charset="0"/>
                <a:cs typeface="Times New Roman" pitchFamily="18" charset="0"/>
              </a:rPr>
              <a:t>metres</a:t>
            </a:r>
            <a:r>
              <a:rPr lang="en-US" sz="1800" b="1" dirty="0">
                <a:solidFill>
                  <a:sysClr val="windowText" lastClr="000000"/>
                </a:solidFill>
                <a:latin typeface="Times New Roman" pitchFamily="18" charset="0"/>
                <a:cs typeface="Times New Roman" pitchFamily="18" charset="0"/>
              </a:rPr>
              <a:t> from the sea;</a:t>
            </a:r>
            <a:endParaRPr lang="bg-BG" sz="1800" b="1" dirty="0">
              <a:solidFill>
                <a:sysClr val="windowText" lastClr="000000"/>
              </a:solidFill>
              <a:latin typeface="Times New Roman" pitchFamily="18" charset="0"/>
              <a:cs typeface="Times New Roman" pitchFamily="18" charset="0"/>
            </a:endParaRPr>
          </a:p>
          <a:p>
            <a:pPr fontAlgn="auto">
              <a:spcBef>
                <a:spcPts val="0"/>
              </a:spcBef>
              <a:spcAft>
                <a:spcPts val="0"/>
              </a:spcAft>
              <a:defRPr/>
            </a:pPr>
            <a:r>
              <a:rPr lang="en-US" sz="1800" b="1" dirty="0">
                <a:solidFill>
                  <a:sysClr val="windowText" lastClr="000000"/>
                </a:solidFill>
                <a:latin typeface="Times New Roman" pitchFamily="18" charset="0"/>
                <a:cs typeface="Times New Roman" pitchFamily="18" charset="0"/>
              </a:rPr>
              <a:t>International academic environment;</a:t>
            </a:r>
            <a:endParaRPr lang="bg-BG" sz="1800" b="1" dirty="0">
              <a:solidFill>
                <a:sysClr val="windowText" lastClr="000000"/>
              </a:solidFill>
              <a:latin typeface="Times New Roman" pitchFamily="18" charset="0"/>
              <a:cs typeface="Times New Roman" pitchFamily="18" charset="0"/>
            </a:endParaRPr>
          </a:p>
          <a:p>
            <a:pPr fontAlgn="auto">
              <a:spcBef>
                <a:spcPts val="0"/>
              </a:spcBef>
              <a:spcAft>
                <a:spcPts val="0"/>
              </a:spcAft>
              <a:defRPr/>
            </a:pPr>
            <a:r>
              <a:rPr lang="en-US" sz="1800" b="1" dirty="0">
                <a:solidFill>
                  <a:sysClr val="windowText" lastClr="000000"/>
                </a:solidFill>
                <a:latin typeface="Times New Roman" pitchFamily="18" charset="0"/>
                <a:cs typeface="Times New Roman" pitchFamily="18" charset="0"/>
              </a:rPr>
              <a:t>A number of exchange </a:t>
            </a:r>
            <a:r>
              <a:rPr lang="en-US" sz="1800" b="1" dirty="0" err="1">
                <a:solidFill>
                  <a:sysClr val="windowText" lastClr="000000"/>
                </a:solidFill>
                <a:latin typeface="Times New Roman" pitchFamily="18" charset="0"/>
                <a:cs typeface="Times New Roman" pitchFamily="18" charset="0"/>
              </a:rPr>
              <a:t>programmes</a:t>
            </a:r>
            <a:r>
              <a:rPr lang="en-US" sz="1800" b="1" dirty="0">
                <a:solidFill>
                  <a:sysClr val="windowText" lastClr="000000"/>
                </a:solidFill>
                <a:latin typeface="Times New Roman" pitchFamily="18" charset="0"/>
                <a:cs typeface="Times New Roman" pitchFamily="18" charset="0"/>
              </a:rPr>
              <a:t>, work placements and internships in Bulgaria and abroad;</a:t>
            </a:r>
            <a:endParaRPr lang="bg-BG" sz="1800" b="1" dirty="0">
              <a:solidFill>
                <a:sysClr val="windowText" lastClr="000000"/>
              </a:solidFill>
              <a:latin typeface="Times New Roman" pitchFamily="18" charset="0"/>
              <a:cs typeface="Times New Roman" pitchFamily="18" charset="0"/>
            </a:endParaRPr>
          </a:p>
          <a:p>
            <a:pPr fontAlgn="auto">
              <a:spcBef>
                <a:spcPts val="0"/>
              </a:spcBef>
              <a:spcAft>
                <a:spcPts val="0"/>
              </a:spcAft>
              <a:defRPr/>
            </a:pPr>
            <a:r>
              <a:rPr lang="en-US" sz="1800" b="1" dirty="0">
                <a:solidFill>
                  <a:sysClr val="windowText" lastClr="000000"/>
                </a:solidFill>
                <a:latin typeface="Times New Roman" pitchFamily="18" charset="0"/>
                <a:cs typeface="Times New Roman" pitchFamily="18" charset="0"/>
              </a:rPr>
              <a:t>A diversity of auxiliary courses;</a:t>
            </a:r>
            <a:endParaRPr lang="bg-BG" sz="1800" b="1" dirty="0">
              <a:solidFill>
                <a:sysClr val="windowText" lastClr="000000"/>
              </a:solidFill>
              <a:latin typeface="Times New Roman" pitchFamily="18" charset="0"/>
              <a:cs typeface="Times New Roman" pitchFamily="18" charset="0"/>
            </a:endParaRPr>
          </a:p>
          <a:p>
            <a:pPr fontAlgn="auto">
              <a:spcBef>
                <a:spcPts val="0"/>
              </a:spcBef>
              <a:spcAft>
                <a:spcPts val="0"/>
              </a:spcAft>
              <a:defRPr/>
            </a:pPr>
            <a:r>
              <a:rPr lang="en-US" sz="1800" b="1" dirty="0">
                <a:solidFill>
                  <a:sysClr val="windowText" lastClr="000000"/>
                </a:solidFill>
                <a:latin typeface="Times New Roman" pitchFamily="18" charset="0"/>
                <a:cs typeface="Times New Roman" pitchFamily="18" charset="0"/>
              </a:rPr>
              <a:t>Education funding </a:t>
            </a:r>
            <a:r>
              <a:rPr lang="en-US" sz="1800" b="1" dirty="0" err="1">
                <a:solidFill>
                  <a:sysClr val="windowText" lastClr="000000"/>
                </a:solidFill>
                <a:latin typeface="Times New Roman" pitchFamily="18" charset="0"/>
                <a:cs typeface="Times New Roman" pitchFamily="18" charset="0"/>
              </a:rPr>
              <a:t>programmes</a:t>
            </a:r>
            <a:r>
              <a:rPr lang="en-US" sz="1800" b="1" dirty="0">
                <a:solidFill>
                  <a:sysClr val="windowText" lastClr="000000"/>
                </a:solidFill>
                <a:latin typeface="Times New Roman" pitchFamily="18" charset="0"/>
                <a:cs typeface="Times New Roman" pitchFamily="18" charset="0"/>
              </a:rPr>
              <a:t>;</a:t>
            </a:r>
            <a:endParaRPr lang="bg-BG" sz="1800" b="1" dirty="0">
              <a:solidFill>
                <a:sysClr val="windowText" lastClr="000000"/>
              </a:solidFill>
              <a:latin typeface="Times New Roman" pitchFamily="18" charset="0"/>
              <a:cs typeface="Times New Roman" pitchFamily="18" charset="0"/>
            </a:endParaRPr>
          </a:p>
          <a:p>
            <a:pPr fontAlgn="auto">
              <a:spcBef>
                <a:spcPts val="0"/>
              </a:spcBef>
              <a:spcAft>
                <a:spcPts val="0"/>
              </a:spcAft>
              <a:defRPr/>
            </a:pPr>
            <a:r>
              <a:rPr lang="en-US" sz="1800" b="1" dirty="0" err="1">
                <a:solidFill>
                  <a:sysClr val="windowText" lastClr="000000"/>
                </a:solidFill>
                <a:latin typeface="Times New Roman" pitchFamily="18" charset="0"/>
                <a:cs typeface="Times New Roman" pitchFamily="18" charset="0"/>
              </a:rPr>
              <a:t>Programmes</a:t>
            </a:r>
            <a:r>
              <a:rPr lang="en-US" sz="1800" b="1" dirty="0">
                <a:solidFill>
                  <a:sysClr val="windowText" lastClr="000000"/>
                </a:solidFill>
                <a:latin typeface="Times New Roman" pitchFamily="18" charset="0"/>
                <a:cs typeface="Times New Roman" pitchFamily="18" charset="0"/>
              </a:rPr>
              <a:t> encouraging the development of students in the field of culture, science, art and sport;</a:t>
            </a:r>
            <a:endParaRPr lang="bg-BG" sz="1800" b="1" dirty="0">
              <a:solidFill>
                <a:sysClr val="windowText" lastClr="000000"/>
              </a:solidFill>
              <a:latin typeface="Times New Roman" pitchFamily="18" charset="0"/>
              <a:cs typeface="Times New Roman" pitchFamily="18" charset="0"/>
            </a:endParaRPr>
          </a:p>
          <a:p>
            <a:pPr fontAlgn="auto">
              <a:spcBef>
                <a:spcPts val="0"/>
              </a:spcBef>
              <a:spcAft>
                <a:spcPts val="0"/>
              </a:spcAft>
              <a:defRPr/>
            </a:pPr>
            <a:r>
              <a:rPr lang="en-US" sz="1800" b="1" dirty="0">
                <a:solidFill>
                  <a:sysClr val="windowText" lastClr="000000"/>
                </a:solidFill>
                <a:latin typeface="Times New Roman" pitchFamily="18" charset="0"/>
                <a:cs typeface="Times New Roman" pitchFamily="18" charset="0"/>
              </a:rPr>
              <a:t>A diploma </a:t>
            </a:r>
            <a:r>
              <a:rPr lang="en-US" sz="1800" b="1" dirty="0" err="1">
                <a:solidFill>
                  <a:sysClr val="windowText" lastClr="000000"/>
                </a:solidFill>
                <a:latin typeface="Times New Roman" pitchFamily="18" charset="0"/>
                <a:cs typeface="Times New Roman" pitchFamily="18" charset="0"/>
              </a:rPr>
              <a:t>recognised</a:t>
            </a:r>
            <a:r>
              <a:rPr lang="en-US" sz="1800" b="1" dirty="0">
                <a:solidFill>
                  <a:sysClr val="windowText" lastClr="000000"/>
                </a:solidFill>
                <a:latin typeface="Times New Roman" pitchFamily="18" charset="0"/>
                <a:cs typeface="Times New Roman" pitchFamily="18" charset="0"/>
              </a:rPr>
              <a:t> throughout the EU and the world;</a:t>
            </a:r>
            <a:endParaRPr lang="bg-BG" sz="1800" b="1" dirty="0">
              <a:solidFill>
                <a:sysClr val="windowText" lastClr="000000"/>
              </a:solidFill>
              <a:latin typeface="Times New Roman" pitchFamily="18" charset="0"/>
              <a:cs typeface="Times New Roman" pitchFamily="18" charset="0"/>
            </a:endParaRPr>
          </a:p>
          <a:p>
            <a:pPr fontAlgn="auto">
              <a:spcBef>
                <a:spcPts val="0"/>
              </a:spcBef>
              <a:spcAft>
                <a:spcPts val="0"/>
              </a:spcAft>
              <a:defRPr/>
            </a:pPr>
            <a:r>
              <a:rPr lang="en-US" sz="1800" b="1" dirty="0">
                <a:solidFill>
                  <a:sysClr val="windowText" lastClr="000000"/>
                </a:solidFill>
                <a:latin typeface="Times New Roman" pitchFamily="18" charset="0"/>
                <a:cs typeface="Times New Roman" pitchFamily="18" charset="0"/>
              </a:rPr>
              <a:t>Global opportunities for career development</a:t>
            </a:r>
            <a:r>
              <a:rPr lang="en-US" sz="1800" dirty="0">
                <a:solidFill>
                  <a:sysClr val="windowText" lastClr="000000"/>
                </a:solidFill>
                <a:latin typeface="Times New Roman" pitchFamily="18" charset="0"/>
                <a:cs typeface="Times New Roman" pitchFamily="18" charset="0"/>
              </a:rPr>
              <a:t>.</a:t>
            </a:r>
            <a:endParaRPr lang="bg-BG" sz="1800" dirty="0">
              <a:solidFill>
                <a:sysClr val="windowText" lastClr="000000"/>
              </a:solidFill>
              <a:latin typeface="Times New Roman" pitchFamily="18" charset="0"/>
              <a:cs typeface="Times New Roman" pitchFamily="18" charset="0"/>
            </a:endParaRPr>
          </a:p>
          <a:p>
            <a:pPr fontAlgn="auto">
              <a:spcBef>
                <a:spcPts val="0"/>
              </a:spcBef>
              <a:spcAft>
                <a:spcPts val="0"/>
              </a:spcAft>
              <a:defRPr/>
            </a:pPr>
            <a:endParaRPr lang="bg-BG" sz="1800" dirty="0">
              <a:solidFill>
                <a:sysClr val="windowText" lastClr="000000"/>
              </a:solidFill>
              <a:latin typeface="Times New Roman" pitchFamily="18" charset="0"/>
              <a:cs typeface="Times New Roman" pitchFamily="18" charset="0"/>
            </a:endParaRPr>
          </a:p>
        </p:txBody>
      </p:sp>
      <p:sp>
        <p:nvSpPr>
          <p:cNvPr id="29700" name="Title 2"/>
          <p:cNvSpPr>
            <a:spLocks noGrp="1"/>
          </p:cNvSpPr>
          <p:nvPr>
            <p:ph type="title"/>
          </p:nvPr>
        </p:nvSpPr>
        <p:spPr>
          <a:xfrm>
            <a:off x="436332" y="1020590"/>
            <a:ext cx="8229600" cy="1143000"/>
          </a:xfrm>
        </p:spPr>
        <p:txBody>
          <a:bodyPr>
            <a:normAutofit/>
          </a:bodyPr>
          <a:lstStyle/>
          <a:p>
            <a:r>
              <a:rPr lang="en-US" sz="1800" dirty="0">
                <a:solidFill>
                  <a:sysClr val="windowText" lastClr="000000"/>
                </a:solidFill>
              </a:rPr>
              <a:t>VFU </a:t>
            </a:r>
            <a:r>
              <a:rPr lang="en-US" sz="1800" dirty="0" smtClean="0">
                <a:solidFill>
                  <a:sysClr val="windowText" lastClr="000000"/>
                </a:solidFill>
              </a:rPr>
              <a:t>ADVANTAGES</a:t>
            </a:r>
            <a:r>
              <a:rPr lang="bg-BG" sz="1800" dirty="0" smtClean="0">
                <a:solidFill>
                  <a:sysClr val="windowText" lastClr="000000"/>
                </a:solidFill>
              </a:rPr>
              <a:t> (6)</a:t>
            </a:r>
            <a:r>
              <a:rPr lang="en-US" sz="1800" dirty="0" smtClean="0">
                <a:solidFill>
                  <a:sysClr val="windowText" lastClr="000000"/>
                </a:solidFill>
              </a:rPr>
              <a:t> </a:t>
            </a:r>
            <a:r>
              <a:rPr lang="bg-BG" sz="1800" b="1" dirty="0" smtClean="0"/>
              <a:t/>
            </a:r>
            <a:br>
              <a:rPr lang="bg-BG" sz="1800" b="1" dirty="0" smtClean="0"/>
            </a:br>
            <a:endParaRPr lang="bg-BG" sz="1800" b="1"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69264"/>
            <a:ext cx="1730519" cy="1236268"/>
          </a:xfrm>
          <a:prstGeom prst="rect">
            <a:avLst/>
          </a:prstGeom>
          <a:ln w="28575">
            <a:solidFill>
              <a:srgbClr val="008080"/>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5465" y="1043120"/>
            <a:ext cx="1638535" cy="2296127"/>
          </a:xfrm>
          <a:prstGeom prst="rect">
            <a:avLst/>
          </a:prstGeom>
          <a:ln w="28575">
            <a:solidFill>
              <a:srgbClr val="008080"/>
            </a:solidFill>
          </a:ln>
        </p:spPr>
      </p:pic>
      <p:grpSp>
        <p:nvGrpSpPr>
          <p:cNvPr id="7" name="Group 6"/>
          <p:cNvGrpSpPr/>
          <p:nvPr/>
        </p:nvGrpSpPr>
        <p:grpSpPr>
          <a:xfrm>
            <a:off x="3454400" y="13608"/>
            <a:ext cx="5689600" cy="857250"/>
            <a:chOff x="3454400" y="13608"/>
            <a:chExt cx="5689600" cy="857250"/>
          </a:xfrm>
        </p:grpSpPr>
        <p:sp>
          <p:nvSpPr>
            <p:cNvPr id="8" name="Text Box 6"/>
            <p:cNvSpPr txBox="1">
              <a:spLocks noChangeArrowheads="1"/>
            </p:cNvSpPr>
            <p:nvPr/>
          </p:nvSpPr>
          <p:spPr bwMode="auto">
            <a:xfrm>
              <a:off x="3454400" y="44450"/>
              <a:ext cx="5689600" cy="769443"/>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9" name="Picture 7" descr="vfu-logo-w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768" y="45541"/>
            <a:ext cx="898146" cy="826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660323"/>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par>
                                <p:cTn id="22" presetID="32" presetClass="emph" presetSubtype="0" fill="hold" nodeType="withEffect">
                                  <p:stCondLst>
                                    <p:cond delay="0"/>
                                  </p:stCondLst>
                                  <p:childTnLst>
                                    <p:animRot by="120000">
                                      <p:cBhvr>
                                        <p:cTn id="23" dur="100" fill="hold">
                                          <p:stCondLst>
                                            <p:cond delay="0"/>
                                          </p:stCondLst>
                                        </p:cTn>
                                        <p:tgtEl>
                                          <p:spTgt spid="10"/>
                                        </p:tgtEl>
                                        <p:attrNameLst>
                                          <p:attrName>r</p:attrName>
                                        </p:attrNameLst>
                                      </p:cBhvr>
                                    </p:animRot>
                                    <p:animRot by="-240000">
                                      <p:cBhvr>
                                        <p:cTn id="24" dur="200" fill="hold">
                                          <p:stCondLst>
                                            <p:cond delay="200"/>
                                          </p:stCondLst>
                                        </p:cTn>
                                        <p:tgtEl>
                                          <p:spTgt spid="10"/>
                                        </p:tgtEl>
                                        <p:attrNameLst>
                                          <p:attrName>r</p:attrName>
                                        </p:attrNameLst>
                                      </p:cBhvr>
                                    </p:animRot>
                                    <p:animRot by="240000">
                                      <p:cBhvr>
                                        <p:cTn id="25" dur="200" fill="hold">
                                          <p:stCondLst>
                                            <p:cond delay="400"/>
                                          </p:stCondLst>
                                        </p:cTn>
                                        <p:tgtEl>
                                          <p:spTgt spid="10"/>
                                        </p:tgtEl>
                                        <p:attrNameLst>
                                          <p:attrName>r</p:attrName>
                                        </p:attrNameLst>
                                      </p:cBhvr>
                                    </p:animRot>
                                    <p:animRot by="-240000">
                                      <p:cBhvr>
                                        <p:cTn id="26" dur="200" fill="hold">
                                          <p:stCondLst>
                                            <p:cond delay="600"/>
                                          </p:stCondLst>
                                        </p:cTn>
                                        <p:tgtEl>
                                          <p:spTgt spid="10"/>
                                        </p:tgtEl>
                                        <p:attrNameLst>
                                          <p:attrName>r</p:attrName>
                                        </p:attrNameLst>
                                      </p:cBhvr>
                                    </p:animRot>
                                    <p:animRot by="120000">
                                      <p:cBhvr>
                                        <p:cTn id="27"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rot="10800000">
            <a:off x="2094008" y="3662378"/>
            <a:ext cx="1791863" cy="216202"/>
          </a:xfrm>
          <a:prstGeom prst="rect">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hueOff val="0"/>
              <a:satOff val="0"/>
              <a:lumOff val="0"/>
              <a:alphaOff val="0"/>
            </a:schemeClr>
          </a:fontRef>
        </p:style>
      </p:sp>
      <p:sp>
        <p:nvSpPr>
          <p:cNvPr id="10" name="Rectangle 9"/>
          <p:cNvSpPr/>
          <p:nvPr/>
        </p:nvSpPr>
        <p:spPr>
          <a:xfrm rot="10800000">
            <a:off x="5487475" y="3662378"/>
            <a:ext cx="1791863" cy="216202"/>
          </a:xfrm>
          <a:prstGeom prst="rect">
            <a:avLst/>
          </a:prstGeom>
          <a:solidFill>
            <a:schemeClr val="bg2">
              <a:lumMod val="75000"/>
            </a:schemeClr>
          </a:solid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hueOff val="0"/>
              <a:satOff val="0"/>
              <a:lumOff val="0"/>
              <a:alphaOff val="0"/>
            </a:schemeClr>
          </a:fontRef>
        </p:style>
      </p:sp>
      <p:sp>
        <p:nvSpPr>
          <p:cNvPr id="11" name="Rectangle 10"/>
          <p:cNvSpPr/>
          <p:nvPr/>
        </p:nvSpPr>
        <p:spPr>
          <a:xfrm rot="10800000">
            <a:off x="5487474" y="5338778"/>
            <a:ext cx="1791863" cy="216202"/>
          </a:xfrm>
          <a:prstGeom prst="rect">
            <a:avLst/>
          </a:prstGeom>
          <a:solidFill>
            <a:schemeClr val="accent1">
              <a:lumMod val="60000"/>
              <a:lumOff val="40000"/>
            </a:schemeClr>
          </a:solid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hueOff val="0"/>
              <a:satOff val="0"/>
              <a:lumOff val="0"/>
              <a:alphaOff val="0"/>
            </a:schemeClr>
          </a:fontRef>
        </p:style>
      </p:sp>
      <p:sp>
        <p:nvSpPr>
          <p:cNvPr id="8" name="Rectangle 7"/>
          <p:cNvSpPr/>
          <p:nvPr/>
        </p:nvSpPr>
        <p:spPr>
          <a:xfrm rot="10800000">
            <a:off x="2094009" y="1825927"/>
            <a:ext cx="1791863" cy="216202"/>
          </a:xfrm>
          <a:prstGeom prst="rect">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hueOff val="0"/>
              <a:satOff val="0"/>
              <a:lumOff val="0"/>
              <a:alphaOff val="0"/>
            </a:schemeClr>
          </a:fontRef>
        </p:style>
      </p:sp>
      <p:graphicFrame>
        <p:nvGraphicFramePr>
          <p:cNvPr id="2" name="Diagram 1"/>
          <p:cNvGraphicFramePr/>
          <p:nvPr>
            <p:extLst>
              <p:ext uri="{D42A27DB-BD31-4B8C-83A1-F6EECF244321}">
                <p14:modId xmlns:p14="http://schemas.microsoft.com/office/powerpoint/2010/main" val="83475976"/>
              </p:ext>
            </p:extLst>
          </p:nvPr>
        </p:nvGraphicFramePr>
        <p:xfrm>
          <a:off x="171450" y="1324429"/>
          <a:ext cx="8801100" cy="5461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6763657" y="3770479"/>
            <a:ext cx="2037443" cy="738664"/>
          </a:xfrm>
          <a:prstGeom prst="rect">
            <a:avLst/>
          </a:prstGeom>
          <a:noFill/>
        </p:spPr>
        <p:txBody>
          <a:bodyPr wrap="square" rtlCol="0">
            <a:spAutoFit/>
          </a:bodyPr>
          <a:lstStyle/>
          <a:p>
            <a:pPr algn="ctr">
              <a:defRPr/>
            </a:pPr>
            <a:r>
              <a:rPr lang="en-US" sz="1400" b="1" dirty="0">
                <a:solidFill>
                  <a:srgbClr val="002060"/>
                </a:solidFill>
                <a:latin typeface="Times New Roman" pitchFamily="18" charset="0"/>
                <a:cs typeface="Times New Roman" pitchFamily="18" charset="0"/>
              </a:rPr>
              <a:t>European standards in educational process and Lifelong Learning</a:t>
            </a:r>
            <a:endParaRPr lang="bg-BG" sz="1400" b="1" dirty="0">
              <a:solidFill>
                <a:srgbClr val="002060"/>
              </a:solidFill>
              <a:latin typeface="Times New Roman" pitchFamily="18" charset="0"/>
              <a:cs typeface="Times New Roman" pitchFamily="18" charset="0"/>
            </a:endParaRPr>
          </a:p>
        </p:txBody>
      </p:sp>
      <p:grpSp>
        <p:nvGrpSpPr>
          <p:cNvPr id="12" name="Group 11"/>
          <p:cNvGrpSpPr/>
          <p:nvPr/>
        </p:nvGrpSpPr>
        <p:grpSpPr>
          <a:xfrm>
            <a:off x="3454400" y="13608"/>
            <a:ext cx="5689600" cy="857250"/>
            <a:chOff x="3454400" y="13608"/>
            <a:chExt cx="5689600" cy="857250"/>
          </a:xfrm>
        </p:grpSpPr>
        <p:sp>
          <p:nvSpPr>
            <p:cNvPr id="13" name="Text Box 6"/>
            <p:cNvSpPr txBox="1">
              <a:spLocks noChangeArrowheads="1"/>
            </p:cNvSpPr>
            <p:nvPr/>
          </p:nvSpPr>
          <p:spPr bwMode="auto">
            <a:xfrm>
              <a:off x="3454400" y="44450"/>
              <a:ext cx="5689600" cy="769443"/>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14" name="Picture 7" descr="vfu-logo-we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Rectangle 14"/>
          <p:cNvSpPr/>
          <p:nvPr/>
        </p:nvSpPr>
        <p:spPr>
          <a:xfrm>
            <a:off x="-411683" y="244505"/>
            <a:ext cx="4572000" cy="369332"/>
          </a:xfrm>
          <a:prstGeom prst="rect">
            <a:avLst/>
          </a:prstGeom>
        </p:spPr>
        <p:txBody>
          <a:bodyPr>
            <a:spAutoFit/>
          </a:bodyPr>
          <a:lstStyle/>
          <a:p>
            <a:pPr algn="ctr"/>
            <a:r>
              <a:rPr lang="en-US" b="1" dirty="0">
                <a:latin typeface="Times New Roman" pitchFamily="18" charset="0"/>
                <a:cs typeface="Times New Roman" pitchFamily="18" charset="0"/>
              </a:rPr>
              <a:t>THE </a:t>
            </a:r>
            <a:r>
              <a:rPr lang="en-US" b="1" dirty="0" smtClean="0">
                <a:latin typeface="Times New Roman" pitchFamily="18" charset="0"/>
                <a:cs typeface="Times New Roman" pitchFamily="18" charset="0"/>
              </a:rPr>
              <a:t>MISSION</a:t>
            </a:r>
            <a:endParaRPr lang="bg-BG" b="1" dirty="0">
              <a:latin typeface="Times New Roman" pitchFamily="18" charset="0"/>
              <a:cs typeface="Times New Roman" pitchFamily="18" charset="0"/>
            </a:endParaRPr>
          </a:p>
        </p:txBody>
      </p:sp>
    </p:spTree>
    <p:extLst>
      <p:ext uri="{BB962C8B-B14F-4D97-AF65-F5344CB8AC3E}">
        <p14:creationId xmlns:p14="http://schemas.microsoft.com/office/powerpoint/2010/main" val="4098386260"/>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2">
                                            <p:graphicEl>
                                              <a:dgm id="{B637BFB2-6BC5-466A-BD81-02B56915F767}"/>
                                            </p:graphicEl>
                                          </p:spTgt>
                                        </p:tgtEl>
                                        <p:attrNameLst>
                                          <p:attrName>style.color</p:attrName>
                                        </p:attrNameLst>
                                      </p:cBhvr>
                                      <p:to>
                                        <a:schemeClr val="bg1"/>
                                      </p:to>
                                    </p:animClr>
                                    <p:animClr clrSpc="rgb" dir="cw">
                                      <p:cBhvr>
                                        <p:cTn id="7" dur="250" autoRev="1" fill="remove"/>
                                        <p:tgtEl>
                                          <p:spTgt spid="2">
                                            <p:graphicEl>
                                              <a:dgm id="{B637BFB2-6BC5-466A-BD81-02B56915F767}"/>
                                            </p:graphicEl>
                                          </p:spTgt>
                                        </p:tgtEl>
                                        <p:attrNameLst>
                                          <p:attrName>fillcolor</p:attrName>
                                        </p:attrNameLst>
                                      </p:cBhvr>
                                      <p:to>
                                        <a:schemeClr val="bg1"/>
                                      </p:to>
                                    </p:animClr>
                                    <p:set>
                                      <p:cBhvr>
                                        <p:cTn id="8" dur="250" autoRev="1" fill="remove"/>
                                        <p:tgtEl>
                                          <p:spTgt spid="2">
                                            <p:graphicEl>
                                              <a:dgm id="{B637BFB2-6BC5-466A-BD81-02B56915F767}"/>
                                            </p:graphicEl>
                                          </p:spTgt>
                                        </p:tgtEl>
                                        <p:attrNameLst>
                                          <p:attrName>fill.type</p:attrName>
                                        </p:attrNameLst>
                                      </p:cBhvr>
                                      <p:to>
                                        <p:strVal val="solid"/>
                                      </p:to>
                                    </p:set>
                                    <p:set>
                                      <p:cBhvr>
                                        <p:cTn id="9" dur="250" autoRev="1" fill="remove"/>
                                        <p:tgtEl>
                                          <p:spTgt spid="2">
                                            <p:graphicEl>
                                              <a:dgm id="{B637BFB2-6BC5-466A-BD81-02B56915F767}"/>
                                            </p:graphicEl>
                                          </p:spTgt>
                                        </p:tgtEl>
                                        <p:attrNameLst>
                                          <p:attrName>fill.on</p:attrName>
                                        </p:attrNameLst>
                                      </p:cBhvr>
                                      <p:to>
                                        <p:strVal val="true"/>
                                      </p:to>
                                    </p:set>
                                  </p:childTnLst>
                                </p:cTn>
                              </p:par>
                              <p:par>
                                <p:cTn id="10" presetID="27" presetClass="emph" presetSubtype="0" fill="remove" grpId="0" nodeType="withEffect">
                                  <p:stCondLst>
                                    <p:cond delay="0"/>
                                  </p:stCondLst>
                                  <p:childTnLst>
                                    <p:animClr clrSpc="rgb" dir="cw">
                                      <p:cBhvr override="childStyle">
                                        <p:cTn id="11" dur="250" autoRev="1" fill="remove"/>
                                        <p:tgtEl>
                                          <p:spTgt spid="2">
                                            <p:graphicEl>
                                              <a:dgm id="{71EA4C1F-FCB8-4612-AC35-D84BA984FA92}"/>
                                            </p:graphicEl>
                                          </p:spTgt>
                                        </p:tgtEl>
                                        <p:attrNameLst>
                                          <p:attrName>style.color</p:attrName>
                                        </p:attrNameLst>
                                      </p:cBhvr>
                                      <p:to>
                                        <a:schemeClr val="bg1"/>
                                      </p:to>
                                    </p:animClr>
                                    <p:animClr clrSpc="rgb" dir="cw">
                                      <p:cBhvr>
                                        <p:cTn id="12" dur="250" autoRev="1" fill="remove"/>
                                        <p:tgtEl>
                                          <p:spTgt spid="2">
                                            <p:graphicEl>
                                              <a:dgm id="{71EA4C1F-FCB8-4612-AC35-D84BA984FA92}"/>
                                            </p:graphicEl>
                                          </p:spTgt>
                                        </p:tgtEl>
                                        <p:attrNameLst>
                                          <p:attrName>fillcolor</p:attrName>
                                        </p:attrNameLst>
                                      </p:cBhvr>
                                      <p:to>
                                        <a:schemeClr val="bg1"/>
                                      </p:to>
                                    </p:animClr>
                                    <p:set>
                                      <p:cBhvr>
                                        <p:cTn id="13" dur="250" autoRev="1" fill="remove"/>
                                        <p:tgtEl>
                                          <p:spTgt spid="2">
                                            <p:graphicEl>
                                              <a:dgm id="{71EA4C1F-FCB8-4612-AC35-D84BA984FA92}"/>
                                            </p:graphicEl>
                                          </p:spTgt>
                                        </p:tgtEl>
                                        <p:attrNameLst>
                                          <p:attrName>fill.type</p:attrName>
                                        </p:attrNameLst>
                                      </p:cBhvr>
                                      <p:to>
                                        <p:strVal val="solid"/>
                                      </p:to>
                                    </p:set>
                                    <p:set>
                                      <p:cBhvr>
                                        <p:cTn id="14" dur="250" autoRev="1" fill="remove"/>
                                        <p:tgtEl>
                                          <p:spTgt spid="2">
                                            <p:graphicEl>
                                              <a:dgm id="{71EA4C1F-FCB8-4612-AC35-D84BA984FA92}"/>
                                            </p:graphicEl>
                                          </p:spTgt>
                                        </p:tgtEl>
                                        <p:attrNameLst>
                                          <p:attrName>fill.on</p:attrName>
                                        </p:attrNameLst>
                                      </p:cBhvr>
                                      <p:to>
                                        <p:strVal val="true"/>
                                      </p:to>
                                    </p:set>
                                  </p:childTnLst>
                                </p:cTn>
                              </p:par>
                              <p:par>
                                <p:cTn id="15" presetID="27" presetClass="emph" presetSubtype="0" fill="remove" grpId="0" nodeType="withEffect">
                                  <p:stCondLst>
                                    <p:cond delay="0"/>
                                  </p:stCondLst>
                                  <p:childTnLst>
                                    <p:animClr clrSpc="rgb" dir="cw">
                                      <p:cBhvr override="childStyle">
                                        <p:cTn id="16" dur="250" autoRev="1" fill="remove"/>
                                        <p:tgtEl>
                                          <p:spTgt spid="2">
                                            <p:graphicEl>
                                              <a:dgm id="{C63A3BBE-68D6-455C-BBF1-2F8557077F1F}"/>
                                            </p:graphicEl>
                                          </p:spTgt>
                                        </p:tgtEl>
                                        <p:attrNameLst>
                                          <p:attrName>style.color</p:attrName>
                                        </p:attrNameLst>
                                      </p:cBhvr>
                                      <p:to>
                                        <a:schemeClr val="bg1"/>
                                      </p:to>
                                    </p:animClr>
                                    <p:animClr clrSpc="rgb" dir="cw">
                                      <p:cBhvr>
                                        <p:cTn id="17" dur="250" autoRev="1" fill="remove"/>
                                        <p:tgtEl>
                                          <p:spTgt spid="2">
                                            <p:graphicEl>
                                              <a:dgm id="{C63A3BBE-68D6-455C-BBF1-2F8557077F1F}"/>
                                            </p:graphicEl>
                                          </p:spTgt>
                                        </p:tgtEl>
                                        <p:attrNameLst>
                                          <p:attrName>fillcolor</p:attrName>
                                        </p:attrNameLst>
                                      </p:cBhvr>
                                      <p:to>
                                        <a:schemeClr val="bg1"/>
                                      </p:to>
                                    </p:animClr>
                                    <p:set>
                                      <p:cBhvr>
                                        <p:cTn id="18" dur="250" autoRev="1" fill="remove"/>
                                        <p:tgtEl>
                                          <p:spTgt spid="2">
                                            <p:graphicEl>
                                              <a:dgm id="{C63A3BBE-68D6-455C-BBF1-2F8557077F1F}"/>
                                            </p:graphicEl>
                                          </p:spTgt>
                                        </p:tgtEl>
                                        <p:attrNameLst>
                                          <p:attrName>fill.type</p:attrName>
                                        </p:attrNameLst>
                                      </p:cBhvr>
                                      <p:to>
                                        <p:strVal val="solid"/>
                                      </p:to>
                                    </p:set>
                                    <p:set>
                                      <p:cBhvr>
                                        <p:cTn id="19" dur="250" autoRev="1" fill="remove"/>
                                        <p:tgtEl>
                                          <p:spTgt spid="2">
                                            <p:graphicEl>
                                              <a:dgm id="{C63A3BBE-68D6-455C-BBF1-2F8557077F1F}"/>
                                            </p:graphicEl>
                                          </p:spTgt>
                                        </p:tgtEl>
                                        <p:attrNameLst>
                                          <p:attrName>fill.on</p:attrName>
                                        </p:attrNameLst>
                                      </p:cBhvr>
                                      <p:to>
                                        <p:strVal val="true"/>
                                      </p:to>
                                    </p:set>
                                  </p:childTnLst>
                                </p:cTn>
                              </p:par>
                              <p:par>
                                <p:cTn id="20" presetID="27" presetClass="emph" presetSubtype="0" fill="remove" grpId="0" nodeType="withEffect">
                                  <p:stCondLst>
                                    <p:cond delay="0"/>
                                  </p:stCondLst>
                                  <p:childTnLst>
                                    <p:animClr clrSpc="rgb" dir="cw">
                                      <p:cBhvr override="childStyle">
                                        <p:cTn id="21" dur="250" autoRev="1" fill="remove"/>
                                        <p:tgtEl>
                                          <p:spTgt spid="2">
                                            <p:graphicEl>
                                              <a:dgm id="{BEA395B7-9349-4E21-A221-B5C4776327C6}"/>
                                            </p:graphicEl>
                                          </p:spTgt>
                                        </p:tgtEl>
                                        <p:attrNameLst>
                                          <p:attrName>style.color</p:attrName>
                                        </p:attrNameLst>
                                      </p:cBhvr>
                                      <p:to>
                                        <a:schemeClr val="bg1"/>
                                      </p:to>
                                    </p:animClr>
                                    <p:animClr clrSpc="rgb" dir="cw">
                                      <p:cBhvr>
                                        <p:cTn id="22" dur="250" autoRev="1" fill="remove"/>
                                        <p:tgtEl>
                                          <p:spTgt spid="2">
                                            <p:graphicEl>
                                              <a:dgm id="{BEA395B7-9349-4E21-A221-B5C4776327C6}"/>
                                            </p:graphicEl>
                                          </p:spTgt>
                                        </p:tgtEl>
                                        <p:attrNameLst>
                                          <p:attrName>fillcolor</p:attrName>
                                        </p:attrNameLst>
                                      </p:cBhvr>
                                      <p:to>
                                        <a:schemeClr val="bg1"/>
                                      </p:to>
                                    </p:animClr>
                                    <p:set>
                                      <p:cBhvr>
                                        <p:cTn id="23" dur="250" autoRev="1" fill="remove"/>
                                        <p:tgtEl>
                                          <p:spTgt spid="2">
                                            <p:graphicEl>
                                              <a:dgm id="{BEA395B7-9349-4E21-A221-B5C4776327C6}"/>
                                            </p:graphicEl>
                                          </p:spTgt>
                                        </p:tgtEl>
                                        <p:attrNameLst>
                                          <p:attrName>fill.type</p:attrName>
                                        </p:attrNameLst>
                                      </p:cBhvr>
                                      <p:to>
                                        <p:strVal val="solid"/>
                                      </p:to>
                                    </p:set>
                                    <p:set>
                                      <p:cBhvr>
                                        <p:cTn id="24" dur="250" autoRev="1" fill="remove"/>
                                        <p:tgtEl>
                                          <p:spTgt spid="2">
                                            <p:graphicEl>
                                              <a:dgm id="{BEA395B7-9349-4E21-A221-B5C4776327C6}"/>
                                            </p:graphicEl>
                                          </p:spTgt>
                                        </p:tgtEl>
                                        <p:attrNameLst>
                                          <p:attrName>fill.on</p:attrName>
                                        </p:attrNameLst>
                                      </p:cBhvr>
                                      <p:to>
                                        <p:strVal val="true"/>
                                      </p:to>
                                    </p:set>
                                  </p:childTnLst>
                                </p:cTn>
                              </p:par>
                              <p:par>
                                <p:cTn id="25" presetID="27" presetClass="emph" presetSubtype="0" fill="remove" grpId="0" nodeType="withEffect">
                                  <p:stCondLst>
                                    <p:cond delay="0"/>
                                  </p:stCondLst>
                                  <p:childTnLst>
                                    <p:animClr clrSpc="rgb" dir="cw">
                                      <p:cBhvr override="childStyle">
                                        <p:cTn id="26" dur="250" autoRev="1" fill="remove"/>
                                        <p:tgtEl>
                                          <p:spTgt spid="2">
                                            <p:graphicEl>
                                              <a:dgm id="{FE49E577-D5A2-4143-96C6-51FF86A44F3A}"/>
                                            </p:graphicEl>
                                          </p:spTgt>
                                        </p:tgtEl>
                                        <p:attrNameLst>
                                          <p:attrName>style.color</p:attrName>
                                        </p:attrNameLst>
                                      </p:cBhvr>
                                      <p:to>
                                        <a:schemeClr val="bg1"/>
                                      </p:to>
                                    </p:animClr>
                                    <p:animClr clrSpc="rgb" dir="cw">
                                      <p:cBhvr>
                                        <p:cTn id="27" dur="250" autoRev="1" fill="remove"/>
                                        <p:tgtEl>
                                          <p:spTgt spid="2">
                                            <p:graphicEl>
                                              <a:dgm id="{FE49E577-D5A2-4143-96C6-51FF86A44F3A}"/>
                                            </p:graphicEl>
                                          </p:spTgt>
                                        </p:tgtEl>
                                        <p:attrNameLst>
                                          <p:attrName>fillcolor</p:attrName>
                                        </p:attrNameLst>
                                      </p:cBhvr>
                                      <p:to>
                                        <a:schemeClr val="bg1"/>
                                      </p:to>
                                    </p:animClr>
                                    <p:set>
                                      <p:cBhvr>
                                        <p:cTn id="28" dur="250" autoRev="1" fill="remove"/>
                                        <p:tgtEl>
                                          <p:spTgt spid="2">
                                            <p:graphicEl>
                                              <a:dgm id="{FE49E577-D5A2-4143-96C6-51FF86A44F3A}"/>
                                            </p:graphicEl>
                                          </p:spTgt>
                                        </p:tgtEl>
                                        <p:attrNameLst>
                                          <p:attrName>fill.type</p:attrName>
                                        </p:attrNameLst>
                                      </p:cBhvr>
                                      <p:to>
                                        <p:strVal val="solid"/>
                                      </p:to>
                                    </p:set>
                                    <p:set>
                                      <p:cBhvr>
                                        <p:cTn id="29" dur="250" autoRev="1" fill="remove"/>
                                        <p:tgtEl>
                                          <p:spTgt spid="2">
                                            <p:graphicEl>
                                              <a:dgm id="{FE49E577-D5A2-4143-96C6-51FF86A44F3A}"/>
                                            </p:graphicEl>
                                          </p:spTgt>
                                        </p:tgtEl>
                                        <p:attrNameLst>
                                          <p:attrName>fill.on</p:attrName>
                                        </p:attrNameLst>
                                      </p:cBhvr>
                                      <p:to>
                                        <p:strVal val="true"/>
                                      </p:to>
                                    </p:set>
                                  </p:childTnLst>
                                </p:cTn>
                              </p:par>
                              <p:par>
                                <p:cTn id="30" presetID="27" presetClass="emph" presetSubtype="0" fill="remove" grpId="0" nodeType="withEffect">
                                  <p:stCondLst>
                                    <p:cond delay="0"/>
                                  </p:stCondLst>
                                  <p:childTnLst>
                                    <p:animClr clrSpc="rgb" dir="cw">
                                      <p:cBhvr override="childStyle">
                                        <p:cTn id="31" dur="250" autoRev="1" fill="remove"/>
                                        <p:tgtEl>
                                          <p:spTgt spid="2">
                                            <p:graphicEl>
                                              <a:dgm id="{197FBE01-E88A-4E38-B426-7A748C46CF73}"/>
                                            </p:graphicEl>
                                          </p:spTgt>
                                        </p:tgtEl>
                                        <p:attrNameLst>
                                          <p:attrName>style.color</p:attrName>
                                        </p:attrNameLst>
                                      </p:cBhvr>
                                      <p:to>
                                        <a:schemeClr val="bg1"/>
                                      </p:to>
                                    </p:animClr>
                                    <p:animClr clrSpc="rgb" dir="cw">
                                      <p:cBhvr>
                                        <p:cTn id="32" dur="250" autoRev="1" fill="remove"/>
                                        <p:tgtEl>
                                          <p:spTgt spid="2">
                                            <p:graphicEl>
                                              <a:dgm id="{197FBE01-E88A-4E38-B426-7A748C46CF73}"/>
                                            </p:graphicEl>
                                          </p:spTgt>
                                        </p:tgtEl>
                                        <p:attrNameLst>
                                          <p:attrName>fillcolor</p:attrName>
                                        </p:attrNameLst>
                                      </p:cBhvr>
                                      <p:to>
                                        <a:schemeClr val="bg1"/>
                                      </p:to>
                                    </p:animClr>
                                    <p:set>
                                      <p:cBhvr>
                                        <p:cTn id="33" dur="250" autoRev="1" fill="remove"/>
                                        <p:tgtEl>
                                          <p:spTgt spid="2">
                                            <p:graphicEl>
                                              <a:dgm id="{197FBE01-E88A-4E38-B426-7A748C46CF73}"/>
                                            </p:graphicEl>
                                          </p:spTgt>
                                        </p:tgtEl>
                                        <p:attrNameLst>
                                          <p:attrName>fill.type</p:attrName>
                                        </p:attrNameLst>
                                      </p:cBhvr>
                                      <p:to>
                                        <p:strVal val="solid"/>
                                      </p:to>
                                    </p:set>
                                    <p:set>
                                      <p:cBhvr>
                                        <p:cTn id="34" dur="250" autoRev="1" fill="remove"/>
                                        <p:tgtEl>
                                          <p:spTgt spid="2">
                                            <p:graphicEl>
                                              <a:dgm id="{197FBE01-E88A-4E38-B426-7A748C46CF73}"/>
                                            </p:graphicEl>
                                          </p:spTgt>
                                        </p:tgtEl>
                                        <p:attrNameLst>
                                          <p:attrName>fill.on</p:attrName>
                                        </p:attrNameLst>
                                      </p:cBhvr>
                                      <p:to>
                                        <p:strVal val="true"/>
                                      </p:to>
                                    </p:set>
                                  </p:childTnLst>
                                </p:cTn>
                              </p:par>
                              <p:par>
                                <p:cTn id="35" presetID="27" presetClass="emph" presetSubtype="0" fill="remove" grpId="0" nodeType="withEffect">
                                  <p:stCondLst>
                                    <p:cond delay="0"/>
                                  </p:stCondLst>
                                  <p:childTnLst>
                                    <p:animClr clrSpc="rgb" dir="cw">
                                      <p:cBhvr override="childStyle">
                                        <p:cTn id="36" dur="250" autoRev="1" fill="remove"/>
                                        <p:tgtEl>
                                          <p:spTgt spid="2">
                                            <p:graphicEl>
                                              <a:dgm id="{D42047AC-C3DD-4F1E-8DB4-586977D7B3CC}"/>
                                            </p:graphicEl>
                                          </p:spTgt>
                                        </p:tgtEl>
                                        <p:attrNameLst>
                                          <p:attrName>style.color</p:attrName>
                                        </p:attrNameLst>
                                      </p:cBhvr>
                                      <p:to>
                                        <a:schemeClr val="bg1"/>
                                      </p:to>
                                    </p:animClr>
                                    <p:animClr clrSpc="rgb" dir="cw">
                                      <p:cBhvr>
                                        <p:cTn id="37" dur="250" autoRev="1" fill="remove"/>
                                        <p:tgtEl>
                                          <p:spTgt spid="2">
                                            <p:graphicEl>
                                              <a:dgm id="{D42047AC-C3DD-4F1E-8DB4-586977D7B3CC}"/>
                                            </p:graphicEl>
                                          </p:spTgt>
                                        </p:tgtEl>
                                        <p:attrNameLst>
                                          <p:attrName>fillcolor</p:attrName>
                                        </p:attrNameLst>
                                      </p:cBhvr>
                                      <p:to>
                                        <a:schemeClr val="bg1"/>
                                      </p:to>
                                    </p:animClr>
                                    <p:set>
                                      <p:cBhvr>
                                        <p:cTn id="38" dur="250" autoRev="1" fill="remove"/>
                                        <p:tgtEl>
                                          <p:spTgt spid="2">
                                            <p:graphicEl>
                                              <a:dgm id="{D42047AC-C3DD-4F1E-8DB4-586977D7B3CC}"/>
                                            </p:graphicEl>
                                          </p:spTgt>
                                        </p:tgtEl>
                                        <p:attrNameLst>
                                          <p:attrName>fill.type</p:attrName>
                                        </p:attrNameLst>
                                      </p:cBhvr>
                                      <p:to>
                                        <p:strVal val="solid"/>
                                      </p:to>
                                    </p:set>
                                    <p:set>
                                      <p:cBhvr>
                                        <p:cTn id="39" dur="250" autoRev="1" fill="remove"/>
                                        <p:tgtEl>
                                          <p:spTgt spid="2">
                                            <p:graphicEl>
                                              <a:dgm id="{D42047AC-C3DD-4F1E-8DB4-586977D7B3CC}"/>
                                            </p:graphicEl>
                                          </p:spTgt>
                                        </p:tgtEl>
                                        <p:attrNameLst>
                                          <p:attrName>fill.on</p:attrName>
                                        </p:attrNameLst>
                                      </p:cBhvr>
                                      <p:to>
                                        <p:strVal val="true"/>
                                      </p:to>
                                    </p:set>
                                  </p:childTnLst>
                                </p:cTn>
                              </p:par>
                              <p:par>
                                <p:cTn id="40" presetID="27" presetClass="emph" presetSubtype="0" fill="remove" grpId="0" nodeType="withEffect">
                                  <p:stCondLst>
                                    <p:cond delay="0"/>
                                  </p:stCondLst>
                                  <p:childTnLst>
                                    <p:animClr clrSpc="rgb" dir="cw">
                                      <p:cBhvr override="childStyle">
                                        <p:cTn id="41" dur="250" autoRev="1" fill="remove"/>
                                        <p:tgtEl>
                                          <p:spTgt spid="2">
                                            <p:graphicEl>
                                              <a:dgm id="{478B5DF6-6208-41D9-80C6-95A3AF4B2936}"/>
                                            </p:graphicEl>
                                          </p:spTgt>
                                        </p:tgtEl>
                                        <p:attrNameLst>
                                          <p:attrName>style.color</p:attrName>
                                        </p:attrNameLst>
                                      </p:cBhvr>
                                      <p:to>
                                        <a:schemeClr val="bg1"/>
                                      </p:to>
                                    </p:animClr>
                                    <p:animClr clrSpc="rgb" dir="cw">
                                      <p:cBhvr>
                                        <p:cTn id="42" dur="250" autoRev="1" fill="remove"/>
                                        <p:tgtEl>
                                          <p:spTgt spid="2">
                                            <p:graphicEl>
                                              <a:dgm id="{478B5DF6-6208-41D9-80C6-95A3AF4B2936}"/>
                                            </p:graphicEl>
                                          </p:spTgt>
                                        </p:tgtEl>
                                        <p:attrNameLst>
                                          <p:attrName>fillcolor</p:attrName>
                                        </p:attrNameLst>
                                      </p:cBhvr>
                                      <p:to>
                                        <a:schemeClr val="bg1"/>
                                      </p:to>
                                    </p:animClr>
                                    <p:set>
                                      <p:cBhvr>
                                        <p:cTn id="43" dur="250" autoRev="1" fill="remove"/>
                                        <p:tgtEl>
                                          <p:spTgt spid="2">
                                            <p:graphicEl>
                                              <a:dgm id="{478B5DF6-6208-41D9-80C6-95A3AF4B2936}"/>
                                            </p:graphicEl>
                                          </p:spTgt>
                                        </p:tgtEl>
                                        <p:attrNameLst>
                                          <p:attrName>fill.type</p:attrName>
                                        </p:attrNameLst>
                                      </p:cBhvr>
                                      <p:to>
                                        <p:strVal val="solid"/>
                                      </p:to>
                                    </p:set>
                                    <p:set>
                                      <p:cBhvr>
                                        <p:cTn id="44" dur="250" autoRev="1" fill="remove"/>
                                        <p:tgtEl>
                                          <p:spTgt spid="2">
                                            <p:graphicEl>
                                              <a:dgm id="{478B5DF6-6208-41D9-80C6-95A3AF4B2936}"/>
                                            </p:graphicEl>
                                          </p:spTgt>
                                        </p:tgtEl>
                                        <p:attrNameLst>
                                          <p:attrName>fill.on</p:attrName>
                                        </p:attrNameLst>
                                      </p:cBhvr>
                                      <p:to>
                                        <p:strVal val="true"/>
                                      </p:to>
                                    </p:set>
                                  </p:childTnLst>
                                </p:cTn>
                              </p:par>
                              <p:par>
                                <p:cTn id="45" presetID="27" presetClass="emph" presetSubtype="0" fill="remove" grpId="0" nodeType="withEffect">
                                  <p:stCondLst>
                                    <p:cond delay="0"/>
                                  </p:stCondLst>
                                  <p:childTnLst>
                                    <p:animClr clrSpc="rgb" dir="cw">
                                      <p:cBhvr override="childStyle">
                                        <p:cTn id="46" dur="250" autoRev="1" fill="remove"/>
                                        <p:tgtEl>
                                          <p:spTgt spid="2">
                                            <p:graphicEl>
                                              <a:dgm id="{E184DD98-907B-4D86-8C4C-A73DFE9C4DE0}"/>
                                            </p:graphicEl>
                                          </p:spTgt>
                                        </p:tgtEl>
                                        <p:attrNameLst>
                                          <p:attrName>style.color</p:attrName>
                                        </p:attrNameLst>
                                      </p:cBhvr>
                                      <p:to>
                                        <a:schemeClr val="bg1"/>
                                      </p:to>
                                    </p:animClr>
                                    <p:animClr clrSpc="rgb" dir="cw">
                                      <p:cBhvr>
                                        <p:cTn id="47" dur="250" autoRev="1" fill="remove"/>
                                        <p:tgtEl>
                                          <p:spTgt spid="2">
                                            <p:graphicEl>
                                              <a:dgm id="{E184DD98-907B-4D86-8C4C-A73DFE9C4DE0}"/>
                                            </p:graphicEl>
                                          </p:spTgt>
                                        </p:tgtEl>
                                        <p:attrNameLst>
                                          <p:attrName>fillcolor</p:attrName>
                                        </p:attrNameLst>
                                      </p:cBhvr>
                                      <p:to>
                                        <a:schemeClr val="bg1"/>
                                      </p:to>
                                    </p:animClr>
                                    <p:set>
                                      <p:cBhvr>
                                        <p:cTn id="48" dur="250" autoRev="1" fill="remove"/>
                                        <p:tgtEl>
                                          <p:spTgt spid="2">
                                            <p:graphicEl>
                                              <a:dgm id="{E184DD98-907B-4D86-8C4C-A73DFE9C4DE0}"/>
                                            </p:graphicEl>
                                          </p:spTgt>
                                        </p:tgtEl>
                                        <p:attrNameLst>
                                          <p:attrName>fill.type</p:attrName>
                                        </p:attrNameLst>
                                      </p:cBhvr>
                                      <p:to>
                                        <p:strVal val="solid"/>
                                      </p:to>
                                    </p:set>
                                    <p:set>
                                      <p:cBhvr>
                                        <p:cTn id="49" dur="250" autoRev="1" fill="remove"/>
                                        <p:tgtEl>
                                          <p:spTgt spid="2">
                                            <p:graphicEl>
                                              <a:dgm id="{E184DD98-907B-4D86-8C4C-A73DFE9C4DE0}"/>
                                            </p:graphicEl>
                                          </p:spTgt>
                                        </p:tgtEl>
                                        <p:attrNameLst>
                                          <p:attrName>fill.on</p:attrName>
                                        </p:attrNameLst>
                                      </p:cBhvr>
                                      <p:to>
                                        <p:strVal val="true"/>
                                      </p:to>
                                    </p:set>
                                  </p:childTnLst>
                                </p:cTn>
                              </p:par>
                              <p:par>
                                <p:cTn id="50" presetID="27" presetClass="emph" presetSubtype="0" fill="remove" grpId="0" nodeType="withEffect">
                                  <p:stCondLst>
                                    <p:cond delay="0"/>
                                  </p:stCondLst>
                                  <p:childTnLst>
                                    <p:animClr clrSpc="rgb" dir="cw">
                                      <p:cBhvr override="childStyle">
                                        <p:cTn id="51" dur="250" autoRev="1" fill="remove"/>
                                        <p:tgtEl>
                                          <p:spTgt spid="2">
                                            <p:graphicEl>
                                              <a:dgm id="{8DCED2BD-36F6-4106-BD16-76A376E244F4}"/>
                                            </p:graphicEl>
                                          </p:spTgt>
                                        </p:tgtEl>
                                        <p:attrNameLst>
                                          <p:attrName>style.color</p:attrName>
                                        </p:attrNameLst>
                                      </p:cBhvr>
                                      <p:to>
                                        <a:schemeClr val="bg1"/>
                                      </p:to>
                                    </p:animClr>
                                    <p:animClr clrSpc="rgb" dir="cw">
                                      <p:cBhvr>
                                        <p:cTn id="52" dur="250" autoRev="1" fill="remove"/>
                                        <p:tgtEl>
                                          <p:spTgt spid="2">
                                            <p:graphicEl>
                                              <a:dgm id="{8DCED2BD-36F6-4106-BD16-76A376E244F4}"/>
                                            </p:graphicEl>
                                          </p:spTgt>
                                        </p:tgtEl>
                                        <p:attrNameLst>
                                          <p:attrName>fillcolor</p:attrName>
                                        </p:attrNameLst>
                                      </p:cBhvr>
                                      <p:to>
                                        <a:schemeClr val="bg1"/>
                                      </p:to>
                                    </p:animClr>
                                    <p:set>
                                      <p:cBhvr>
                                        <p:cTn id="53" dur="250" autoRev="1" fill="remove"/>
                                        <p:tgtEl>
                                          <p:spTgt spid="2">
                                            <p:graphicEl>
                                              <a:dgm id="{8DCED2BD-36F6-4106-BD16-76A376E244F4}"/>
                                            </p:graphicEl>
                                          </p:spTgt>
                                        </p:tgtEl>
                                        <p:attrNameLst>
                                          <p:attrName>fill.type</p:attrName>
                                        </p:attrNameLst>
                                      </p:cBhvr>
                                      <p:to>
                                        <p:strVal val="solid"/>
                                      </p:to>
                                    </p:set>
                                    <p:set>
                                      <p:cBhvr>
                                        <p:cTn id="54" dur="250" autoRev="1" fill="remove"/>
                                        <p:tgtEl>
                                          <p:spTgt spid="2">
                                            <p:graphicEl>
                                              <a:dgm id="{8DCED2BD-36F6-4106-BD16-76A376E244F4}"/>
                                            </p:graphicEl>
                                          </p:spTgt>
                                        </p:tgtEl>
                                        <p:attrNameLst>
                                          <p:attrName>fill.on</p:attrName>
                                        </p:attrNameLst>
                                      </p:cBhvr>
                                      <p:to>
                                        <p:strVal val="true"/>
                                      </p:to>
                                    </p:set>
                                  </p:childTnLst>
                                </p:cTn>
                              </p:par>
                              <p:par>
                                <p:cTn id="55" presetID="27" presetClass="emph" presetSubtype="0" fill="remove" grpId="0" nodeType="withEffect">
                                  <p:stCondLst>
                                    <p:cond delay="0"/>
                                  </p:stCondLst>
                                  <p:childTnLst>
                                    <p:animClr clrSpc="rgb" dir="cw">
                                      <p:cBhvr override="childStyle">
                                        <p:cTn id="56" dur="250" autoRev="1" fill="remove"/>
                                        <p:tgtEl>
                                          <p:spTgt spid="2">
                                            <p:graphicEl>
                                              <a:dgm id="{69323BF1-3FF3-4948-B654-C506CF0A8504}"/>
                                            </p:graphicEl>
                                          </p:spTgt>
                                        </p:tgtEl>
                                        <p:attrNameLst>
                                          <p:attrName>style.color</p:attrName>
                                        </p:attrNameLst>
                                      </p:cBhvr>
                                      <p:to>
                                        <a:schemeClr val="bg1"/>
                                      </p:to>
                                    </p:animClr>
                                    <p:animClr clrSpc="rgb" dir="cw">
                                      <p:cBhvr>
                                        <p:cTn id="57" dur="250" autoRev="1" fill="remove"/>
                                        <p:tgtEl>
                                          <p:spTgt spid="2">
                                            <p:graphicEl>
                                              <a:dgm id="{69323BF1-3FF3-4948-B654-C506CF0A8504}"/>
                                            </p:graphicEl>
                                          </p:spTgt>
                                        </p:tgtEl>
                                        <p:attrNameLst>
                                          <p:attrName>fillcolor</p:attrName>
                                        </p:attrNameLst>
                                      </p:cBhvr>
                                      <p:to>
                                        <a:schemeClr val="bg1"/>
                                      </p:to>
                                    </p:animClr>
                                    <p:set>
                                      <p:cBhvr>
                                        <p:cTn id="58" dur="250" autoRev="1" fill="remove"/>
                                        <p:tgtEl>
                                          <p:spTgt spid="2">
                                            <p:graphicEl>
                                              <a:dgm id="{69323BF1-3FF3-4948-B654-C506CF0A8504}"/>
                                            </p:graphicEl>
                                          </p:spTgt>
                                        </p:tgtEl>
                                        <p:attrNameLst>
                                          <p:attrName>fill.type</p:attrName>
                                        </p:attrNameLst>
                                      </p:cBhvr>
                                      <p:to>
                                        <p:strVal val="solid"/>
                                      </p:to>
                                    </p:set>
                                    <p:set>
                                      <p:cBhvr>
                                        <p:cTn id="59" dur="250" autoRev="1" fill="remove"/>
                                        <p:tgtEl>
                                          <p:spTgt spid="2">
                                            <p:graphicEl>
                                              <a:dgm id="{69323BF1-3FF3-4948-B654-C506CF0A8504}"/>
                                            </p:graphicEl>
                                          </p:spTgt>
                                        </p:tgtEl>
                                        <p:attrNameLst>
                                          <p:attrName>fill.on</p:attrName>
                                        </p:attrNameLst>
                                      </p:cBhvr>
                                      <p:to>
                                        <p:strVal val="true"/>
                                      </p:to>
                                    </p:set>
                                  </p:childTnLst>
                                </p:cTn>
                              </p:par>
                              <p:par>
                                <p:cTn id="60" presetID="27" presetClass="emph" presetSubtype="0" fill="remove" grpId="0" nodeType="withEffect">
                                  <p:stCondLst>
                                    <p:cond delay="0"/>
                                  </p:stCondLst>
                                  <p:childTnLst>
                                    <p:animClr clrSpc="rgb" dir="cw">
                                      <p:cBhvr override="childStyle">
                                        <p:cTn id="61" dur="250" autoRev="1" fill="remove"/>
                                        <p:tgtEl>
                                          <p:spTgt spid="2">
                                            <p:graphicEl>
                                              <a:dgm id="{A0D4D09F-A576-4507-A119-A9ED6A29E79B}"/>
                                            </p:graphicEl>
                                          </p:spTgt>
                                        </p:tgtEl>
                                        <p:attrNameLst>
                                          <p:attrName>style.color</p:attrName>
                                        </p:attrNameLst>
                                      </p:cBhvr>
                                      <p:to>
                                        <a:schemeClr val="bg1"/>
                                      </p:to>
                                    </p:animClr>
                                    <p:animClr clrSpc="rgb" dir="cw">
                                      <p:cBhvr>
                                        <p:cTn id="62" dur="250" autoRev="1" fill="remove"/>
                                        <p:tgtEl>
                                          <p:spTgt spid="2">
                                            <p:graphicEl>
                                              <a:dgm id="{A0D4D09F-A576-4507-A119-A9ED6A29E79B}"/>
                                            </p:graphicEl>
                                          </p:spTgt>
                                        </p:tgtEl>
                                        <p:attrNameLst>
                                          <p:attrName>fillcolor</p:attrName>
                                        </p:attrNameLst>
                                      </p:cBhvr>
                                      <p:to>
                                        <a:schemeClr val="bg1"/>
                                      </p:to>
                                    </p:animClr>
                                    <p:set>
                                      <p:cBhvr>
                                        <p:cTn id="63" dur="250" autoRev="1" fill="remove"/>
                                        <p:tgtEl>
                                          <p:spTgt spid="2">
                                            <p:graphicEl>
                                              <a:dgm id="{A0D4D09F-A576-4507-A119-A9ED6A29E79B}"/>
                                            </p:graphicEl>
                                          </p:spTgt>
                                        </p:tgtEl>
                                        <p:attrNameLst>
                                          <p:attrName>fill.type</p:attrName>
                                        </p:attrNameLst>
                                      </p:cBhvr>
                                      <p:to>
                                        <p:strVal val="solid"/>
                                      </p:to>
                                    </p:set>
                                    <p:set>
                                      <p:cBhvr>
                                        <p:cTn id="64" dur="250" autoRev="1" fill="remove"/>
                                        <p:tgtEl>
                                          <p:spTgt spid="2">
                                            <p:graphicEl>
                                              <a:dgm id="{A0D4D09F-A576-4507-A119-A9ED6A29E79B}"/>
                                            </p:graphicEl>
                                          </p:spTgt>
                                        </p:tgtEl>
                                        <p:attrNameLst>
                                          <p:attrName>fill.on</p:attrName>
                                        </p:attrNameLst>
                                      </p:cBhvr>
                                      <p:to>
                                        <p:strVal val="true"/>
                                      </p:to>
                                    </p:set>
                                  </p:childTnLst>
                                </p:cTn>
                              </p:par>
                              <p:par>
                                <p:cTn id="65" presetID="27" presetClass="emph" presetSubtype="0" fill="remove" grpId="0" nodeType="withEffect">
                                  <p:stCondLst>
                                    <p:cond delay="0"/>
                                  </p:stCondLst>
                                  <p:childTnLst>
                                    <p:animClr clrSpc="rgb" dir="cw">
                                      <p:cBhvr override="childStyle">
                                        <p:cTn id="66" dur="250" autoRev="1" fill="remove"/>
                                        <p:tgtEl>
                                          <p:spTgt spid="2">
                                            <p:graphicEl>
                                              <a:dgm id="{228D69EC-D3B0-4D43-8ADB-0F0A4D9CCF80}"/>
                                            </p:graphicEl>
                                          </p:spTgt>
                                        </p:tgtEl>
                                        <p:attrNameLst>
                                          <p:attrName>style.color</p:attrName>
                                        </p:attrNameLst>
                                      </p:cBhvr>
                                      <p:to>
                                        <a:schemeClr val="bg1"/>
                                      </p:to>
                                    </p:animClr>
                                    <p:animClr clrSpc="rgb" dir="cw">
                                      <p:cBhvr>
                                        <p:cTn id="67" dur="250" autoRev="1" fill="remove"/>
                                        <p:tgtEl>
                                          <p:spTgt spid="2">
                                            <p:graphicEl>
                                              <a:dgm id="{228D69EC-D3B0-4D43-8ADB-0F0A4D9CCF80}"/>
                                            </p:graphicEl>
                                          </p:spTgt>
                                        </p:tgtEl>
                                        <p:attrNameLst>
                                          <p:attrName>fillcolor</p:attrName>
                                        </p:attrNameLst>
                                      </p:cBhvr>
                                      <p:to>
                                        <a:schemeClr val="bg1"/>
                                      </p:to>
                                    </p:animClr>
                                    <p:set>
                                      <p:cBhvr>
                                        <p:cTn id="68" dur="250" autoRev="1" fill="remove"/>
                                        <p:tgtEl>
                                          <p:spTgt spid="2">
                                            <p:graphicEl>
                                              <a:dgm id="{228D69EC-D3B0-4D43-8ADB-0F0A4D9CCF80}"/>
                                            </p:graphicEl>
                                          </p:spTgt>
                                        </p:tgtEl>
                                        <p:attrNameLst>
                                          <p:attrName>fill.type</p:attrName>
                                        </p:attrNameLst>
                                      </p:cBhvr>
                                      <p:to>
                                        <p:strVal val="solid"/>
                                      </p:to>
                                    </p:set>
                                    <p:set>
                                      <p:cBhvr>
                                        <p:cTn id="69" dur="250" autoRev="1" fill="remove"/>
                                        <p:tgtEl>
                                          <p:spTgt spid="2">
                                            <p:graphicEl>
                                              <a:dgm id="{228D69EC-D3B0-4D43-8ADB-0F0A4D9CCF80}"/>
                                            </p:graphicEl>
                                          </p:spTgt>
                                        </p:tgtEl>
                                        <p:attrNameLst>
                                          <p:attrName>fill.on</p:attrName>
                                        </p:attrNameLst>
                                      </p:cBhvr>
                                      <p:to>
                                        <p:strVal val="true"/>
                                      </p:to>
                                    </p:set>
                                  </p:childTnLst>
                                </p:cTn>
                              </p:par>
                              <p:par>
                                <p:cTn id="70" presetID="27" presetClass="emph" presetSubtype="0" fill="remove" grpId="0" nodeType="withEffect">
                                  <p:stCondLst>
                                    <p:cond delay="0"/>
                                  </p:stCondLst>
                                  <p:childTnLst>
                                    <p:animClr clrSpc="rgb" dir="cw">
                                      <p:cBhvr override="childStyle">
                                        <p:cTn id="71" dur="250" autoRev="1" fill="remove"/>
                                        <p:tgtEl>
                                          <p:spTgt spid="2">
                                            <p:graphicEl>
                                              <a:dgm id="{CF02E277-97AC-4483-81CB-3D36B535D44D}"/>
                                            </p:graphicEl>
                                          </p:spTgt>
                                        </p:tgtEl>
                                        <p:attrNameLst>
                                          <p:attrName>style.color</p:attrName>
                                        </p:attrNameLst>
                                      </p:cBhvr>
                                      <p:to>
                                        <a:schemeClr val="bg1"/>
                                      </p:to>
                                    </p:animClr>
                                    <p:animClr clrSpc="rgb" dir="cw">
                                      <p:cBhvr>
                                        <p:cTn id="72" dur="250" autoRev="1" fill="remove"/>
                                        <p:tgtEl>
                                          <p:spTgt spid="2">
                                            <p:graphicEl>
                                              <a:dgm id="{CF02E277-97AC-4483-81CB-3D36B535D44D}"/>
                                            </p:graphicEl>
                                          </p:spTgt>
                                        </p:tgtEl>
                                        <p:attrNameLst>
                                          <p:attrName>fillcolor</p:attrName>
                                        </p:attrNameLst>
                                      </p:cBhvr>
                                      <p:to>
                                        <a:schemeClr val="bg1"/>
                                      </p:to>
                                    </p:animClr>
                                    <p:set>
                                      <p:cBhvr>
                                        <p:cTn id="73" dur="250" autoRev="1" fill="remove"/>
                                        <p:tgtEl>
                                          <p:spTgt spid="2">
                                            <p:graphicEl>
                                              <a:dgm id="{CF02E277-97AC-4483-81CB-3D36B535D44D}"/>
                                            </p:graphicEl>
                                          </p:spTgt>
                                        </p:tgtEl>
                                        <p:attrNameLst>
                                          <p:attrName>fill.type</p:attrName>
                                        </p:attrNameLst>
                                      </p:cBhvr>
                                      <p:to>
                                        <p:strVal val="solid"/>
                                      </p:to>
                                    </p:set>
                                    <p:set>
                                      <p:cBhvr>
                                        <p:cTn id="74" dur="250" autoRev="1" fill="remove"/>
                                        <p:tgtEl>
                                          <p:spTgt spid="2">
                                            <p:graphicEl>
                                              <a:dgm id="{CF02E277-97AC-4483-81CB-3D36B535D44D}"/>
                                            </p:graphicEl>
                                          </p:spTgt>
                                        </p:tgtEl>
                                        <p:attrNameLst>
                                          <p:attrName>fill.on</p:attrName>
                                        </p:attrNameLst>
                                      </p:cBhvr>
                                      <p:to>
                                        <p:strVal val="true"/>
                                      </p:to>
                                    </p:set>
                                  </p:childTnLst>
                                </p:cTn>
                              </p:par>
                              <p:par>
                                <p:cTn id="75" presetID="27" presetClass="emph" presetSubtype="0" fill="remove" grpId="0" nodeType="withEffect">
                                  <p:stCondLst>
                                    <p:cond delay="0"/>
                                  </p:stCondLst>
                                  <p:childTnLst>
                                    <p:animClr clrSpc="rgb" dir="cw">
                                      <p:cBhvr override="childStyle">
                                        <p:cTn id="76" dur="250" autoRev="1" fill="remove"/>
                                        <p:tgtEl>
                                          <p:spTgt spid="2">
                                            <p:graphicEl>
                                              <a:dgm id="{A77E8887-41A4-43FD-8C88-3B09CEC73787}"/>
                                            </p:graphicEl>
                                          </p:spTgt>
                                        </p:tgtEl>
                                        <p:attrNameLst>
                                          <p:attrName>style.color</p:attrName>
                                        </p:attrNameLst>
                                      </p:cBhvr>
                                      <p:to>
                                        <a:schemeClr val="bg1"/>
                                      </p:to>
                                    </p:animClr>
                                    <p:animClr clrSpc="rgb" dir="cw">
                                      <p:cBhvr>
                                        <p:cTn id="77" dur="250" autoRev="1" fill="remove"/>
                                        <p:tgtEl>
                                          <p:spTgt spid="2">
                                            <p:graphicEl>
                                              <a:dgm id="{A77E8887-41A4-43FD-8C88-3B09CEC73787}"/>
                                            </p:graphicEl>
                                          </p:spTgt>
                                        </p:tgtEl>
                                        <p:attrNameLst>
                                          <p:attrName>fillcolor</p:attrName>
                                        </p:attrNameLst>
                                      </p:cBhvr>
                                      <p:to>
                                        <a:schemeClr val="bg1"/>
                                      </p:to>
                                    </p:animClr>
                                    <p:set>
                                      <p:cBhvr>
                                        <p:cTn id="78" dur="250" autoRev="1" fill="remove"/>
                                        <p:tgtEl>
                                          <p:spTgt spid="2">
                                            <p:graphicEl>
                                              <a:dgm id="{A77E8887-41A4-43FD-8C88-3B09CEC73787}"/>
                                            </p:graphicEl>
                                          </p:spTgt>
                                        </p:tgtEl>
                                        <p:attrNameLst>
                                          <p:attrName>fill.type</p:attrName>
                                        </p:attrNameLst>
                                      </p:cBhvr>
                                      <p:to>
                                        <p:strVal val="solid"/>
                                      </p:to>
                                    </p:set>
                                    <p:set>
                                      <p:cBhvr>
                                        <p:cTn id="79" dur="250" autoRev="1" fill="remove"/>
                                        <p:tgtEl>
                                          <p:spTgt spid="2">
                                            <p:graphicEl>
                                              <a:dgm id="{A77E8887-41A4-43FD-8C88-3B09CEC73787}"/>
                                            </p:graphicEl>
                                          </p:spTgt>
                                        </p:tgtEl>
                                        <p:attrNameLst>
                                          <p:attrName>fill.on</p:attrName>
                                        </p:attrNameLst>
                                      </p:cBhvr>
                                      <p:to>
                                        <p:strVal val="true"/>
                                      </p:to>
                                    </p:set>
                                  </p:childTnLst>
                                </p:cTn>
                              </p:par>
                              <p:par>
                                <p:cTn id="80" presetID="27" presetClass="emph" presetSubtype="0" fill="remove" grpId="0" nodeType="withEffect">
                                  <p:stCondLst>
                                    <p:cond delay="0"/>
                                  </p:stCondLst>
                                  <p:childTnLst>
                                    <p:animClr clrSpc="rgb" dir="cw">
                                      <p:cBhvr override="childStyle">
                                        <p:cTn id="81" dur="250" autoRev="1" fill="remove"/>
                                        <p:tgtEl>
                                          <p:spTgt spid="2">
                                            <p:graphicEl>
                                              <a:dgm id="{08426BAD-7C41-4D8F-B90E-136CCF52B9F7}"/>
                                            </p:graphicEl>
                                          </p:spTgt>
                                        </p:tgtEl>
                                        <p:attrNameLst>
                                          <p:attrName>style.color</p:attrName>
                                        </p:attrNameLst>
                                      </p:cBhvr>
                                      <p:to>
                                        <a:schemeClr val="bg1"/>
                                      </p:to>
                                    </p:animClr>
                                    <p:animClr clrSpc="rgb" dir="cw">
                                      <p:cBhvr>
                                        <p:cTn id="82" dur="250" autoRev="1" fill="remove"/>
                                        <p:tgtEl>
                                          <p:spTgt spid="2">
                                            <p:graphicEl>
                                              <a:dgm id="{08426BAD-7C41-4D8F-B90E-136CCF52B9F7}"/>
                                            </p:graphicEl>
                                          </p:spTgt>
                                        </p:tgtEl>
                                        <p:attrNameLst>
                                          <p:attrName>fillcolor</p:attrName>
                                        </p:attrNameLst>
                                      </p:cBhvr>
                                      <p:to>
                                        <a:schemeClr val="bg1"/>
                                      </p:to>
                                    </p:animClr>
                                    <p:set>
                                      <p:cBhvr>
                                        <p:cTn id="83" dur="250" autoRev="1" fill="remove"/>
                                        <p:tgtEl>
                                          <p:spTgt spid="2">
                                            <p:graphicEl>
                                              <a:dgm id="{08426BAD-7C41-4D8F-B90E-136CCF52B9F7}"/>
                                            </p:graphicEl>
                                          </p:spTgt>
                                        </p:tgtEl>
                                        <p:attrNameLst>
                                          <p:attrName>fill.type</p:attrName>
                                        </p:attrNameLst>
                                      </p:cBhvr>
                                      <p:to>
                                        <p:strVal val="solid"/>
                                      </p:to>
                                    </p:set>
                                    <p:set>
                                      <p:cBhvr>
                                        <p:cTn id="84" dur="250" autoRev="1" fill="remove"/>
                                        <p:tgtEl>
                                          <p:spTgt spid="2">
                                            <p:graphicEl>
                                              <a:dgm id="{08426BAD-7C41-4D8F-B90E-136CCF52B9F7}"/>
                                            </p:graphicEl>
                                          </p:spTgt>
                                        </p:tgtEl>
                                        <p:attrNameLst>
                                          <p:attrName>fill.on</p:attrName>
                                        </p:attrNameLst>
                                      </p:cBhvr>
                                      <p:to>
                                        <p:strVal val="true"/>
                                      </p:to>
                                    </p:set>
                                  </p:childTnLst>
                                </p:cTn>
                              </p:par>
                              <p:par>
                                <p:cTn id="85" presetID="27" presetClass="emph" presetSubtype="0" fill="remove" grpId="0" nodeType="withEffect">
                                  <p:stCondLst>
                                    <p:cond delay="0"/>
                                  </p:stCondLst>
                                  <p:childTnLst>
                                    <p:animClr clrSpc="rgb" dir="cw">
                                      <p:cBhvr override="childStyle">
                                        <p:cTn id="86" dur="250" autoRev="1" fill="remove"/>
                                        <p:tgtEl>
                                          <p:spTgt spid="2">
                                            <p:graphicEl>
                                              <a:dgm id="{43292E9B-9E9A-4E7E-BD7A-6EF1B9C07CB8}"/>
                                            </p:graphicEl>
                                          </p:spTgt>
                                        </p:tgtEl>
                                        <p:attrNameLst>
                                          <p:attrName>style.color</p:attrName>
                                        </p:attrNameLst>
                                      </p:cBhvr>
                                      <p:to>
                                        <a:schemeClr val="bg1"/>
                                      </p:to>
                                    </p:animClr>
                                    <p:animClr clrSpc="rgb" dir="cw">
                                      <p:cBhvr>
                                        <p:cTn id="87" dur="250" autoRev="1" fill="remove"/>
                                        <p:tgtEl>
                                          <p:spTgt spid="2">
                                            <p:graphicEl>
                                              <a:dgm id="{43292E9B-9E9A-4E7E-BD7A-6EF1B9C07CB8}"/>
                                            </p:graphicEl>
                                          </p:spTgt>
                                        </p:tgtEl>
                                        <p:attrNameLst>
                                          <p:attrName>fillcolor</p:attrName>
                                        </p:attrNameLst>
                                      </p:cBhvr>
                                      <p:to>
                                        <a:schemeClr val="bg1"/>
                                      </p:to>
                                    </p:animClr>
                                    <p:set>
                                      <p:cBhvr>
                                        <p:cTn id="88" dur="250" autoRev="1" fill="remove"/>
                                        <p:tgtEl>
                                          <p:spTgt spid="2">
                                            <p:graphicEl>
                                              <a:dgm id="{43292E9B-9E9A-4E7E-BD7A-6EF1B9C07CB8}"/>
                                            </p:graphicEl>
                                          </p:spTgt>
                                        </p:tgtEl>
                                        <p:attrNameLst>
                                          <p:attrName>fill.type</p:attrName>
                                        </p:attrNameLst>
                                      </p:cBhvr>
                                      <p:to>
                                        <p:strVal val="solid"/>
                                      </p:to>
                                    </p:set>
                                    <p:set>
                                      <p:cBhvr>
                                        <p:cTn id="89" dur="250" autoRev="1" fill="remove"/>
                                        <p:tgtEl>
                                          <p:spTgt spid="2">
                                            <p:graphicEl>
                                              <a:dgm id="{43292E9B-9E9A-4E7E-BD7A-6EF1B9C07CB8}"/>
                                            </p:graphic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p:bldSub>
      </p:bldGraphic>
    </p:bld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dule">
      <a:maj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bg-BG" sz="2000" b="0"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bg-BG" sz="2000" b="0" i="0" u="sng" strike="noStrike" cap="none" normalizeH="0" baseline="0" smtClean="0">
            <a:ln>
              <a:noFill/>
            </a:ln>
            <a:solidFill>
              <a:schemeClr val="tx1"/>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GreenGrad">
  <a:themeElements>
    <a:clrScheme name="GreenGrad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GreenGra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bg-BG" sz="2000" b="0"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bg-BG" sz="2000" b="0" i="0" u="sng" strike="noStrike" cap="none" normalizeH="0" baseline="0" smtClean="0">
            <a:ln>
              <a:noFill/>
            </a:ln>
            <a:solidFill>
              <a:schemeClr val="tx1"/>
            </a:solidFill>
            <a:effectLst/>
            <a:latin typeface="Arial" charset="0"/>
          </a:defRPr>
        </a:defPPr>
      </a:lstStyle>
    </a:lnDef>
  </a:objectDefaults>
  <a:extraClrSchemeLst>
    <a:extraClrScheme>
      <a:clrScheme name="GreenGrad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GreenGrad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GreenGrad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GreenGrad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GreenGrad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
      <a:dk1>
        <a:srgbClr val="66CCFF"/>
      </a:dk1>
      <a:lt1>
        <a:srgbClr val="FFFFFF"/>
      </a:lt1>
      <a:dk2>
        <a:srgbClr val="FFFFFF"/>
      </a:dk2>
      <a:lt2>
        <a:srgbClr val="004080"/>
      </a:lt2>
      <a:accent1>
        <a:srgbClr val="FFFFFF"/>
      </a:accent1>
      <a:accent2>
        <a:srgbClr val="66CCFF"/>
      </a:accent2>
      <a:accent3>
        <a:srgbClr val="FFFFFF"/>
      </a:accent3>
      <a:accent4>
        <a:srgbClr val="56AEDA"/>
      </a:accent4>
      <a:accent5>
        <a:srgbClr val="FFFFFF"/>
      </a:accent5>
      <a:accent6>
        <a:srgbClr val="5CB9E7"/>
      </a:accent6>
      <a:hlink>
        <a:srgbClr val="CC66FF"/>
      </a:hlink>
      <a:folHlink>
        <a:srgbClr val="6666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3366FF"/>
        </a:hlink>
        <a:folHlink>
          <a:srgbClr val="6699FF"/>
        </a:folHlink>
      </a:clrScheme>
      <a:clrMap bg1="lt1" tx1="dk1" bg2="lt2" tx2="dk2" accent1="accent1" accent2="accent2" accent3="accent3" accent4="accent4" accent5="accent5" accent6="accent6" hlink="hlink" folHlink="folHlink"/>
    </a:extraClrScheme>
    <a:extraClrScheme>
      <a:clrScheme name="Default Design 15">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000066"/>
        </a:hlink>
        <a:folHlink>
          <a:srgbClr val="3333FF"/>
        </a:folHlink>
      </a:clrScheme>
      <a:clrMap bg1="lt1" tx1="dk1" bg2="lt2" tx2="dk2" accent1="accent1" accent2="accent2" accent3="accent3" accent4="accent4" accent5="accent5" accent6="accent6" hlink="hlink" folHlink="folHlink"/>
    </a:extraClrScheme>
    <a:extraClrScheme>
      <a:clrScheme name="Default Design 16">
        <a:dk1>
          <a:srgbClr val="000066"/>
        </a:dk1>
        <a:lt1>
          <a:srgbClr val="FFFFFF"/>
        </a:lt1>
        <a:dk2>
          <a:srgbClr val="000066"/>
        </a:dk2>
        <a:lt2>
          <a:srgbClr val="808080"/>
        </a:lt2>
        <a:accent1>
          <a:srgbClr val="CCECFF"/>
        </a:accent1>
        <a:accent2>
          <a:srgbClr val="333399"/>
        </a:accent2>
        <a:accent3>
          <a:srgbClr val="FFFFFF"/>
        </a:accent3>
        <a:accent4>
          <a:srgbClr val="000056"/>
        </a:accent4>
        <a:accent5>
          <a:srgbClr val="E2F4FF"/>
        </a:accent5>
        <a:accent6>
          <a:srgbClr val="2D2D8A"/>
        </a:accent6>
        <a:hlink>
          <a:srgbClr val="000066"/>
        </a:hlink>
        <a:folHlink>
          <a:srgbClr val="3333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1934</TotalTime>
  <Words>2061</Words>
  <Application>Microsoft Office PowerPoint</Application>
  <PresentationFormat>On-screen Show (4:3)</PresentationFormat>
  <Paragraphs>581</Paragraphs>
  <Slides>44</Slides>
  <Notes>10</Notes>
  <HiddenSlides>0</HiddenSlides>
  <MMClips>0</MMClips>
  <ScaleCrop>false</ScaleCrop>
  <HeadingPairs>
    <vt:vector size="4" baseType="variant">
      <vt:variant>
        <vt:lpstr>Theme</vt:lpstr>
      </vt:variant>
      <vt:variant>
        <vt:i4>4</vt:i4>
      </vt:variant>
      <vt:variant>
        <vt:lpstr>Slide Titles</vt:lpstr>
      </vt:variant>
      <vt:variant>
        <vt:i4>44</vt:i4>
      </vt:variant>
    </vt:vector>
  </HeadingPairs>
  <TitlesOfParts>
    <vt:vector size="48" baseType="lpstr">
      <vt:lpstr>Theme1</vt:lpstr>
      <vt:lpstr>2_Default Design</vt:lpstr>
      <vt:lpstr>GreenGrad</vt:lpstr>
      <vt:lpstr>3_Default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VFU ADVANTAGES (6)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ACADEMIC PROFILE  </vt:lpstr>
      <vt:lpstr>PowerPoint Presentation</vt:lpstr>
      <vt:lpstr>ACADEMIC PROFILE  </vt:lpstr>
      <vt:lpstr>STUDENT PROFILE</vt:lpstr>
      <vt:lpstr>PowerPoint Presentation</vt:lpstr>
      <vt:lpstr>Training at VFU (2) </vt:lpstr>
      <vt:lpstr>PowerPoint Presentation</vt:lpstr>
      <vt:lpstr>PowerPoint Presentation</vt:lpstr>
      <vt:lpstr>PowerPoint Presentation</vt:lpstr>
      <vt:lpstr>  ERASMUS MOBILITY PARTNER UNIVERSITIES </vt:lpstr>
      <vt:lpstr>Summer Schools</vt:lpstr>
      <vt:lpstr>PowerPoint Presentation</vt:lpstr>
      <vt:lpstr>PowerPoint Presentation</vt:lpstr>
      <vt:lpstr>PowerPoint Presentation</vt:lpstr>
      <vt:lpstr>PowerPoint Presentation</vt:lpstr>
      <vt:lpstr>PowerPoint Presentation</vt:lpstr>
      <vt:lpstr>PowerPoint Presentation</vt:lpstr>
      <vt:lpstr>Educational and Sport complex</vt:lpstr>
      <vt:lpstr>University  Media Center</vt:lpstr>
      <vt:lpstr>Students’ Initiatives</vt:lpstr>
      <vt:lpstr>Students’ Initiatives</vt:lpstr>
      <vt:lpstr>           Students’ Initiatives</vt:lpstr>
      <vt:lpstr>Students’ Initiatives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milen sotirov</dc:creator>
  <cp:lastModifiedBy>Pavel Iliev</cp:lastModifiedBy>
  <cp:revision>311</cp:revision>
  <dcterms:created xsi:type="dcterms:W3CDTF">2013-01-28T09:32:35Z</dcterms:created>
  <dcterms:modified xsi:type="dcterms:W3CDTF">2019-07-16T10:05:10Z</dcterms:modified>
</cp:coreProperties>
</file>